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2"/>
  </p:notesMasterIdLst>
  <p:sldIdLst>
    <p:sldId id="257" r:id="rId5"/>
    <p:sldId id="258" r:id="rId6"/>
    <p:sldId id="304" r:id="rId7"/>
    <p:sldId id="261" r:id="rId8"/>
    <p:sldId id="262" r:id="rId9"/>
    <p:sldId id="263" r:id="rId10"/>
    <p:sldId id="264" r:id="rId11"/>
    <p:sldId id="266" r:id="rId12"/>
    <p:sldId id="268" r:id="rId13"/>
    <p:sldId id="306" r:id="rId14"/>
    <p:sldId id="288" r:id="rId15"/>
    <p:sldId id="307" r:id="rId16"/>
    <p:sldId id="308" r:id="rId17"/>
    <p:sldId id="270" r:id="rId18"/>
    <p:sldId id="279" r:id="rId19"/>
    <p:sldId id="271" r:id="rId20"/>
    <p:sldId id="272" r:id="rId21"/>
    <p:sldId id="281" r:id="rId22"/>
    <p:sldId id="309" r:id="rId23"/>
    <p:sldId id="274" r:id="rId24"/>
    <p:sldId id="275" r:id="rId25"/>
    <p:sldId id="310" r:id="rId26"/>
    <p:sldId id="289" r:id="rId27"/>
    <p:sldId id="280" r:id="rId28"/>
    <p:sldId id="282" r:id="rId29"/>
    <p:sldId id="283" r:id="rId30"/>
    <p:sldId id="284" r:id="rId31"/>
  </p:sldIdLst>
  <p:sldSz cx="12192000" cy="6858000"/>
  <p:notesSz cx="6858000" cy="9144000"/>
  <p:embeddedFontLst>
    <p:embeddedFont>
      <p:font typeface="Lato" panose="020F0502020204030203"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7Uiy0s8+oYV0SZkRH5wQv+fQT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D24390-D578-4506-861C-2B9FB93B79ED}">
  <a:tblStyle styleId="{CBD24390-D578-4506-861C-2B9FB93B79E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972"/>
    <p:restoredTop sz="52877"/>
  </p:normalViewPr>
  <p:slideViewPr>
    <p:cSldViewPr snapToGrid="0">
      <p:cViewPr varScale="1">
        <p:scale>
          <a:sx n="41" d="100"/>
          <a:sy n="41" d="100"/>
        </p:scale>
        <p:origin x="312"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2.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cademiacristo.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1. Bienvenida y saludos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46AB53FD-2300-814B-31FF-19F0B7210984}"/>
            </a:ext>
          </a:extLst>
        </p:cNvPr>
        <p:cNvGrpSpPr/>
        <p:nvPr/>
      </p:nvGrpSpPr>
      <p:grpSpPr>
        <a:xfrm>
          <a:off x="0" y="0"/>
          <a:ext cx="0" cy="0"/>
          <a:chOff x="0" y="0"/>
          <a:chExt cx="0" cy="0"/>
        </a:xfrm>
      </p:grpSpPr>
      <p:sp>
        <p:nvSpPr>
          <p:cNvPr id="184" name="Google Shape;184;g2e2c3ad1a56_0_25:notes">
            <a:extLst>
              <a:ext uri="{FF2B5EF4-FFF2-40B4-BE49-F238E27FC236}">
                <a16:creationId xmlns:a16="http://schemas.microsoft.com/office/drawing/2014/main" id="{04817CD1-2D46-4CAA-6BDC-C1028DF94AB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i="1" dirty="0">
                <a:solidFill>
                  <a:srgbClr val="00B050"/>
                </a:solidFill>
                <a:effectLst/>
                <a:latin typeface="Calibri" panose="020F0502020204030204" pitchFamily="34" charset="0"/>
                <a:ea typeface="Calibri" panose="020F0502020204030204" pitchFamily="34" charset="0"/>
              </a:rPr>
              <a:t>Los estudiantes aprenderán más sobre esto en Sacramentos y Oración. Sin embargo, si el profesor lo considera conveniente, puede citar o explicar otros versos que prueben la presencia real:</a:t>
            </a:r>
            <a:br>
              <a:rPr lang="es-419"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419" sz="1800" i="1" dirty="0">
                <a:solidFill>
                  <a:srgbClr val="00B050"/>
                </a:solidFill>
                <a:effectLst/>
                <a:latin typeface="Calibri" panose="020F0502020204030204" pitchFamily="34" charset="0"/>
                <a:ea typeface="Calibri" panose="020F0502020204030204" pitchFamily="34" charset="0"/>
              </a:rPr>
              <a:t>Las palabras de institución en Marcos 14:22-26, Lucas 22:14-23, 1 Cor. 11:23-25. </a:t>
            </a:r>
            <a:endParaRPr lang="en-US" sz="1800" dirty="0">
              <a:effectLst/>
              <a:latin typeface="Calibri" panose="020F0502020204030204" pitchFamily="34" charset="0"/>
              <a:ea typeface="Calibri" panose="020F0502020204030204" pitchFamily="34" charset="0"/>
            </a:endParaRPr>
          </a:p>
          <a:p>
            <a:pPr marL="285750" marR="0" lvl="0" indent="-285750"/>
            <a:r>
              <a:rPr lang="es-419" sz="1800" i="1" dirty="0">
                <a:solidFill>
                  <a:srgbClr val="00B050"/>
                </a:solidFill>
                <a:effectLst/>
                <a:latin typeface="Calibri" panose="020F0502020204030204" pitchFamily="34" charset="0"/>
                <a:ea typeface="Calibri" panose="020F0502020204030204" pitchFamily="34" charset="0"/>
              </a:rPr>
              <a:t>Un aspecto digno de mención es que todos estos relatos coinciden en que Jesús dijo "Esto es..." mi cuerpo y mi sangre.</a:t>
            </a:r>
            <a:endParaRPr lang="en-US" sz="1800" dirty="0">
              <a:effectLst/>
              <a:latin typeface="Calibri" panose="020F0502020204030204" pitchFamily="34" charset="0"/>
              <a:ea typeface="Calibri" panose="020F0502020204030204" pitchFamily="34" charset="0"/>
            </a:endParaRPr>
          </a:p>
          <a:p>
            <a:pPr marL="0" marR="0" indent="0">
              <a:buFontTx/>
              <a:buNone/>
            </a:pPr>
            <a:endParaRPr dirty="0">
              <a:solidFill>
                <a:schemeClr val="dk1"/>
              </a:solidFill>
              <a:latin typeface="Calibri"/>
              <a:ea typeface="Calibri"/>
              <a:cs typeface="Calibri"/>
              <a:sym typeface="Calibri"/>
            </a:endParaRPr>
          </a:p>
        </p:txBody>
      </p:sp>
      <p:sp>
        <p:nvSpPr>
          <p:cNvPr id="185" name="Google Shape;185;g2e2c3ad1a56_0_25:notes">
            <a:extLst>
              <a:ext uri="{FF2B5EF4-FFF2-40B4-BE49-F238E27FC236}">
                <a16:creationId xmlns:a16="http://schemas.microsoft.com/office/drawing/2014/main" id="{ABE45C7D-4E81-0552-16BE-1F1A9E78B8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6113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AEE3C3AD-5C25-6F72-AE65-2635891444DF}"/>
            </a:ext>
          </a:extLst>
        </p:cNvPr>
        <p:cNvGrpSpPr/>
        <p:nvPr/>
      </p:nvGrpSpPr>
      <p:grpSpPr>
        <a:xfrm>
          <a:off x="0" y="0"/>
          <a:ext cx="0" cy="0"/>
          <a:chOff x="0" y="0"/>
          <a:chExt cx="0" cy="0"/>
        </a:xfrm>
      </p:grpSpPr>
      <p:sp>
        <p:nvSpPr>
          <p:cNvPr id="208" name="Google Shape;208;g274b448e17c_0_52:notes">
            <a:extLst>
              <a:ext uri="{FF2B5EF4-FFF2-40B4-BE49-F238E27FC236}">
                <a16:creationId xmlns:a16="http://schemas.microsoft.com/office/drawing/2014/main" id="{0D8B21B0-9FC2-F6AE-EC48-E2557CAEDE1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100" dirty="0">
                <a:effectLst/>
                <a:latin typeface="Calibri" panose="020F0502020204030204" pitchFamily="34" charset="0"/>
                <a:ea typeface="Calibri" panose="020F0502020204030204" pitchFamily="34" charset="0"/>
              </a:rPr>
              <a:t>En Resumen</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En la Cena del Señor recibimos cuatro cosas: Pan y vino, junto con el verdadero cuerpo y la sangre de Cristo.</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Aunque no podemos verlos ni saborearlos, creemos que están ahí porque Cristo así lo dijo.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También creemos que es poderoso porque comparte con nosotros las buenas nuevas del perdón de los pecados.</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209" name="Google Shape;209;g274b448e17c_0_52:notes">
            <a:extLst>
              <a:ext uri="{FF2B5EF4-FFF2-40B4-BE49-F238E27FC236}">
                <a16:creationId xmlns:a16="http://schemas.microsoft.com/office/drawing/2014/main" id="{C2833A2B-47FC-BFF2-3143-A4A7521B85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53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668D6C3A-AC11-4D77-9600-E8D7DD53A2A3}"/>
            </a:ext>
          </a:extLst>
        </p:cNvPr>
        <p:cNvGrpSpPr/>
        <p:nvPr/>
      </p:nvGrpSpPr>
      <p:grpSpPr>
        <a:xfrm>
          <a:off x="0" y="0"/>
          <a:ext cx="0" cy="0"/>
          <a:chOff x="0" y="0"/>
          <a:chExt cx="0" cy="0"/>
        </a:xfrm>
      </p:grpSpPr>
      <p:sp>
        <p:nvSpPr>
          <p:cNvPr id="208" name="Google Shape;208;g274b448e17c_0_52:notes">
            <a:extLst>
              <a:ext uri="{FF2B5EF4-FFF2-40B4-BE49-F238E27FC236}">
                <a16:creationId xmlns:a16="http://schemas.microsoft.com/office/drawing/2014/main" id="{FF918F5B-9D32-5610-766B-428AA5A966B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s-419" sz="1800" dirty="0">
                <a:effectLst/>
                <a:latin typeface="Calibri" panose="020F0502020204030204" pitchFamily="34" charset="0"/>
                <a:ea typeface="Calibri" panose="020F0502020204030204" pitchFamily="34" charset="0"/>
              </a:rPr>
              <a:t>3. ¿Preguntas? </a:t>
            </a:r>
          </a:p>
          <a:p>
            <a:pPr marL="0" marR="171450" lvl="0" indent="0" algn="l" rtl="0">
              <a:lnSpc>
                <a:spcPct val="100000"/>
              </a:lnSpc>
              <a:spcBef>
                <a:spcPts val="1000"/>
              </a:spcBef>
              <a:spcAft>
                <a:spcPts val="1000"/>
              </a:spcAft>
              <a:buSzPts val="1100"/>
              <a:buNone/>
            </a:pPr>
            <a:endParaRPr lang="es-419" sz="1800" i="1" dirty="0">
              <a:solidFill>
                <a:srgbClr val="00B050"/>
              </a:solidFill>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r>
              <a:rPr lang="es-419" sz="1800" i="1" dirty="0">
                <a:solidFill>
                  <a:srgbClr val="00B050"/>
                </a:solidFill>
                <a:effectLst/>
                <a:latin typeface="Calibri" panose="020F0502020204030204" pitchFamily="34" charset="0"/>
                <a:ea typeface="Calibri" panose="020F0502020204030204" pitchFamily="34" charset="0"/>
              </a:rPr>
              <a:t>Tómese el tiempo para responder a cualquier pregunta que los estudiantes puedan tener.</a:t>
            </a:r>
            <a:r>
              <a:rPr lang="en-US" dirty="0">
                <a:effectLst/>
              </a:rPr>
              <a:t> </a:t>
            </a:r>
            <a:endParaRPr b="1" dirty="0">
              <a:solidFill>
                <a:schemeClr val="dk1"/>
              </a:solidFill>
              <a:latin typeface="Calibri"/>
              <a:ea typeface="Calibri"/>
              <a:cs typeface="Calibri"/>
              <a:sym typeface="Calibri"/>
            </a:endParaRPr>
          </a:p>
        </p:txBody>
      </p:sp>
      <p:sp>
        <p:nvSpPr>
          <p:cNvPr id="209" name="Google Shape;209;g274b448e17c_0_52:notes">
            <a:extLst>
              <a:ext uri="{FF2B5EF4-FFF2-40B4-BE49-F238E27FC236}">
                <a16:creationId xmlns:a16="http://schemas.microsoft.com/office/drawing/2014/main" id="{9AEE51EC-6699-A806-48F5-C28F4F164C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3669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EC79E89D-D891-C39C-4AB3-5B6D5E82E4F8}"/>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4DB9EE3A-4598-0F4E-1167-FDC9F9E1317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s-ES" sz="1800" b="1" dirty="0">
                <a:effectLst/>
                <a:latin typeface="Calibri" panose="020F0502020204030204" pitchFamily="34" charset="0"/>
                <a:ea typeface="Calibri" panose="020F0502020204030204" pitchFamily="34" charset="0"/>
              </a:rPr>
              <a:t>OBJETIVO #2: Compara la enseñanza de otras iglesias en relación con la Santa Cena. </a:t>
            </a: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6E6AEEE0-47FF-A02E-D969-93926EA679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0298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74b448e17c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1. ¿Qué dicen las Iglesias sobre lo que recibimos en la Santa Cena? </a:t>
            </a:r>
            <a:br>
              <a:rPr lang="es-419"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i="1" dirty="0">
                <a:solidFill>
                  <a:srgbClr val="00B050"/>
                </a:solidFill>
                <a:effectLst/>
                <a:latin typeface="Calibri" panose="020F0502020204030204" pitchFamily="34" charset="0"/>
                <a:ea typeface="Calibri" panose="020F0502020204030204" pitchFamily="34" charset="0"/>
              </a:rPr>
              <a:t>Explique que, queremos que los estudiantes comparen lo que están aprendiendo de las Escrituras con lo que se enseña en diferentes iglesias, y de esta forma puedan ver su identidad espiritual basada en la Palabra de Dios.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209" name="Google Shape;209;g274b448e17c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74b448e17c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100" dirty="0">
                <a:effectLst/>
                <a:latin typeface="Calibri" panose="020F0502020204030204" pitchFamily="34" charset="0"/>
                <a:ea typeface="Calibri" panose="020F0502020204030204" pitchFamily="34" charset="0"/>
              </a:rPr>
              <a:t>La Iglesia Católica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Lo ven la Santa Cena como un </a:t>
            </a:r>
            <a:r>
              <a:rPr lang="es-419" sz="1100" i="1" dirty="0">
                <a:effectLst/>
                <a:latin typeface="Calibri" panose="020F0502020204030204" pitchFamily="34" charset="0"/>
                <a:ea typeface="Calibri" panose="020F0502020204030204" pitchFamily="34" charset="0"/>
              </a:rPr>
              <a:t>sacrificio real, ofrecido por el sacerdote, que perpetúa el sacrificio de Cristo en la cruz</a:t>
            </a:r>
            <a:r>
              <a:rPr lang="es-419" sz="1100" b="1" i="1" dirty="0">
                <a:effectLst/>
                <a:latin typeface="Calibri" panose="020F0502020204030204" pitchFamily="34" charset="0"/>
                <a:ea typeface="Calibri" panose="020F0502020204030204" pitchFamily="34" charset="0"/>
              </a:rPr>
              <a:t>.</a:t>
            </a:r>
            <a:r>
              <a:rPr lang="es-419"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Como tales, creen que el pan y el vino no están presentes allí; se convierten en el cuerpo y la sangre de Cristo (“</a:t>
            </a:r>
            <a:r>
              <a:rPr lang="es-419" sz="1100" b="1" i="1" dirty="0">
                <a:effectLst/>
                <a:latin typeface="Calibri" panose="020F0502020204030204" pitchFamily="34" charset="0"/>
                <a:ea typeface="Calibri" panose="020F0502020204030204" pitchFamily="34" charset="0"/>
              </a:rPr>
              <a:t>transubstanciación”</a:t>
            </a:r>
            <a:r>
              <a:rPr lang="es-419"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Este sacrificio otorga el perdón de algunos pecados (veniales) y puede beneficiar incluso a los muertos.</a:t>
            </a:r>
            <a:br>
              <a:rPr lang="es-419"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Sin embargo, estas enseñanzas no son bíblicas.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Cristo no puede, ni necesita ser, sacrificado de nuevo, ya que hizo un solo sacrificio que pagó por todos los pecados (Hebreos 10).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Además, Pablo dice que el pan y el vino no desaparecen en la Cena del Señor, sino que son una comunión con el cuerpo y la sangre (1 Corintios 10:16).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Jesús no limita su promesa de perdón en la Cena del Señor solo a ciertos pecados y puede beneficiar incluso a los muertos.</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94" name="Google Shape;294;g274b448e17c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e314509b4d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100" dirty="0">
                <a:effectLst/>
                <a:latin typeface="Calibri" panose="020F0502020204030204" pitchFamily="34" charset="0"/>
                <a:ea typeface="Calibri" panose="020F0502020204030204" pitchFamily="34" charset="0"/>
              </a:rPr>
              <a:t>Iglesia Protestante (Bautista):</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"La Cena del Señor es un acto simbólico de obediencia por el cual los miembros de la iglesia, al participar del pan y del fruto de la vid, conmemoran la muerte del Redentor y anuncian su segunda venida. " (https://www.ibhw.org/credo/ )</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Es bueno notar que tanto la Cena del Señor como Bautismo; desde su punto de vista es similar; algo que hacen por Dios, un mandato/ acto de obediencia.</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Note la palabra “simbólico”. Sólo mencionan el pan y el fruto de la vid, no el cuerpo y la sangre, porque creen que el cuerpo y la sangre de Cristo NO están presentes en el sacramento. El pan y el vino simplemente los simbolizan.</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Además, no se menciona el perdón. El único beneficio espiritual recibido es recordar la muerte de Cristo.</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lang="en-US" b="1" dirty="0">
              <a:solidFill>
                <a:schemeClr val="dk1"/>
              </a:solidFill>
              <a:latin typeface="Calibri"/>
              <a:ea typeface="Calibri"/>
              <a:cs typeface="Calibri"/>
              <a:sym typeface="Calibri"/>
            </a:endParaRPr>
          </a:p>
        </p:txBody>
      </p:sp>
      <p:sp>
        <p:nvSpPr>
          <p:cNvPr id="217" name="Google Shape;217;g2e314509b4d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e314509b4d_0_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100" dirty="0">
                <a:effectLst/>
                <a:latin typeface="Calibri" panose="020F0502020204030204" pitchFamily="34" charset="0"/>
                <a:ea typeface="Calibri" panose="020F0502020204030204" pitchFamily="34" charset="0"/>
              </a:rPr>
              <a:t>Iglesia Luterana (Academia Cristo):</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419" sz="1100" dirty="0">
                <a:effectLst/>
                <a:latin typeface="Calibri" panose="020F0502020204030204" pitchFamily="34" charset="0"/>
                <a:ea typeface="Calibri" panose="020F0502020204030204" pitchFamily="34" charset="0"/>
              </a:rPr>
              <a:t>"Creemos que todos los que participan del Sacramento de la Cena del Señor reciben el verdadero cuerpo y sangre de Cristo con el pan y el vino…  En cuanto participamos de este cuerpo y sangre, dado y derramada por nosotros, recibimos por fe el consuelo y seguridad de que nuestros pecados son realmente perdonados. " - "En Esto Creemos", </a:t>
            </a:r>
            <a:r>
              <a:rPr lang="es-419" sz="1100" u="none" strike="noStrike" dirty="0">
                <a:effectLst/>
                <a:latin typeface="Calibri" panose="020F0502020204030204" pitchFamily="34" charset="0"/>
                <a:ea typeface="Calibri" panose="020F0502020204030204" pitchFamily="34" charset="0"/>
                <a:hlinkClick r:id="rId3"/>
              </a:rPr>
              <a:t>www.academiacristo.co</a:t>
            </a:r>
            <a:r>
              <a:rPr lang="es-419" sz="1100" u="none" strike="noStrike" dirty="0">
                <a:effectLst/>
                <a:latin typeface="Calibri" panose="020F0502020204030204" pitchFamily="34" charset="0"/>
                <a:ea typeface="Calibri" panose="020F0502020204030204" pitchFamily="34" charset="0"/>
              </a:rPr>
              <a:t>m</a:t>
            </a:r>
          </a:p>
          <a:p>
            <a:pPr marL="0" marR="0" lvl="0" indent="0">
              <a:buFontTx/>
              <a:buNone/>
            </a:pPr>
            <a:endParaRPr lang="es-419" sz="1100" u="none" strike="noStrike" dirty="0">
              <a:effectLst/>
              <a:latin typeface="Calibri" panose="020F0502020204030204" pitchFamily="34" charset="0"/>
              <a:ea typeface="Calibri" panose="020F0502020204030204" pitchFamily="34" charset="0"/>
            </a:endParaRPr>
          </a:p>
          <a:p>
            <a:pPr marL="0" marR="0" lvl="0" indent="0">
              <a:buFontTx/>
              <a:buNone/>
            </a:pPr>
            <a:r>
              <a:rPr lang="es-419" sz="1800" dirty="0">
                <a:effectLst/>
                <a:latin typeface="Calibri" panose="020F0502020204030204" pitchFamily="34" charset="0"/>
                <a:ea typeface="Calibri" panose="020F0502020204030204" pitchFamily="34" charset="0"/>
              </a:rPr>
              <a:t>El cuerpo y la sangre de Cristo están verdaderamente presentes con el pan y el vino, pero de una manera que no podemos percibir (presencia real)</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419" sz="1800" dirty="0">
              <a:effectLst/>
              <a:latin typeface="Calibri" panose="020F0502020204030204" pitchFamily="34" charset="0"/>
              <a:ea typeface="Calibri" panose="020F0502020204030204" pitchFamily="34" charset="0"/>
            </a:endParaRPr>
          </a:p>
          <a:p>
            <a:pPr marL="0" marR="0" lvl="0" indent="0">
              <a:buFontTx/>
              <a:buNone/>
            </a:pPr>
            <a:r>
              <a:rPr lang="es-419" sz="1800" dirty="0">
                <a:effectLst/>
                <a:latin typeface="Calibri" panose="020F0502020204030204" pitchFamily="34" charset="0"/>
                <a:ea typeface="Calibri" panose="020F0502020204030204" pitchFamily="34" charset="0"/>
              </a:rPr>
              <a:t>En la Santa Cena, recibimos la seguridad del perdón y una fe fortalecida en la Cena del Señor.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28" name="Google Shape;228;g2e314509b4d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74b379f556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2. Un Resumen: ¿Qué dicen las iglesias sobre lo que recibimos en la Santa Cena?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419"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La Iglesia Católica: Cuerpo y sangre de Cristo, un nuevo sacrificio.</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La Iglesia Luterana: Pan, vino, el cuerpo y la sangre de Cristo, para nuestro perdón.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Muchas Iglesias Protestantes: Pan y vino. Un acto de obediencia que conmemora su muerte.</a:t>
            </a:r>
            <a:endParaRPr lang="en-US" sz="1800" dirty="0">
              <a:effectLst/>
              <a:latin typeface="Calibri" panose="020F0502020204030204" pitchFamily="34" charset="0"/>
              <a:ea typeface="Calibri" panose="020F0502020204030204" pitchFamily="34" charset="0"/>
            </a:endParaRPr>
          </a:p>
          <a:p>
            <a:pPr marL="45720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313" name="Google Shape;313;g274b379f556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2692959F-0374-3445-6763-4300A40F2522}"/>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85DC1D30-D989-9E79-1849-269030F2F79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s-ES" sz="1800" b="1" dirty="0">
                <a:effectLst/>
                <a:latin typeface="Calibri" panose="020F0502020204030204" pitchFamily="34" charset="0"/>
                <a:ea typeface="Calibri" panose="020F0502020204030204" pitchFamily="34" charset="0"/>
              </a:rPr>
              <a:t>OBJETIVO #3: Identificar los errores doctrinales causados por el razonamiento humano en las Escrituras. </a:t>
            </a: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2E861A2D-F969-469D-FE30-1C07E839F5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37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sz="1800" dirty="0">
                <a:effectLst/>
                <a:latin typeface="Calibri" panose="020F0502020204030204" pitchFamily="34" charset="0"/>
                <a:ea typeface="Calibri" panose="020F0502020204030204" pitchFamily="34" charset="0"/>
              </a:rPr>
              <a:t>2. Introducción breve a la lección</a:t>
            </a:r>
            <a:r>
              <a:rPr lang="en-US" dirty="0">
                <a:effectLst/>
              </a:rPr>
              <a:t> </a:t>
            </a: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e3161d02d0_0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None/>
            </a:pPr>
            <a:r>
              <a:rPr lang="es-ES" sz="1800" dirty="0">
                <a:effectLst/>
                <a:latin typeface="Calibri" panose="020F0502020204030204" pitchFamily="34" charset="0"/>
                <a:ea typeface="Calibri" panose="020F0502020204030204" pitchFamily="34" charset="0"/>
              </a:rPr>
              <a:t>1. Pregunta de la Tarea: </a:t>
            </a:r>
            <a:r>
              <a:rPr lang="es-419" sz="1800" dirty="0">
                <a:effectLst/>
                <a:latin typeface="Calibri" panose="020F0502020204030204" pitchFamily="34" charset="0"/>
                <a:ea typeface="Calibri" panose="020F0502020204030204" pitchFamily="34" charset="0"/>
              </a:rPr>
              <a:t>Cuando Lutero y Zwinglio se reunieron, ¿Por qué no se pusieron de acuerdo en la enseñanza bíblica de la Santa Cena?</a:t>
            </a:r>
            <a:br>
              <a:rPr lang="es-419" sz="1800" dirty="0">
                <a:effectLst/>
                <a:latin typeface="Calibri" panose="020F0502020204030204" pitchFamily="34" charset="0"/>
                <a:ea typeface="Calibri" panose="020F0502020204030204" pitchFamily="34" charset="0"/>
              </a:rPr>
            </a:br>
            <a:br>
              <a:rPr lang="es-419" sz="1800" dirty="0">
                <a:effectLst/>
                <a:latin typeface="Calibri" panose="020F0502020204030204" pitchFamily="34" charset="0"/>
                <a:ea typeface="Calibri" panose="020F0502020204030204" pitchFamily="34" charset="0"/>
              </a:rPr>
            </a:br>
            <a:r>
              <a:rPr lang="es-ES" sz="1800" i="1" dirty="0">
                <a:solidFill>
                  <a:srgbClr val="00B050"/>
                </a:solidFill>
                <a:effectLst/>
                <a:latin typeface="Calibri" panose="020F0502020204030204" pitchFamily="34" charset="0"/>
                <a:ea typeface="Calibri" panose="020F0502020204030204" pitchFamily="34" charset="0"/>
              </a:rPr>
              <a:t>Deje que los estudiantes respondan.</a:t>
            </a:r>
            <a:r>
              <a:rPr lang="en-US" dirty="0">
                <a:effectLst/>
              </a:rPr>
              <a:t> </a:t>
            </a:r>
            <a:endParaRPr b="1" dirty="0">
              <a:solidFill>
                <a:schemeClr val="dk1"/>
              </a:solidFill>
              <a:latin typeface="Calibri"/>
              <a:ea typeface="Calibri"/>
              <a:cs typeface="Calibri"/>
              <a:sym typeface="Calibri"/>
            </a:endParaRPr>
          </a:p>
        </p:txBody>
      </p:sp>
      <p:sp>
        <p:nvSpPr>
          <p:cNvPr id="248" name="Google Shape;248;g2e3161d02d0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74b448e17c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octubre de 1529, un líder alemán llamado Felipe de Hesse quiso unir a luteranos y protestantes por razones políticas. Los teólogos protestantes y luteranos se reunieron en Marburgo y, aunque coincidieron en muchas enseñanzas, Lutero y Zwinglio no pudieron ponerse de acuerdo en lo que respecta a la Cena del Señor.</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b="1" dirty="0">
              <a:solidFill>
                <a:schemeClr val="dk1"/>
              </a:solidFill>
              <a:latin typeface="Calibri"/>
              <a:ea typeface="Calibri"/>
              <a:cs typeface="Calibri"/>
              <a:sym typeface="Calibri"/>
            </a:endParaRPr>
          </a:p>
        </p:txBody>
      </p:sp>
      <p:sp>
        <p:nvSpPr>
          <p:cNvPr id="256" name="Google Shape;256;g274b448e17c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a:extLst>
            <a:ext uri="{FF2B5EF4-FFF2-40B4-BE49-F238E27FC236}">
              <a16:creationId xmlns:a16="http://schemas.microsoft.com/office/drawing/2014/main" id="{957DD7ED-0C9C-E7AF-58DF-0DC09778AFB7}"/>
            </a:ext>
          </a:extLst>
        </p:cNvPr>
        <p:cNvGrpSpPr/>
        <p:nvPr/>
      </p:nvGrpSpPr>
      <p:grpSpPr>
        <a:xfrm>
          <a:off x="0" y="0"/>
          <a:ext cx="0" cy="0"/>
          <a:chOff x="0" y="0"/>
          <a:chExt cx="0" cy="0"/>
        </a:xfrm>
      </p:grpSpPr>
      <p:sp>
        <p:nvSpPr>
          <p:cNvPr id="255" name="Google Shape;255;g274b448e17c_0_65:notes">
            <a:extLst>
              <a:ext uri="{FF2B5EF4-FFF2-40B4-BE49-F238E27FC236}">
                <a16:creationId xmlns:a16="http://schemas.microsoft.com/office/drawing/2014/main" id="{658FABC9-8219-5353-CBDA-9F20D4E4088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resumen: Lutero enfatizó las palabras de Cristo: </a:t>
            </a:r>
            <a:r>
              <a:rPr lang="es-419"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“Esto es mi cuerpo; esta es mi sangre”, y enseñó que el cuerpo y la sangre de Cristo están verdaderamente presentes con el pan y el vino</a:t>
            </a: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b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Zwinglio interpretó esas mismas palabras de </a:t>
            </a:r>
            <a:r>
              <a:rPr lang="es-419"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Cristo figurativa o simbólicamente</a:t>
            </a: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Razonó que el cuerpo de Cristo había ascendido al cielo y estaba a la diestra de Dios, por lo que no podía estar realmente presente en la Cena del Señor en todo el mundo. (</a:t>
            </a:r>
            <a:r>
              <a:rPr lang="es-419"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Para Lutero, esto no era un problema, porque como Dios, nada es imposible para Cristo</a:t>
            </a: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cambio, Zwinglio enfatizó las palabras de Cristo “hagan esto en memoria mía” para enseñar que el pan y el </a:t>
            </a:r>
            <a:r>
              <a:rPr lang="es-419"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vino eran simplemente recordatorios del sacrificio de Cristo.</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b="1" dirty="0">
              <a:solidFill>
                <a:schemeClr val="dk1"/>
              </a:solidFill>
              <a:latin typeface="Calibri"/>
              <a:ea typeface="Calibri"/>
              <a:cs typeface="Calibri"/>
              <a:sym typeface="Calibri"/>
            </a:endParaRPr>
          </a:p>
        </p:txBody>
      </p:sp>
      <p:sp>
        <p:nvSpPr>
          <p:cNvPr id="256" name="Google Shape;256;g274b448e17c_0_65:notes">
            <a:extLst>
              <a:ext uri="{FF2B5EF4-FFF2-40B4-BE49-F238E27FC236}">
                <a16:creationId xmlns:a16="http://schemas.microsoft.com/office/drawing/2014/main" id="{ABE8AEE1-89B2-F2CB-1D7F-AB9884F0CF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8142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a:extLst>
            <a:ext uri="{FF2B5EF4-FFF2-40B4-BE49-F238E27FC236}">
              <a16:creationId xmlns:a16="http://schemas.microsoft.com/office/drawing/2014/main" id="{0E95A78B-22F1-7F84-E5D1-B6F1700DE3FA}"/>
            </a:ext>
          </a:extLst>
        </p:cNvPr>
        <p:cNvGrpSpPr/>
        <p:nvPr/>
      </p:nvGrpSpPr>
      <p:grpSpPr>
        <a:xfrm>
          <a:off x="0" y="0"/>
          <a:ext cx="0" cy="0"/>
          <a:chOff x="0" y="0"/>
          <a:chExt cx="0" cy="0"/>
        </a:xfrm>
      </p:grpSpPr>
      <p:sp>
        <p:nvSpPr>
          <p:cNvPr id="255" name="Google Shape;255;g274b448e17c_0_65:notes">
            <a:extLst>
              <a:ext uri="{FF2B5EF4-FFF2-40B4-BE49-F238E27FC236}">
                <a16:creationId xmlns:a16="http://schemas.microsoft.com/office/drawing/2014/main" id="{72B04F9B-A28B-B2D1-3760-32536963CDA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Este desacuerdo ilustra sus diferentes métodos de interpretación de las Escrituras. Zwinglio usó su razón para interpretar lo que dice Jesús, mientras que Lutero sujetó su razón a lo que dice Jesús.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b="1" dirty="0">
              <a:solidFill>
                <a:schemeClr val="dk1"/>
              </a:solidFill>
              <a:latin typeface="Calibri"/>
              <a:ea typeface="Calibri"/>
              <a:cs typeface="Calibri"/>
              <a:sym typeface="Calibri"/>
            </a:endParaRPr>
          </a:p>
        </p:txBody>
      </p:sp>
      <p:sp>
        <p:nvSpPr>
          <p:cNvPr id="256" name="Google Shape;256;g274b448e17c_0_65:notes">
            <a:extLst>
              <a:ext uri="{FF2B5EF4-FFF2-40B4-BE49-F238E27FC236}">
                <a16:creationId xmlns:a16="http://schemas.microsoft.com/office/drawing/2014/main" id="{54AEAB5F-B1E1-9CDF-7A18-3614A7C949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1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74b379f556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Errores doctrinales causados por el razonamiento humano en las Escrituras</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419"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Nuestra condición natural: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la razón humana mira a un bebé y dice que el niño debe ser inocente, que es lo que enseñan algunas iglesias protestantes.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Sin embargo, la Escritura enseña que nacemos pecadores (Salmo 51:5).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La razón humana ve a los incrédulos haciendo buenas obras concluye que debe haber algo bueno en todos nosotros. La Biblia, dice: “en mi carne (naturaleza pecaminosa), no mora el bien”. (Romanos 7:18)</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419"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Nuestro papel en la conversión: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La Biblia dice, "Cree y serás salvo, " y la razón concluye que creer es algo que soy capaz de hacer. Tengo el poder dentro de mi para decidir creer.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Pero Dios dice que por naturaleza estamos muertos espiritualmente y un muerto no puede hacer nada por sí mismo.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Por lo tanto, solo Dios tiene el poder de cambiar nuestra condición espiritual.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419"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El bautismo de infantes: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La razón mira a un bebé, que ni puede hablar, y dice, "Imposible que ese conozca a Cristo y crea en él.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Pero la Biblia dice que no hay nada imposible para Dios, y nos da evidencia que él puede obrar la fe, en el corazón de los infantes.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419"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La Cena del Señor: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Jesús dice, "Esto es mi cuerpo. "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Mi razón dice, "No, Jesús, yo no veo tu cuerpo. Yo veo pan. Además, ¿cómo puede estar presente tu cuerpo en muchos lugares al mismo tiempo, si ascendiste cielo? Así que te equivocaste de Palabras; quisiste decir que este pan representa tu cuerpo."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Pero la Biblia dice, "Esto es mi cuerpo y yo le creo a Dios y no a mi razón humana.”</a:t>
            </a:r>
            <a:endParaRPr lang="en-US" sz="1100" dirty="0">
              <a:effectLst/>
              <a:latin typeface="Calibri" panose="020F0502020204030204" pitchFamily="34" charset="0"/>
              <a:ea typeface="Calibri" panose="020F0502020204030204" pitchFamily="34" charset="0"/>
            </a:endParaRPr>
          </a:p>
          <a:p>
            <a:pPr marL="914400" lvl="1" indent="-298450" algn="l" rtl="0">
              <a:spcBef>
                <a:spcPts val="0"/>
              </a:spcBef>
              <a:spcAft>
                <a:spcPts val="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305" name="Google Shape;305;g274b379f556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457200" marR="171450" lvl="0" indent="-298450" algn="l" rtl="0">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Repasar los objetivos de la lección.</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320" name="Google Shape;320;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30" name="Google Shape;330;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 </a:t>
            </a:r>
            <a:endParaRPr/>
          </a:p>
        </p:txBody>
      </p:sp>
      <p:sp>
        <p:nvSpPr>
          <p:cNvPr id="338" name="Google Shape;338;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Oración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Comienza con la siguiente oración (o usa una propia): </a:t>
            </a:r>
            <a:endParaRPr lang="en-US" sz="1800" dirty="0">
              <a:effectLst/>
              <a:latin typeface="Calibri" panose="020F0502020204030204" pitchFamily="34" charset="0"/>
              <a:ea typeface="Calibri" panose="020F0502020204030204" pitchFamily="34" charset="0"/>
            </a:endParaRPr>
          </a:p>
          <a:p>
            <a:pPr marL="0" marR="0" indent="0">
              <a:buFontTx/>
              <a:buNone/>
            </a:pPr>
            <a:br>
              <a:rPr lang="es-ES" sz="1800" dirty="0">
                <a:effectLst/>
                <a:latin typeface="Calibri" panose="020F0502020204030204" pitchFamily="34" charset="0"/>
                <a:ea typeface="Calibri" panose="020F0502020204030204" pitchFamily="34" charset="0"/>
              </a:rPr>
            </a:br>
            <a:r>
              <a:rPr lang="es-419" sz="1800" dirty="0">
                <a:effectLst/>
                <a:latin typeface="Calibri" panose="020F0502020204030204" pitchFamily="34" charset="0"/>
                <a:ea typeface="Calibri" panose="020F0502020204030204" pitchFamily="34" charset="0"/>
              </a:rPr>
              <a:t>Señor Jesucristo, en la noche que fuiste traicionado, amorosamente nos dejaste una cena por la cual podíamos recordar tu sacrificio y recibir el mismo perdón que obtuviste con él, junto con tu verdadero cuerpo y sangre. Mientras estudiamos esta Santa Cena hoy, ayúdanos a confiar en que lo que dices es verdad. Danos a todos entusiasmo para participar en esta fiesta tan a menudo como podamos mientras esperamos para unirnos a ti en la gran fiesta del cielo. En tu nombre oramos, Amén.</a:t>
            </a:r>
            <a:r>
              <a:rPr lang="en-US" dirty="0">
                <a:effectLst/>
              </a:rPr>
              <a:t> </a:t>
            </a:r>
            <a:endParaRPr dirty="0"/>
          </a:p>
        </p:txBody>
      </p:sp>
      <p:sp>
        <p:nvSpPr>
          <p:cNvPr id="191" name="Google Shape;1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ES" sz="1800" b="1" dirty="0">
                <a:effectLst/>
                <a:latin typeface="Calibri" panose="020F0502020204030204" pitchFamily="34" charset="0"/>
                <a:ea typeface="Calibri" panose="020F0502020204030204" pitchFamily="34" charset="0"/>
              </a:rPr>
              <a:t>OBJETIVO #1: Examinar el propósito de la institución de la Santa Cena.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314509b4d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1. La Santa Cena</a:t>
            </a:r>
            <a:br>
              <a:rPr lang="es-419"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La noche antes de que Jesús muriera, él y sus discípulos estaban celebrando la Pascua. Era una fiesta que conmemoraba cómo Dios, a través de la sangre de los corderos, había salvado a Israel de la muerte y los había liberado de la esclavitud en Egipto.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Esa fiesta presagiaba a Cristo, el verdadero Cordero Pascual cuya sangre derramada en la cruz nos libera del pecado y de la muerte.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La víspera de su sacrificio, Jesús instituyó la santa cena con un propósito divino, concedernos el perdón de pecados y una comunión intima con él.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Sabido esta que hay una variedad de creencias acerca de la última cena del Señor en las iglesias de hoy. Así que empecemos por ver lo que dice la Biblia. En particular, queremos responder a la pregunta: ¿Que recibimos los creyentes en la Santa Cena?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b="1" dirty="0">
              <a:solidFill>
                <a:schemeClr val="dk1"/>
              </a:solidFill>
              <a:latin typeface="Calibri"/>
              <a:ea typeface="Calibri"/>
              <a:cs typeface="Calibri"/>
              <a:sym typeface="Calibri"/>
            </a:endParaRPr>
          </a:p>
        </p:txBody>
      </p:sp>
      <p:sp>
        <p:nvSpPr>
          <p:cNvPr id="144" name="Google Shape;144;g2e314509b4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2. Pregunta de la Tarea: ¿Qué recibimos los creyentes en la Santa Cena? </a:t>
            </a:r>
            <a:br>
              <a:rPr lang="es-419" sz="1800" dirty="0">
                <a:effectLst/>
                <a:latin typeface="Calibri" panose="020F0502020204030204" pitchFamily="34" charset="0"/>
                <a:ea typeface="Calibri" panose="020F0502020204030204" pitchFamily="34" charset="0"/>
              </a:rPr>
            </a:br>
            <a:br>
              <a:rPr lang="es-419" sz="1800" dirty="0">
                <a:effectLst/>
                <a:latin typeface="Calibri" panose="020F0502020204030204" pitchFamily="34" charset="0"/>
                <a:ea typeface="Calibri" panose="020F0502020204030204" pitchFamily="34" charset="0"/>
              </a:rPr>
            </a:b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b="1" dirty="0">
              <a:solidFill>
                <a:schemeClr val="dk1"/>
              </a:solidFill>
              <a:latin typeface="Calibri"/>
              <a:ea typeface="Calibri"/>
              <a:cs typeface="Calibri"/>
              <a:sym typeface="Calibri"/>
            </a:endParaRPr>
          </a:p>
        </p:txBody>
      </p:sp>
      <p:sp>
        <p:nvSpPr>
          <p:cNvPr id="153" name="Google Shape;15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74b448e17c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100" dirty="0">
                <a:effectLst/>
                <a:latin typeface="Calibri" panose="020F0502020204030204" pitchFamily="34" charset="0"/>
                <a:ea typeface="Calibri" panose="020F0502020204030204" pitchFamily="34" charset="0"/>
              </a:rPr>
              <a:t>Mateo 26:26-29 Y mientras comían, tomó Jesús </a:t>
            </a:r>
            <a:r>
              <a:rPr lang="es-419" sz="1100" b="1" u="sng" dirty="0">
                <a:effectLst/>
                <a:latin typeface="Calibri" panose="020F0502020204030204" pitchFamily="34" charset="0"/>
                <a:ea typeface="Calibri" panose="020F0502020204030204" pitchFamily="34" charset="0"/>
              </a:rPr>
              <a:t>el pan</a:t>
            </a:r>
            <a:r>
              <a:rPr lang="es-419" sz="1100" dirty="0">
                <a:effectLst/>
                <a:latin typeface="Calibri" panose="020F0502020204030204" pitchFamily="34" charset="0"/>
                <a:ea typeface="Calibri" panose="020F0502020204030204" pitchFamily="34" charset="0"/>
              </a:rPr>
              <a:t>, y bendijo, y lo partió, y dio a sus discípulos, y dijo: Tomad, comed; </a:t>
            </a:r>
            <a:r>
              <a:rPr lang="es-419" sz="1100" b="1" u="sng" dirty="0">
                <a:effectLst/>
                <a:latin typeface="Calibri" panose="020F0502020204030204" pitchFamily="34" charset="0"/>
                <a:ea typeface="Calibri" panose="020F0502020204030204" pitchFamily="34" charset="0"/>
              </a:rPr>
              <a:t>esto es mi cuerpo</a:t>
            </a:r>
            <a:r>
              <a:rPr lang="es-419" sz="1100" dirty="0">
                <a:effectLst/>
                <a:latin typeface="Calibri" panose="020F0502020204030204" pitchFamily="34" charset="0"/>
                <a:ea typeface="Calibri" panose="020F0502020204030204" pitchFamily="34" charset="0"/>
              </a:rPr>
              <a:t>. Y tomando </a:t>
            </a:r>
            <a:r>
              <a:rPr lang="es-419" sz="1100" b="1" dirty="0">
                <a:effectLst/>
                <a:latin typeface="Calibri" panose="020F0502020204030204" pitchFamily="34" charset="0"/>
                <a:ea typeface="Calibri" panose="020F0502020204030204" pitchFamily="34" charset="0"/>
              </a:rPr>
              <a:t>la </a:t>
            </a:r>
            <a:r>
              <a:rPr lang="es-419" sz="1100" b="1" u="sng" dirty="0">
                <a:effectLst/>
                <a:latin typeface="Calibri" panose="020F0502020204030204" pitchFamily="34" charset="0"/>
                <a:ea typeface="Calibri" panose="020F0502020204030204" pitchFamily="34" charset="0"/>
              </a:rPr>
              <a:t>copa,</a:t>
            </a:r>
            <a:r>
              <a:rPr lang="es-419" sz="1100" dirty="0">
                <a:effectLst/>
                <a:latin typeface="Calibri" panose="020F0502020204030204" pitchFamily="34" charset="0"/>
                <a:ea typeface="Calibri" panose="020F0502020204030204" pitchFamily="34" charset="0"/>
              </a:rPr>
              <a:t> y habiendo dado gracias, les dio, diciendo: Bebed de ella todos; porque </a:t>
            </a:r>
            <a:r>
              <a:rPr lang="es-419" sz="1100" b="1" dirty="0">
                <a:effectLst/>
                <a:latin typeface="Calibri" panose="020F0502020204030204" pitchFamily="34" charset="0"/>
                <a:ea typeface="Calibri" panose="020F0502020204030204" pitchFamily="34" charset="0"/>
              </a:rPr>
              <a:t>esto </a:t>
            </a:r>
            <a:r>
              <a:rPr lang="es-419" sz="1100" b="1" u="sng" dirty="0">
                <a:effectLst/>
                <a:latin typeface="Calibri" panose="020F0502020204030204" pitchFamily="34" charset="0"/>
                <a:ea typeface="Calibri" panose="020F0502020204030204" pitchFamily="34" charset="0"/>
              </a:rPr>
              <a:t>es mi sangre</a:t>
            </a:r>
            <a:r>
              <a:rPr lang="es-419" sz="1100" u="sng" dirty="0">
                <a:effectLst/>
                <a:latin typeface="Calibri" panose="020F0502020204030204" pitchFamily="34" charset="0"/>
                <a:ea typeface="Calibri" panose="020F0502020204030204" pitchFamily="34" charset="0"/>
              </a:rPr>
              <a:t> </a:t>
            </a:r>
            <a:r>
              <a:rPr lang="es-419" sz="1100" dirty="0">
                <a:effectLst/>
                <a:latin typeface="Calibri" panose="020F0502020204030204" pitchFamily="34" charset="0"/>
                <a:ea typeface="Calibri" panose="020F0502020204030204" pitchFamily="34" charset="0"/>
              </a:rPr>
              <a:t>del nuevo pacto, que por muchos es derramada para </a:t>
            </a:r>
            <a:r>
              <a:rPr lang="es-419" sz="1100" b="1" u="sng" dirty="0">
                <a:effectLst/>
                <a:latin typeface="Calibri" panose="020F0502020204030204" pitchFamily="34" charset="0"/>
                <a:ea typeface="Calibri" panose="020F0502020204030204" pitchFamily="34" charset="0"/>
              </a:rPr>
              <a:t>remisión de los pecados.</a:t>
            </a:r>
            <a:r>
              <a:rPr lang="es-419" sz="1100" dirty="0">
                <a:effectLst/>
                <a:latin typeface="Calibri" panose="020F0502020204030204" pitchFamily="34" charset="0"/>
                <a:ea typeface="Calibri" panose="020F0502020204030204" pitchFamily="34" charset="0"/>
              </a:rPr>
              <a:t>  y os digo que desde ahora no beberé más de este fruto de la vid, hasta aquel día en que lo beba nuevo con vosotros en el reino de mi Padre.</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V..26 nos dice que Jesús </a:t>
            </a:r>
            <a:r>
              <a:rPr lang="es-419" sz="1100" b="1" u="sng" dirty="0">
                <a:effectLst/>
                <a:latin typeface="Calibri" panose="020F0502020204030204" pitchFamily="34" charset="0"/>
                <a:ea typeface="Calibri" panose="020F0502020204030204" pitchFamily="34" charset="0"/>
              </a:rPr>
              <a:t>dio pan </a:t>
            </a:r>
            <a:r>
              <a:rPr lang="es-419" sz="1100" dirty="0">
                <a:effectLst/>
                <a:latin typeface="Calibri" panose="020F0502020204030204" pitchFamily="34" charset="0"/>
                <a:ea typeface="Calibri" panose="020F0502020204030204" pitchFamily="34" charset="0"/>
              </a:rPr>
              <a:t>a sus discípulos. El </a:t>
            </a:r>
            <a:r>
              <a:rPr lang="es-419" sz="1100" b="1" dirty="0">
                <a:effectLst/>
                <a:latin typeface="Calibri" panose="020F0502020204030204" pitchFamily="34" charset="0"/>
                <a:ea typeface="Calibri" panose="020F0502020204030204" pitchFamily="34" charset="0"/>
              </a:rPr>
              <a:t>pan usado en la fiesta de la Pascua habría sido pan sin levadura</a:t>
            </a:r>
            <a:r>
              <a:rPr lang="es-419" sz="1100" dirty="0">
                <a:effectLst/>
                <a:latin typeface="Calibri" panose="020F0502020204030204" pitchFamily="34" charset="0"/>
                <a:ea typeface="Calibri" panose="020F0502020204030204" pitchFamily="34" charset="0"/>
              </a:rPr>
              <a:t>. También les dio la copa, que </a:t>
            </a:r>
            <a:r>
              <a:rPr lang="es-419" sz="1100" b="1" dirty="0">
                <a:effectLst/>
                <a:latin typeface="Calibri" panose="020F0502020204030204" pitchFamily="34" charset="0"/>
                <a:ea typeface="Calibri" panose="020F0502020204030204" pitchFamily="34" charset="0"/>
              </a:rPr>
              <a:t>estaba llena de vino – “fruto de la vid</a:t>
            </a:r>
            <a:r>
              <a:rPr lang="es-419" sz="1100" dirty="0">
                <a:effectLst/>
                <a:latin typeface="Calibri" panose="020F0502020204030204" pitchFamily="34" charset="0"/>
                <a:ea typeface="Calibri" panose="020F0502020204030204" pitchFamily="34" charset="0"/>
              </a:rPr>
              <a:t>”. Entonces, recibimos </a:t>
            </a:r>
            <a:r>
              <a:rPr lang="es-419" sz="1100" b="1" u="sng" dirty="0">
                <a:effectLst/>
                <a:latin typeface="Calibri" panose="020F0502020204030204" pitchFamily="34" charset="0"/>
                <a:ea typeface="Calibri" panose="020F0502020204030204" pitchFamily="34" charset="0"/>
              </a:rPr>
              <a:t>pan y vino</a:t>
            </a:r>
            <a:r>
              <a:rPr lang="es-419" sz="1100" dirty="0">
                <a:effectLst/>
                <a:latin typeface="Calibri" panose="020F0502020204030204" pitchFamily="34" charset="0"/>
                <a:ea typeface="Calibri" panose="020F0502020204030204" pitchFamily="34" charset="0"/>
              </a:rPr>
              <a:t> en la Cena del Señor.</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Sin embargo, observe las palabras de Jesús a sus discípulos: ¿Qué les dijo que estaban recibiendo? “Tomad, ven</a:t>
            </a:r>
            <a:r>
              <a:rPr lang="es-419" sz="1100" b="1" dirty="0">
                <a:effectLst/>
                <a:latin typeface="Calibri" panose="020F0502020204030204" pitchFamily="34" charset="0"/>
                <a:ea typeface="Calibri" panose="020F0502020204030204" pitchFamily="34" charset="0"/>
              </a:rPr>
              <a:t>; esto es mi cuerpo</a:t>
            </a:r>
            <a:r>
              <a:rPr lang="es-419" sz="1100" dirty="0">
                <a:effectLst/>
                <a:latin typeface="Calibri" panose="020F0502020204030204" pitchFamily="34" charset="0"/>
                <a:ea typeface="Calibri" panose="020F0502020204030204" pitchFamily="34" charset="0"/>
              </a:rPr>
              <a:t>…” “Bebed de ella todos; </a:t>
            </a:r>
            <a:r>
              <a:rPr lang="es-419" sz="1100" b="1" dirty="0">
                <a:effectLst/>
                <a:latin typeface="Calibri" panose="020F0502020204030204" pitchFamily="34" charset="0"/>
                <a:ea typeface="Calibri" panose="020F0502020204030204" pitchFamily="34" charset="0"/>
              </a:rPr>
              <a:t>porque esto es mi sangre</a:t>
            </a:r>
            <a:r>
              <a:rPr lang="es-419" sz="1100" dirty="0">
                <a:effectLst/>
                <a:latin typeface="Calibri" panose="020F0502020204030204" pitchFamily="34" charset="0"/>
                <a:ea typeface="Calibri" panose="020F0502020204030204" pitchFamily="34" charset="0"/>
              </a:rPr>
              <a:t>…” Según Jesús, </a:t>
            </a:r>
            <a:r>
              <a:rPr lang="es-419" sz="1100" b="1" dirty="0">
                <a:effectLst/>
                <a:latin typeface="Calibri" panose="020F0502020204030204" pitchFamily="34" charset="0"/>
                <a:ea typeface="Calibri" panose="020F0502020204030204" pitchFamily="34" charset="0"/>
              </a:rPr>
              <a:t>el pan no era solo pan, sino también su cuerpo</a:t>
            </a:r>
            <a:r>
              <a:rPr lang="es-419" sz="1100" dirty="0">
                <a:effectLst/>
                <a:latin typeface="Calibri" panose="020F0502020204030204" pitchFamily="34" charset="0"/>
                <a:ea typeface="Calibri" panose="020F0502020204030204" pitchFamily="34" charset="0"/>
              </a:rPr>
              <a:t>. </a:t>
            </a:r>
            <a:r>
              <a:rPr lang="es-419" sz="1100" b="1" dirty="0">
                <a:effectLst/>
                <a:latin typeface="Calibri" panose="020F0502020204030204" pitchFamily="34" charset="0"/>
                <a:ea typeface="Calibri" panose="020F0502020204030204" pitchFamily="34" charset="0"/>
              </a:rPr>
              <a:t>El vino no era sólo vino, sino también su sangre.</a:t>
            </a:r>
            <a:endParaRPr lang="en-US" sz="1100" b="1"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Note también lo que Jesús no dice: “Esto representa mi cuerpo… esto simboliza mi sangre”. Él dice, “</a:t>
            </a:r>
            <a:r>
              <a:rPr lang="es-419" sz="1100" b="1" dirty="0">
                <a:effectLst/>
                <a:latin typeface="Calibri" panose="020F0502020204030204" pitchFamily="34" charset="0"/>
                <a:ea typeface="Calibri" panose="020F0502020204030204" pitchFamily="34" charset="0"/>
              </a:rPr>
              <a:t>es”.</a:t>
            </a:r>
            <a:r>
              <a:rPr lang="es-419" sz="1100" dirty="0">
                <a:effectLst/>
                <a:latin typeface="Calibri" panose="020F0502020204030204" pitchFamily="34" charset="0"/>
                <a:ea typeface="Calibri" panose="020F0502020204030204" pitchFamily="34" charset="0"/>
              </a:rPr>
              <a:t> Especialmente en una ocasión solemne como esta, sus palabras son muy importantes.</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Jesús menciona otra cosa que sus discípulos estaban recibiendo esa noche: “…es derramada para </a:t>
            </a:r>
            <a:r>
              <a:rPr lang="es-419" sz="1100" b="1" u="sng" dirty="0">
                <a:effectLst/>
                <a:latin typeface="Calibri" panose="020F0502020204030204" pitchFamily="34" charset="0"/>
                <a:ea typeface="Calibri" panose="020F0502020204030204" pitchFamily="34" charset="0"/>
              </a:rPr>
              <a:t>remisión de los pecados</a:t>
            </a:r>
            <a:r>
              <a:rPr lang="es-419" sz="1100" dirty="0">
                <a:effectLst/>
                <a:latin typeface="Calibri" panose="020F0502020204030204" pitchFamily="34" charset="0"/>
                <a:ea typeface="Calibri" panose="020F0502020204030204" pitchFamily="34" charset="0"/>
              </a:rPr>
              <a:t>. ” Estaban recibiendo remisión de sus pecados. Por eso también llama a su sangre en la Cena del Señor </a:t>
            </a:r>
            <a:r>
              <a:rPr lang="es-419" sz="1100" u="sng" dirty="0">
                <a:effectLst/>
                <a:latin typeface="Calibri" panose="020F0502020204030204" pitchFamily="34" charset="0"/>
                <a:ea typeface="Calibri" panose="020F0502020204030204" pitchFamily="34" charset="0"/>
              </a:rPr>
              <a:t>“del nuevo pacto</a:t>
            </a:r>
            <a:r>
              <a:rPr lang="es-419" sz="1100" dirty="0">
                <a:effectLst/>
                <a:latin typeface="Calibri" panose="020F0502020204030204" pitchFamily="34" charset="0"/>
                <a:ea typeface="Calibri" panose="020F0502020204030204" pitchFamily="34" charset="0"/>
              </a:rPr>
              <a:t>”. Este nuevo pacto fue prometido por Dios en Jeremías 31:31-34, donde dijo “no me acordaré más de su pecado”. Jesús ganó este perdón para nosotros en la cruz y nos lo da en la Cena del Señor.</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1" name="Google Shape;161;g274b448e17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74b448e17c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100" dirty="0">
                <a:effectLst/>
                <a:latin typeface="Calibri" panose="020F0502020204030204" pitchFamily="34" charset="0"/>
                <a:ea typeface="Calibri" panose="020F0502020204030204" pitchFamily="34" charset="0"/>
              </a:rPr>
              <a:t>1 Corintios 10:16 La copa de bendición que bendecimos, ¿</a:t>
            </a:r>
            <a:r>
              <a:rPr lang="es-419" sz="1100" b="1" dirty="0">
                <a:effectLst/>
                <a:latin typeface="Calibri" panose="020F0502020204030204" pitchFamily="34" charset="0"/>
                <a:ea typeface="Calibri" panose="020F0502020204030204" pitchFamily="34" charset="0"/>
              </a:rPr>
              <a:t>no es la comunión de la sangre de Cristo? El pan que partimos, ¿no es la comunión del cuerpo de Cristo?</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¿Qué es la “copa” (vino) en la Cena del Señor, según Pablo? Es “la comunión de la sangre de Cristo”. </a:t>
            </a:r>
            <a:r>
              <a:rPr lang="es-419" sz="1100" b="1" dirty="0">
                <a:effectLst/>
                <a:latin typeface="Calibri" panose="020F0502020204030204" pitchFamily="34" charset="0"/>
                <a:ea typeface="Calibri" panose="020F0502020204030204" pitchFamily="34" charset="0"/>
              </a:rPr>
              <a:t>Una comunión es la unión de dos o más cosas.</a:t>
            </a:r>
            <a:r>
              <a:rPr lang="es-419" sz="1100" dirty="0">
                <a:effectLst/>
                <a:latin typeface="Calibri" panose="020F0502020204030204" pitchFamily="34" charset="0"/>
                <a:ea typeface="Calibri" panose="020F0502020204030204" pitchFamily="34" charset="0"/>
              </a:rPr>
              <a:t> Pablo nos dice cuáles son esas dos cosas: </a:t>
            </a:r>
            <a:r>
              <a:rPr lang="es-419" sz="1100" b="1" dirty="0">
                <a:effectLst/>
                <a:latin typeface="Calibri" panose="020F0502020204030204" pitchFamily="34" charset="0"/>
                <a:ea typeface="Calibri" panose="020F0502020204030204" pitchFamily="34" charset="0"/>
              </a:rPr>
              <a:t>La copa (vino) y la sangre de Cristo</a:t>
            </a:r>
            <a:r>
              <a:rPr lang="es-419"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Luego dice lo mismo del pan: Es la comunión del cuerpo de Cristo.</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Note también el uso de Pablo de la palabra “</a:t>
            </a:r>
            <a:r>
              <a:rPr lang="es-419" sz="1100" b="1" dirty="0">
                <a:effectLst/>
                <a:latin typeface="Calibri" panose="020F0502020204030204" pitchFamily="34" charset="0"/>
                <a:ea typeface="Calibri" panose="020F0502020204030204" pitchFamily="34" charset="0"/>
              </a:rPr>
              <a:t>es”</a:t>
            </a:r>
            <a:r>
              <a:rPr lang="es-419" sz="1100" dirty="0">
                <a:effectLst/>
                <a:latin typeface="Calibri" panose="020F0502020204030204" pitchFamily="34" charset="0"/>
                <a:ea typeface="Calibri" panose="020F0502020204030204" pitchFamily="34" charset="0"/>
              </a:rPr>
              <a:t>, no “representa”. El vino es realmente la comunión de la sangre de Cristo, y el pan es realmente la comunión del cuerpo de Cristo.</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77" name="Google Shape;177;g274b448e17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74b448e17c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100" dirty="0">
                <a:effectLst/>
                <a:latin typeface="Calibri" panose="020F0502020204030204" pitchFamily="34" charset="0"/>
                <a:ea typeface="Calibri" panose="020F0502020204030204" pitchFamily="34" charset="0"/>
              </a:rPr>
              <a:t>1 Corintios 11:27-29 De manera que cualquiera que comiere este pan o bebiere esta copa del Señor indignamente, será culpado del cuerpo y de la sangre del Señor. Por tanto, pruébese cada uno a sí mismo, y coma así del pan, y beba de la copa. Porque el que come y bebe indignamente, sin discernir el cuerpo del Señor, juicio come y bebe para sí.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Pablo nos advierte que comulgar "</a:t>
            </a:r>
            <a:r>
              <a:rPr lang="es-419" sz="1100" b="1" dirty="0">
                <a:effectLst/>
                <a:latin typeface="Calibri" panose="020F0502020204030204" pitchFamily="34" charset="0"/>
                <a:ea typeface="Calibri" panose="020F0502020204030204" pitchFamily="34" charset="0"/>
              </a:rPr>
              <a:t>sin discernir el cuerpo</a:t>
            </a:r>
            <a:r>
              <a:rPr lang="es-419" sz="1100" dirty="0">
                <a:effectLst/>
                <a:latin typeface="Calibri" panose="020F0502020204030204" pitchFamily="34" charset="0"/>
                <a:ea typeface="Calibri" panose="020F0502020204030204" pitchFamily="34" charset="0"/>
              </a:rPr>
              <a:t>" es hacerlo indignamente. </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Además, el v. 27 puede usarse para probar que el cuerpo y la sangre de Cristo están presentes en el sacramento. Si no lo estuvieran, el que come y bebe indignamente sólo recibe una merienda. Pero como sí están presentes, tal persona es culpable de pecar contra el cuerpo y la sangre de Jesús.</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93" name="Google Shape;193;g274b448e17c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a:extLst>
            <a:ext uri="{FF2B5EF4-FFF2-40B4-BE49-F238E27FC236}">
              <a16:creationId xmlns:a16="http://schemas.microsoft.com/office/drawing/2014/main" id="{86F949E1-1A89-EF94-6262-5BAED7989E03}"/>
            </a:ext>
          </a:extLst>
        </p:cNvPr>
        <p:cNvGrpSpPr/>
        <p:nvPr/>
      </p:nvGrpSpPr>
      <p:grpSpPr>
        <a:xfrm>
          <a:off x="0" y="0"/>
          <a:ext cx="0" cy="0"/>
          <a:chOff x="0" y="0"/>
          <a:chExt cx="0" cy="0"/>
        </a:xfrm>
      </p:grpSpPr>
      <p:sp>
        <p:nvSpPr>
          <p:cNvPr id="187" name="Google Shape;187;g2e2c3ad1a56_0_25">
            <a:extLst>
              <a:ext uri="{FF2B5EF4-FFF2-40B4-BE49-F238E27FC236}">
                <a16:creationId xmlns:a16="http://schemas.microsoft.com/office/drawing/2014/main" id="{C9DB04FE-D4AE-FBDB-9729-E1F61699433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0" name="Google Shape;190;g2e2c3ad1a56_0_25" descr="A green bird with leaves&#10;&#10;Description automatically generated">
            <a:extLst>
              <a:ext uri="{FF2B5EF4-FFF2-40B4-BE49-F238E27FC236}">
                <a16:creationId xmlns:a16="http://schemas.microsoft.com/office/drawing/2014/main" id="{A1CDAE24-44E8-65F2-AD26-1C40F67A772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5" name="Picture 4" descr="A close up of a sign&#10;&#10;AI-generated content may be incorrect.">
            <a:extLst>
              <a:ext uri="{FF2B5EF4-FFF2-40B4-BE49-F238E27FC236}">
                <a16:creationId xmlns:a16="http://schemas.microsoft.com/office/drawing/2014/main" id="{6172F592-3B16-3FA4-5F31-C147D6865FB1}"/>
              </a:ext>
            </a:extLst>
          </p:cNvPr>
          <p:cNvPicPr>
            <a:picLocks noChangeAspect="1"/>
          </p:cNvPicPr>
          <p:nvPr/>
        </p:nvPicPr>
        <p:blipFill>
          <a:blip r:embed="rId4"/>
          <a:stretch>
            <a:fillRect/>
          </a:stretch>
        </p:blipFill>
        <p:spPr>
          <a:xfrm>
            <a:off x="1110417" y="1687047"/>
            <a:ext cx="10089589" cy="3906930"/>
          </a:xfrm>
          <a:prstGeom prst="rect">
            <a:avLst/>
          </a:prstGeom>
        </p:spPr>
      </p:pic>
    </p:spTree>
    <p:extLst>
      <p:ext uri="{BB962C8B-B14F-4D97-AF65-F5344CB8AC3E}">
        <p14:creationId xmlns:p14="http://schemas.microsoft.com/office/powerpoint/2010/main" val="105512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a:extLst>
            <a:ext uri="{FF2B5EF4-FFF2-40B4-BE49-F238E27FC236}">
              <a16:creationId xmlns:a16="http://schemas.microsoft.com/office/drawing/2014/main" id="{91EC069D-482A-0FF4-A8D4-0AA6B1F02890}"/>
            </a:ext>
          </a:extLst>
        </p:cNvPr>
        <p:cNvGrpSpPr/>
        <p:nvPr/>
      </p:nvGrpSpPr>
      <p:grpSpPr>
        <a:xfrm>
          <a:off x="0" y="0"/>
          <a:ext cx="0" cy="0"/>
          <a:chOff x="0" y="0"/>
          <a:chExt cx="0" cy="0"/>
        </a:xfrm>
      </p:grpSpPr>
      <p:sp>
        <p:nvSpPr>
          <p:cNvPr id="211" name="Google Shape;211;g274b448e17c_0_52">
            <a:extLst>
              <a:ext uri="{FF2B5EF4-FFF2-40B4-BE49-F238E27FC236}">
                <a16:creationId xmlns:a16="http://schemas.microsoft.com/office/drawing/2014/main" id="{5A5AAA87-8FBC-24F9-6E4E-72705825B3A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4" name="Google Shape;214;g274b448e17c_0_52" descr="A green bird with leaves&#10;&#10;Description automatically generated">
            <a:extLst>
              <a:ext uri="{FF2B5EF4-FFF2-40B4-BE49-F238E27FC236}">
                <a16:creationId xmlns:a16="http://schemas.microsoft.com/office/drawing/2014/main" id="{101BB6ED-4B71-B424-F07E-22A0B6C45DD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 name="CuadroTexto 2">
            <a:extLst>
              <a:ext uri="{FF2B5EF4-FFF2-40B4-BE49-F238E27FC236}">
                <a16:creationId xmlns:a16="http://schemas.microsoft.com/office/drawing/2014/main" id="{D42056C4-1CAB-6C18-CAF5-6211F6F7E389}"/>
              </a:ext>
            </a:extLst>
          </p:cNvPr>
          <p:cNvSpPr txBox="1"/>
          <p:nvPr/>
        </p:nvSpPr>
        <p:spPr>
          <a:xfrm>
            <a:off x="2195003" y="602293"/>
            <a:ext cx="8305486" cy="769441"/>
          </a:xfrm>
          <a:prstGeom prst="rect">
            <a:avLst/>
          </a:prstGeom>
          <a:noFill/>
        </p:spPr>
        <p:txBody>
          <a:bodyPr wrap="square">
            <a:spAutoFit/>
          </a:bodyPr>
          <a:lstStyle/>
          <a:p>
            <a:r>
              <a:rPr lang="en-US" sz="4400" dirty="0">
                <a:solidFill>
                  <a:srgbClr val="009444"/>
                </a:solidFill>
                <a:latin typeface="Lato" panose="020F0502020204030203" pitchFamily="34" charset="0"/>
                <a:ea typeface="Lato" panose="020F0502020204030203" pitchFamily="34" charset="0"/>
                <a:cs typeface="Lato" panose="020F0502020204030203" pitchFamily="34" charset="0"/>
                <a:sym typeface="Lato" panose="020F0502020204030203"/>
              </a:rPr>
              <a:t>En </a:t>
            </a:r>
            <a:r>
              <a:rPr lang="en-US" sz="4400" dirty="0" err="1">
                <a:solidFill>
                  <a:srgbClr val="009444"/>
                </a:solidFill>
                <a:latin typeface="Lato" panose="020F0502020204030203" pitchFamily="34" charset="0"/>
                <a:ea typeface="Lato" panose="020F0502020204030203" pitchFamily="34" charset="0"/>
                <a:cs typeface="Lato" panose="020F0502020204030203" pitchFamily="34" charset="0"/>
                <a:sym typeface="Lato" panose="020F0502020204030203"/>
              </a:rPr>
              <a:t>resumen</a:t>
            </a:r>
            <a:r>
              <a:rPr lang="en-US" sz="4400" dirty="0">
                <a:solidFill>
                  <a:srgbClr val="009444"/>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dirty="0">
              <a:effectLst/>
            </a:endParaRPr>
          </a:p>
        </p:txBody>
      </p:sp>
      <p:sp>
        <p:nvSpPr>
          <p:cNvPr id="2" name="TextBox 1">
            <a:extLst>
              <a:ext uri="{FF2B5EF4-FFF2-40B4-BE49-F238E27FC236}">
                <a16:creationId xmlns:a16="http://schemas.microsoft.com/office/drawing/2014/main" id="{E7AAFD04-1C21-9BDD-CFA8-5E08FBF12D5D}"/>
              </a:ext>
            </a:extLst>
          </p:cNvPr>
          <p:cNvSpPr txBox="1"/>
          <p:nvPr/>
        </p:nvSpPr>
        <p:spPr>
          <a:xfrm>
            <a:off x="2195003" y="1997839"/>
            <a:ext cx="9439949" cy="5078313"/>
          </a:xfrm>
          <a:prstGeom prst="rect">
            <a:avLst/>
          </a:prstGeom>
          <a:noFill/>
        </p:spPr>
        <p:txBody>
          <a:bodyPr wrap="square" rtlCol="0">
            <a:spAutoFit/>
          </a:bodyPr>
          <a:lstStyle/>
          <a:p>
            <a:r>
              <a:rPr lang="en-US" sz="3600" dirty="0">
                <a:latin typeface="Lato" panose="020F0502020204030203" pitchFamily="34" charset="0"/>
                <a:ea typeface="Lato" panose="020F0502020204030203" pitchFamily="34" charset="0"/>
                <a:cs typeface="Lato" panose="020F0502020204030203" pitchFamily="34" charset="0"/>
              </a:rPr>
              <a:t>En la Santa Cena </a:t>
            </a:r>
            <a:r>
              <a:rPr lang="en-US" sz="3600" dirty="0" err="1">
                <a:latin typeface="Lato" panose="020F0502020204030203" pitchFamily="34" charset="0"/>
                <a:ea typeface="Lato" panose="020F0502020204030203" pitchFamily="34" charset="0"/>
                <a:cs typeface="Lato" panose="020F0502020204030203" pitchFamily="34" charset="0"/>
              </a:rPr>
              <a:t>recibimos</a:t>
            </a:r>
            <a:r>
              <a:rPr lang="en-US" sz="3600" dirty="0">
                <a:latin typeface="Lato" panose="020F0502020204030203" pitchFamily="34" charset="0"/>
                <a:ea typeface="Lato" panose="020F0502020204030203" pitchFamily="34" charset="0"/>
                <a:cs typeface="Lato" panose="020F0502020204030203" pitchFamily="34" charset="0"/>
              </a:rPr>
              <a:t> 4 </a:t>
            </a:r>
            <a:r>
              <a:rPr lang="en-US" sz="3600" dirty="0" err="1">
                <a:latin typeface="Lato" panose="020F0502020204030203" pitchFamily="34" charset="0"/>
                <a:ea typeface="Lato" panose="020F0502020204030203" pitchFamily="34" charset="0"/>
                <a:cs typeface="Lato" panose="020F0502020204030203" pitchFamily="34" charset="0"/>
              </a:rPr>
              <a:t>cosas</a:t>
            </a:r>
            <a:r>
              <a:rPr lang="en-US" sz="3600" dirty="0">
                <a:latin typeface="Lato" panose="020F0502020204030203" pitchFamily="34" charset="0"/>
                <a:ea typeface="Lato" panose="020F0502020204030203" pitchFamily="34" charset="0"/>
                <a:cs typeface="Lato" panose="020F0502020204030203" pitchFamily="34" charset="0"/>
              </a:rPr>
              <a:t>: Pan y vivo, junto con </a:t>
            </a:r>
            <a:r>
              <a:rPr lang="en-US" sz="3600" dirty="0" err="1">
                <a:latin typeface="Lato" panose="020F0502020204030203" pitchFamily="34" charset="0"/>
                <a:ea typeface="Lato" panose="020F0502020204030203" pitchFamily="34" charset="0"/>
                <a:cs typeface="Lato" panose="020F0502020204030203" pitchFamily="34" charset="0"/>
              </a:rPr>
              <a:t>el</a:t>
            </a:r>
            <a:r>
              <a:rPr lang="en-US" sz="3600" dirty="0">
                <a:latin typeface="Lato" panose="020F0502020204030203" pitchFamily="34" charset="0"/>
                <a:ea typeface="Lato" panose="020F0502020204030203" pitchFamily="34" charset="0"/>
                <a:cs typeface="Lato" panose="020F0502020204030203" pitchFamily="34" charset="0"/>
              </a:rPr>
              <a:t> </a:t>
            </a:r>
            <a:r>
              <a:rPr lang="en-US" sz="3600" dirty="0" err="1">
                <a:latin typeface="Lato" panose="020F0502020204030203" pitchFamily="34" charset="0"/>
                <a:ea typeface="Lato" panose="020F0502020204030203" pitchFamily="34" charset="0"/>
                <a:cs typeface="Lato" panose="020F0502020204030203" pitchFamily="34" charset="0"/>
              </a:rPr>
              <a:t>verdadero</a:t>
            </a:r>
            <a:r>
              <a:rPr lang="en-US" sz="3600" dirty="0">
                <a:latin typeface="Lato" panose="020F0502020204030203" pitchFamily="34" charset="0"/>
                <a:ea typeface="Lato" panose="020F0502020204030203" pitchFamily="34" charset="0"/>
                <a:cs typeface="Lato" panose="020F0502020204030203" pitchFamily="34" charset="0"/>
              </a:rPr>
              <a:t> </a:t>
            </a:r>
            <a:r>
              <a:rPr lang="en-US" sz="3600" dirty="0" err="1">
                <a:latin typeface="Lato" panose="020F0502020204030203" pitchFamily="34" charset="0"/>
                <a:ea typeface="Lato" panose="020F0502020204030203" pitchFamily="34" charset="0"/>
                <a:cs typeface="Lato" panose="020F0502020204030203" pitchFamily="34" charset="0"/>
              </a:rPr>
              <a:t>cuerpo</a:t>
            </a:r>
            <a:r>
              <a:rPr lang="en-US" sz="3600" dirty="0">
                <a:latin typeface="Lato" panose="020F0502020204030203" pitchFamily="34" charset="0"/>
                <a:ea typeface="Lato" panose="020F0502020204030203" pitchFamily="34" charset="0"/>
                <a:cs typeface="Lato" panose="020F0502020204030203" pitchFamily="34" charset="0"/>
              </a:rPr>
              <a:t> y la </a:t>
            </a:r>
            <a:r>
              <a:rPr lang="en-US" sz="3600" dirty="0" err="1">
                <a:latin typeface="Lato" panose="020F0502020204030203" pitchFamily="34" charset="0"/>
                <a:ea typeface="Lato" panose="020F0502020204030203" pitchFamily="34" charset="0"/>
                <a:cs typeface="Lato" panose="020F0502020204030203" pitchFamily="34" charset="0"/>
              </a:rPr>
              <a:t>sangre</a:t>
            </a:r>
            <a:r>
              <a:rPr lang="en-US" sz="3600" dirty="0">
                <a:latin typeface="Lato" panose="020F0502020204030203" pitchFamily="34" charset="0"/>
                <a:ea typeface="Lato" panose="020F0502020204030203" pitchFamily="34" charset="0"/>
                <a:cs typeface="Lato" panose="020F0502020204030203" pitchFamily="34" charset="0"/>
              </a:rPr>
              <a:t> de Cristo. </a:t>
            </a:r>
            <a:br>
              <a:rPr lang="en-US" sz="3600" dirty="0">
                <a:latin typeface="Lato" panose="020F0502020204030203" pitchFamily="34" charset="0"/>
                <a:ea typeface="Lato" panose="020F0502020204030203" pitchFamily="34" charset="0"/>
                <a:cs typeface="Lato" panose="020F0502020204030203" pitchFamily="34" charset="0"/>
              </a:rPr>
            </a:br>
            <a:br>
              <a:rPr lang="en-US" sz="3600" dirty="0">
                <a:latin typeface="Lato" panose="020F0502020204030203" pitchFamily="34" charset="0"/>
                <a:ea typeface="Lato" panose="020F0502020204030203" pitchFamily="34" charset="0"/>
                <a:cs typeface="Lato" panose="020F0502020204030203" pitchFamily="34" charset="0"/>
              </a:rPr>
            </a:br>
            <a:r>
              <a:rPr lang="en-US" sz="3600" dirty="0">
                <a:latin typeface="Lato" panose="020F0502020204030203" pitchFamily="34" charset="0"/>
                <a:ea typeface="Lato" panose="020F0502020204030203" pitchFamily="34" charset="0"/>
                <a:cs typeface="Lato" panose="020F0502020204030203" pitchFamily="34" charset="0"/>
              </a:rPr>
              <a:t>La Santa Cena es </a:t>
            </a:r>
            <a:r>
              <a:rPr lang="en-US" sz="3600" dirty="0" err="1">
                <a:latin typeface="Lato" panose="020F0502020204030203" pitchFamily="34" charset="0"/>
                <a:ea typeface="Lato" panose="020F0502020204030203" pitchFamily="34" charset="0"/>
                <a:cs typeface="Lato" panose="020F0502020204030203" pitchFamily="34" charset="0"/>
              </a:rPr>
              <a:t>poderoso</a:t>
            </a:r>
            <a:r>
              <a:rPr lang="en-US" sz="3600" dirty="0">
                <a:latin typeface="Lato" panose="020F0502020204030203" pitchFamily="34" charset="0"/>
                <a:ea typeface="Lato" panose="020F0502020204030203" pitchFamily="34" charset="0"/>
                <a:cs typeface="Lato" panose="020F0502020204030203" pitchFamily="34" charset="0"/>
              </a:rPr>
              <a:t> </a:t>
            </a:r>
            <a:r>
              <a:rPr lang="en-US" sz="3600" dirty="0" err="1">
                <a:latin typeface="Lato" panose="020F0502020204030203" pitchFamily="34" charset="0"/>
                <a:ea typeface="Lato" panose="020F0502020204030203" pitchFamily="34" charset="0"/>
                <a:cs typeface="Lato" panose="020F0502020204030203" pitchFamily="34" charset="0"/>
              </a:rPr>
              <a:t>porque</a:t>
            </a:r>
            <a:r>
              <a:rPr lang="en-US" sz="3600" dirty="0">
                <a:latin typeface="Lato" panose="020F0502020204030203" pitchFamily="34" charset="0"/>
                <a:ea typeface="Lato" panose="020F0502020204030203" pitchFamily="34" charset="0"/>
                <a:cs typeface="Lato" panose="020F0502020204030203" pitchFamily="34" charset="0"/>
              </a:rPr>
              <a:t> </a:t>
            </a:r>
            <a:r>
              <a:rPr lang="en-US" sz="3600" dirty="0" err="1">
                <a:latin typeface="Lato" panose="020F0502020204030203" pitchFamily="34" charset="0"/>
                <a:ea typeface="Lato" panose="020F0502020204030203" pitchFamily="34" charset="0"/>
                <a:cs typeface="Lato" panose="020F0502020204030203" pitchFamily="34" charset="0"/>
              </a:rPr>
              <a:t>comparte</a:t>
            </a:r>
            <a:r>
              <a:rPr lang="en-US" sz="3600" dirty="0">
                <a:latin typeface="Lato" panose="020F0502020204030203" pitchFamily="34" charset="0"/>
                <a:ea typeface="Lato" panose="020F0502020204030203" pitchFamily="34" charset="0"/>
                <a:cs typeface="Lato" panose="020F0502020204030203" pitchFamily="34" charset="0"/>
              </a:rPr>
              <a:t> con </a:t>
            </a:r>
            <a:r>
              <a:rPr lang="en-US" sz="3600" dirty="0" err="1">
                <a:latin typeface="Lato" panose="020F0502020204030203" pitchFamily="34" charset="0"/>
                <a:ea typeface="Lato" panose="020F0502020204030203" pitchFamily="34" charset="0"/>
                <a:cs typeface="Lato" panose="020F0502020204030203" pitchFamily="34" charset="0"/>
              </a:rPr>
              <a:t>nosotros</a:t>
            </a:r>
            <a:r>
              <a:rPr lang="en-US" sz="3600" dirty="0">
                <a:latin typeface="Lato" panose="020F0502020204030203" pitchFamily="34" charset="0"/>
                <a:ea typeface="Lato" panose="020F0502020204030203" pitchFamily="34" charset="0"/>
                <a:cs typeface="Lato" panose="020F0502020204030203" pitchFamily="34" charset="0"/>
              </a:rPr>
              <a:t> las </a:t>
            </a:r>
            <a:r>
              <a:rPr lang="en-US" sz="3600" dirty="0" err="1">
                <a:latin typeface="Lato" panose="020F0502020204030203" pitchFamily="34" charset="0"/>
                <a:ea typeface="Lato" panose="020F0502020204030203" pitchFamily="34" charset="0"/>
                <a:cs typeface="Lato" panose="020F0502020204030203" pitchFamily="34" charset="0"/>
              </a:rPr>
              <a:t>buenas</a:t>
            </a:r>
            <a:r>
              <a:rPr lang="en-US" sz="3600" dirty="0">
                <a:latin typeface="Lato" panose="020F0502020204030203" pitchFamily="34" charset="0"/>
                <a:ea typeface="Lato" panose="020F0502020204030203" pitchFamily="34" charset="0"/>
                <a:cs typeface="Lato" panose="020F0502020204030203" pitchFamily="34" charset="0"/>
              </a:rPr>
              <a:t> </a:t>
            </a:r>
            <a:r>
              <a:rPr lang="en-US" sz="3600" dirty="0" err="1">
                <a:latin typeface="Lato" panose="020F0502020204030203" pitchFamily="34" charset="0"/>
                <a:ea typeface="Lato" panose="020F0502020204030203" pitchFamily="34" charset="0"/>
                <a:cs typeface="Lato" panose="020F0502020204030203" pitchFamily="34" charset="0"/>
              </a:rPr>
              <a:t>nuevas</a:t>
            </a:r>
            <a:r>
              <a:rPr lang="en-US" sz="3600" dirty="0">
                <a:latin typeface="Lato" panose="020F0502020204030203" pitchFamily="34" charset="0"/>
                <a:ea typeface="Lato" panose="020F0502020204030203" pitchFamily="34" charset="0"/>
                <a:cs typeface="Lato" panose="020F0502020204030203" pitchFamily="34" charset="0"/>
              </a:rPr>
              <a:t> del </a:t>
            </a:r>
            <a:r>
              <a:rPr lang="en-US" sz="3600" dirty="0" err="1">
                <a:latin typeface="Lato" panose="020F0502020204030203" pitchFamily="34" charset="0"/>
                <a:ea typeface="Lato" panose="020F0502020204030203" pitchFamily="34" charset="0"/>
                <a:cs typeface="Lato" panose="020F0502020204030203" pitchFamily="34" charset="0"/>
              </a:rPr>
              <a:t>perdón</a:t>
            </a:r>
            <a:r>
              <a:rPr lang="en-US" sz="3600" dirty="0">
                <a:latin typeface="Lato" panose="020F0502020204030203" pitchFamily="34" charset="0"/>
                <a:ea typeface="Lato" panose="020F0502020204030203" pitchFamily="34" charset="0"/>
                <a:cs typeface="Lato" panose="020F0502020204030203" pitchFamily="34" charset="0"/>
              </a:rPr>
              <a:t> de </a:t>
            </a:r>
            <a:r>
              <a:rPr lang="en-US" sz="3600" dirty="0" err="1">
                <a:latin typeface="Lato" panose="020F0502020204030203" pitchFamily="34" charset="0"/>
                <a:ea typeface="Lato" panose="020F0502020204030203" pitchFamily="34" charset="0"/>
                <a:cs typeface="Lato" panose="020F0502020204030203" pitchFamily="34" charset="0"/>
              </a:rPr>
              <a:t>los</a:t>
            </a:r>
            <a:r>
              <a:rPr lang="en-US" sz="3600" dirty="0">
                <a:latin typeface="Lato" panose="020F0502020204030203" pitchFamily="34" charset="0"/>
                <a:ea typeface="Lato" panose="020F0502020204030203" pitchFamily="34" charset="0"/>
                <a:cs typeface="Lato" panose="020F0502020204030203" pitchFamily="34" charset="0"/>
              </a:rPr>
              <a:t> </a:t>
            </a:r>
            <a:r>
              <a:rPr lang="en-US" sz="3600" dirty="0" err="1">
                <a:latin typeface="Lato" panose="020F0502020204030203" pitchFamily="34" charset="0"/>
                <a:ea typeface="Lato" panose="020F0502020204030203" pitchFamily="34" charset="0"/>
                <a:cs typeface="Lato" panose="020F0502020204030203" pitchFamily="34" charset="0"/>
              </a:rPr>
              <a:t>pecados</a:t>
            </a:r>
            <a:r>
              <a:rPr lang="en-US" sz="3600" dirty="0">
                <a:latin typeface="Lato" panose="020F0502020204030203" pitchFamily="34" charset="0"/>
                <a:ea typeface="Lato" panose="020F0502020204030203" pitchFamily="34" charset="0"/>
                <a:cs typeface="Lato" panose="020F0502020204030203" pitchFamily="34" charset="0"/>
              </a:rPr>
              <a:t>. </a:t>
            </a:r>
            <a:br>
              <a:rPr lang="en-US" sz="3600" dirty="0">
                <a:latin typeface="Lato" panose="020F0502020204030203" pitchFamily="34" charset="0"/>
                <a:ea typeface="Lato" panose="020F0502020204030203" pitchFamily="34" charset="0"/>
                <a:cs typeface="Lato" panose="020F0502020204030203" pitchFamily="34" charset="0"/>
              </a:rPr>
            </a:br>
            <a:br>
              <a:rPr lang="en-US" sz="3600" dirty="0">
                <a:latin typeface="Lato" panose="020F0502020204030203" pitchFamily="34" charset="0"/>
                <a:ea typeface="Lato" panose="020F0502020204030203" pitchFamily="34" charset="0"/>
                <a:cs typeface="Lato" panose="020F0502020204030203" pitchFamily="34" charset="0"/>
              </a:rPr>
            </a:br>
            <a:endParaRPr lang="en-US" sz="3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39107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a:extLst>
            <a:ext uri="{FF2B5EF4-FFF2-40B4-BE49-F238E27FC236}">
              <a16:creationId xmlns:a16="http://schemas.microsoft.com/office/drawing/2014/main" id="{3913A4AF-765E-636E-4F1C-460468307F44}"/>
            </a:ext>
          </a:extLst>
        </p:cNvPr>
        <p:cNvGrpSpPr/>
        <p:nvPr/>
      </p:nvGrpSpPr>
      <p:grpSpPr>
        <a:xfrm>
          <a:off x="0" y="0"/>
          <a:ext cx="0" cy="0"/>
          <a:chOff x="0" y="0"/>
          <a:chExt cx="0" cy="0"/>
        </a:xfrm>
      </p:grpSpPr>
      <p:sp>
        <p:nvSpPr>
          <p:cNvPr id="211" name="Google Shape;211;g274b448e17c_0_52">
            <a:extLst>
              <a:ext uri="{FF2B5EF4-FFF2-40B4-BE49-F238E27FC236}">
                <a16:creationId xmlns:a16="http://schemas.microsoft.com/office/drawing/2014/main" id="{D40AFED4-3233-80A3-9E4D-38FA2AE3CE2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g274b448e17c_0_52">
            <a:extLst>
              <a:ext uri="{FF2B5EF4-FFF2-40B4-BE49-F238E27FC236}">
                <a16:creationId xmlns:a16="http://schemas.microsoft.com/office/drawing/2014/main" id="{1855640A-5B28-9194-60F4-1AFCD822173A}"/>
              </a:ext>
            </a:extLst>
          </p:cNvPr>
          <p:cNvPicPr preferRelativeResize="0"/>
          <p:nvPr/>
        </p:nvPicPr>
        <p:blipFill rotWithShape="1">
          <a:blip r:embed="rId3">
            <a:alphaModFix/>
          </a:blip>
          <a:srcRect/>
          <a:stretch/>
        </p:blipFill>
        <p:spPr>
          <a:xfrm>
            <a:off x="4264394" y="1714214"/>
            <a:ext cx="4248986" cy="4252815"/>
          </a:xfrm>
          <a:prstGeom prst="rect">
            <a:avLst/>
          </a:prstGeom>
          <a:noFill/>
          <a:ln>
            <a:noFill/>
          </a:ln>
          <a:effectLst>
            <a:outerShdw blurRad="50800" dist="38100" dir="2700000" algn="tl" rotWithShape="0">
              <a:srgbClr val="000000">
                <a:alpha val="40000"/>
              </a:srgbClr>
            </a:outerShdw>
          </a:effectLst>
        </p:spPr>
      </p:pic>
      <p:pic>
        <p:nvPicPr>
          <p:cNvPr id="214" name="Google Shape;214;g274b448e17c_0_52" descr="A green bird with leaves&#10;&#10;Description automatically generated">
            <a:extLst>
              <a:ext uri="{FF2B5EF4-FFF2-40B4-BE49-F238E27FC236}">
                <a16:creationId xmlns:a16="http://schemas.microsoft.com/office/drawing/2014/main" id="{A9BA7C7F-4DD3-720E-86CA-BC9DC3C42C1A}"/>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 name="CuadroTexto 2">
            <a:extLst>
              <a:ext uri="{FF2B5EF4-FFF2-40B4-BE49-F238E27FC236}">
                <a16:creationId xmlns:a16="http://schemas.microsoft.com/office/drawing/2014/main" id="{9FAE4295-1056-273F-2C89-A67FE88EDBA5}"/>
              </a:ext>
            </a:extLst>
          </p:cNvPr>
          <p:cNvSpPr txBox="1"/>
          <p:nvPr/>
        </p:nvSpPr>
        <p:spPr>
          <a:xfrm>
            <a:off x="3602242" y="890971"/>
            <a:ext cx="6096000" cy="1138773"/>
          </a:xfrm>
          <a:prstGeom prst="rect">
            <a:avLst/>
          </a:prstGeom>
          <a:noFill/>
        </p:spPr>
        <p:txBody>
          <a:bodyPr wrap="square">
            <a:spAutoFit/>
          </a:bodyPr>
          <a:lstStyle/>
          <a:p>
            <a:pPr algn="ctr"/>
            <a:r>
              <a:rPr lang="en-US" sz="5400" b="0" i="0" u="none" strike="noStrike" cap="none" dirty="0">
                <a:solidFill>
                  <a:srgbClr val="009444"/>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5400" b="0" i="0" u="none" strike="noStrike" cap="none" dirty="0" err="1">
                <a:solidFill>
                  <a:srgbClr val="009444"/>
                </a:solidFill>
                <a:latin typeface="Lato" panose="020F0502020204030203" pitchFamily="34" charset="0"/>
                <a:ea typeface="Lato" panose="020F0502020204030203" pitchFamily="34" charset="0"/>
                <a:cs typeface="Lato" panose="020F0502020204030203" pitchFamily="34" charset="0"/>
                <a:sym typeface="Lato" panose="020F0502020204030203"/>
              </a:rPr>
              <a:t>Preguntas</a:t>
            </a:r>
            <a:r>
              <a:rPr lang="en-US" sz="5400" b="0" i="0" u="none" strike="noStrike" cap="none" dirty="0">
                <a:solidFill>
                  <a:srgbClr val="009444"/>
                </a:solidFill>
                <a:latin typeface="Lato" panose="020F0502020204030203" pitchFamily="34" charset="0"/>
                <a:ea typeface="Lato" panose="020F0502020204030203" pitchFamily="34" charset="0"/>
                <a:cs typeface="Lato" panose="020F0502020204030203" pitchFamily="34" charset="0"/>
                <a:sym typeface="Lato" panose="020F0502020204030203"/>
              </a:rPr>
              <a:t>?</a:t>
            </a:r>
          </a:p>
          <a:p>
            <a:pPr>
              <a:buNone/>
            </a:pPr>
            <a:endParaRPr lang="en-US" dirty="0">
              <a:effectLst/>
            </a:endParaRPr>
          </a:p>
        </p:txBody>
      </p:sp>
    </p:spTree>
    <p:extLst>
      <p:ext uri="{BB962C8B-B14F-4D97-AF65-F5344CB8AC3E}">
        <p14:creationId xmlns:p14="http://schemas.microsoft.com/office/powerpoint/2010/main" val="414937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E2DFDF96-73AA-7038-14C0-16955FE4027B}"/>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91B94BE0-B299-D220-2A68-9AAF31CC314D}"/>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541AB37B-F32D-7653-8AC2-B3510E6E0DA9}"/>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ED8F072A-B1E9-6D70-F065-4428F4234B42}"/>
              </a:ext>
            </a:extLst>
          </p:cNvPr>
          <p:cNvGrpSpPr/>
          <p:nvPr/>
        </p:nvGrpSpPr>
        <p:grpSpPr>
          <a:xfrm>
            <a:off x="551075" y="2011050"/>
            <a:ext cx="11222594" cy="3947713"/>
            <a:chOff x="0" y="0"/>
            <a:chExt cx="10473723" cy="3947713"/>
          </a:xfrm>
        </p:grpSpPr>
        <p:sp>
          <p:nvSpPr>
            <p:cNvPr id="129" name="Google Shape;129;p5">
              <a:extLst>
                <a:ext uri="{FF2B5EF4-FFF2-40B4-BE49-F238E27FC236}">
                  <a16:creationId xmlns:a16="http://schemas.microsoft.com/office/drawing/2014/main" id="{2BA0ED98-8E8B-D3C0-3425-053E8BE300E9}"/>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A3ED323B-706B-B2C1-D63F-BBCF0CA048D3}"/>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51B14F50-0E0F-E5E2-D40B-57B57717F20B}"/>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65C08D2A-75BF-6FD0-C6B0-D0A43370EA5A}"/>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tx1"/>
                  </a:solidFill>
                  <a:latin typeface="Lato"/>
                  <a:ea typeface="Lato"/>
                  <a:cs typeface="Lato"/>
                  <a:sym typeface="Lato"/>
                </a:rPr>
                <a:t>Examinar</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el</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proposito</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divino</a:t>
              </a:r>
              <a:r>
                <a:rPr lang="en-US" sz="3200" dirty="0">
                  <a:solidFill>
                    <a:schemeClr val="tx1"/>
                  </a:solidFill>
                  <a:latin typeface="Lato"/>
                  <a:ea typeface="Lato"/>
                  <a:cs typeface="Lato"/>
                  <a:sym typeface="Lato"/>
                </a:rPr>
                <a:t> de la  </a:t>
              </a:r>
              <a:r>
                <a:rPr lang="en-US" sz="3200" dirty="0" err="1">
                  <a:solidFill>
                    <a:schemeClr val="tx1"/>
                  </a:solidFill>
                  <a:latin typeface="Lato"/>
                  <a:ea typeface="Lato"/>
                  <a:cs typeface="Lato"/>
                  <a:sym typeface="Lato"/>
                </a:rPr>
                <a:t>institución</a:t>
              </a:r>
              <a:r>
                <a:rPr lang="en-US" sz="3200" dirty="0">
                  <a:solidFill>
                    <a:schemeClr val="tx1"/>
                  </a:solidFill>
                  <a:latin typeface="Lato"/>
                  <a:ea typeface="Lato"/>
                  <a:cs typeface="Lato"/>
                  <a:sym typeface="Lato"/>
                </a:rPr>
                <a:t> de la Santa Cena</a:t>
              </a:r>
              <a:endParaRPr sz="320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EBCF2FFC-8380-35E2-E5F6-EFDDB0C5D8BF}"/>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76CCC5A2-B779-5CCF-250E-1AD39CE75CA2}"/>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CC51140D-A5C1-71E8-28EE-6F19CD37F2E9}"/>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0B7BA753-BD1D-DCF0-4B2B-47215ED4055D}"/>
                </a:ext>
              </a:extLst>
            </p:cNvPr>
            <p:cNvSpPr txBox="1"/>
            <p:nvPr/>
          </p:nvSpPr>
          <p:spPr>
            <a:xfrm>
              <a:off x="1326029" y="1409726"/>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tx1"/>
                  </a:solidFill>
                  <a:latin typeface="Lato"/>
                  <a:ea typeface="Lato"/>
                  <a:cs typeface="Lato"/>
                  <a:sym typeface="Lato"/>
                </a:rPr>
                <a:t>Comparar</a:t>
              </a:r>
              <a:r>
                <a:rPr lang="en-US" sz="3200" dirty="0">
                  <a:solidFill>
                    <a:schemeClr val="tx1"/>
                  </a:solidFill>
                  <a:latin typeface="Lato"/>
                  <a:ea typeface="Lato"/>
                  <a:cs typeface="Lato"/>
                  <a:sym typeface="Lato"/>
                </a:rPr>
                <a:t> la </a:t>
              </a:r>
              <a:r>
                <a:rPr lang="en-US" sz="3200" dirty="0" err="1">
                  <a:solidFill>
                    <a:schemeClr val="tx1"/>
                  </a:solidFill>
                  <a:latin typeface="Lato"/>
                  <a:ea typeface="Lato"/>
                  <a:cs typeface="Lato"/>
                  <a:sym typeface="Lato"/>
                </a:rPr>
                <a:t>enseñanza</a:t>
              </a:r>
              <a:r>
                <a:rPr lang="en-US" sz="3200" dirty="0">
                  <a:solidFill>
                    <a:schemeClr val="tx1"/>
                  </a:solidFill>
                  <a:latin typeface="Lato"/>
                  <a:ea typeface="Lato"/>
                  <a:cs typeface="Lato"/>
                  <a:sym typeface="Lato"/>
                </a:rPr>
                <a:t>  de </a:t>
              </a:r>
              <a:r>
                <a:rPr lang="en-US" sz="3200" dirty="0" err="1">
                  <a:solidFill>
                    <a:schemeClr val="tx1"/>
                  </a:solidFill>
                  <a:latin typeface="Lato"/>
                  <a:ea typeface="Lato"/>
                  <a:cs typeface="Lato"/>
                  <a:sym typeface="Lato"/>
                </a:rPr>
                <a:t>otras</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iglesias</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en</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relación</a:t>
              </a:r>
              <a:r>
                <a:rPr lang="en-US" sz="3200" dirty="0">
                  <a:solidFill>
                    <a:schemeClr val="tx1"/>
                  </a:solidFill>
                  <a:latin typeface="Lato"/>
                  <a:ea typeface="Lato"/>
                  <a:cs typeface="Lato"/>
                  <a:sym typeface="Lato"/>
                </a:rPr>
                <a:t> con la Santa Cena. </a:t>
              </a:r>
              <a:endParaRPr sz="32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629DB4CC-B95C-4512-F0C2-CFF68635A6D5}"/>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72F74419-F365-EF2C-26C7-2A843027BC8B}"/>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D34712B5-73FF-AE88-CE95-FF6C48938CC9}"/>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8B476B41-E6C8-B032-E92C-FE375D090244}"/>
                </a:ext>
              </a:extLst>
            </p:cNvPr>
            <p:cNvSpPr txBox="1"/>
            <p:nvPr/>
          </p:nvSpPr>
          <p:spPr>
            <a:xfrm>
              <a:off x="1302680" y="2685332"/>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3200" dirty="0" err="1">
                  <a:solidFill>
                    <a:schemeClr val="lt1"/>
                  </a:solidFill>
                  <a:latin typeface="Lato"/>
                  <a:ea typeface="Lato"/>
                  <a:cs typeface="Lato"/>
                  <a:sym typeface="Lato"/>
                </a:rPr>
                <a:t>Identificar</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los</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errores</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doctrinales</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causados</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por</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el</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razonamiento</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humano</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en</a:t>
              </a:r>
              <a:r>
                <a:rPr lang="en-US" sz="3200" dirty="0">
                  <a:solidFill>
                    <a:schemeClr val="lt1"/>
                  </a:solidFill>
                  <a:latin typeface="Lato"/>
                  <a:ea typeface="Lato"/>
                  <a:cs typeface="Lato"/>
                  <a:sym typeface="Lato"/>
                </a:rPr>
                <a:t> las </a:t>
              </a:r>
              <a:r>
                <a:rPr lang="en-US" sz="3200" dirty="0" err="1">
                  <a:solidFill>
                    <a:schemeClr val="lt1"/>
                  </a:solidFill>
                  <a:latin typeface="Lato"/>
                  <a:ea typeface="Lato"/>
                  <a:cs typeface="Lato"/>
                  <a:sym typeface="Lato"/>
                </a:rPr>
                <a:t>Escrituras</a:t>
              </a:r>
              <a:r>
                <a:rPr lang="en-US" sz="3200" dirty="0">
                  <a:solidFill>
                    <a:schemeClr val="lt1"/>
                  </a:solidFill>
                  <a:latin typeface="Lato"/>
                  <a:ea typeface="Lato"/>
                  <a:cs typeface="Lato"/>
                  <a:sym typeface="Lato"/>
                </a:rPr>
                <a:t> .</a:t>
              </a:r>
              <a:endParaRPr sz="32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22CCDD8C-DEED-C4C7-7AB9-2E459CE07F0F}"/>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432407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274b448e17c_0_5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g274b448e17c_0_52"/>
          <p:cNvPicPr preferRelativeResize="0"/>
          <p:nvPr/>
        </p:nvPicPr>
        <p:blipFill rotWithShape="1">
          <a:blip r:embed="rId3">
            <a:alphaModFix/>
          </a:blip>
          <a:srcRect/>
          <a:stretch/>
        </p:blipFill>
        <p:spPr>
          <a:xfrm>
            <a:off x="80900" y="1751932"/>
            <a:ext cx="3125597" cy="3218436"/>
          </a:xfrm>
          <a:prstGeom prst="rect">
            <a:avLst/>
          </a:prstGeom>
          <a:noFill/>
          <a:ln>
            <a:noFill/>
          </a:ln>
          <a:effectLst>
            <a:outerShdw blurRad="50800" dist="38100" dir="2700000" algn="tl" rotWithShape="0">
              <a:srgbClr val="000000">
                <a:alpha val="40000"/>
              </a:srgbClr>
            </a:outerShdw>
          </a:effectLst>
        </p:spPr>
      </p:pic>
      <p:sp>
        <p:nvSpPr>
          <p:cNvPr id="213" name="Google Shape;213;g274b448e17c_0_52"/>
          <p:cNvSpPr txBox="1"/>
          <p:nvPr/>
        </p:nvSpPr>
        <p:spPr>
          <a:xfrm>
            <a:off x="3206497" y="26993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dicen</a:t>
            </a:r>
            <a:r>
              <a:rPr lang="en-US" sz="4000" b="1" dirty="0">
                <a:solidFill>
                  <a:schemeClr val="dk1"/>
                </a:solidFill>
                <a:latin typeface="Lato"/>
                <a:ea typeface="Lato"/>
                <a:cs typeface="Lato"/>
                <a:sym typeface="Lato"/>
              </a:rPr>
              <a:t> las Iglesias </a:t>
            </a:r>
            <a:r>
              <a:rPr lang="en-US" sz="4000" b="1" dirty="0" err="1">
                <a:solidFill>
                  <a:schemeClr val="dk1"/>
                </a:solidFill>
                <a:latin typeface="Lato"/>
                <a:ea typeface="Lato"/>
                <a:cs typeface="Lato"/>
                <a:sym typeface="Lato"/>
              </a:rPr>
              <a:t>sobre</a:t>
            </a:r>
            <a:r>
              <a:rPr lang="en-US" sz="4000" b="1" dirty="0">
                <a:solidFill>
                  <a:schemeClr val="dk1"/>
                </a:solidFill>
                <a:latin typeface="Lato"/>
                <a:ea typeface="Lato"/>
                <a:cs typeface="Lato"/>
                <a:sym typeface="Lato"/>
              </a:rPr>
              <a:t> lo que </a:t>
            </a:r>
            <a:r>
              <a:rPr lang="en-US" sz="4000" b="1" dirty="0" err="1">
                <a:solidFill>
                  <a:schemeClr val="dk1"/>
                </a:solidFill>
                <a:latin typeface="Lato"/>
                <a:ea typeface="Lato"/>
                <a:cs typeface="Lato"/>
                <a:sym typeface="Lato"/>
              </a:rPr>
              <a:t>recibimos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 Santa Cena?</a:t>
            </a:r>
            <a:endParaRPr sz="4000" b="1" i="0" u="none" strike="noStrike" cap="none" dirty="0">
              <a:solidFill>
                <a:schemeClr val="dk1"/>
              </a:solidFill>
              <a:latin typeface="Lato"/>
              <a:ea typeface="Lato"/>
              <a:cs typeface="Lato"/>
              <a:sym typeface="Lato"/>
            </a:endParaRPr>
          </a:p>
        </p:txBody>
      </p:sp>
      <p:pic>
        <p:nvPicPr>
          <p:cNvPr id="214" name="Google Shape;214;g274b448e17c_0_5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g274b448e17c_0_166"/>
          <p:cNvSpPr txBox="1"/>
          <p:nvPr/>
        </p:nvSpPr>
        <p:spPr>
          <a:xfrm>
            <a:off x="2666721" y="92694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Iglesia Católica </a:t>
            </a:r>
            <a:endParaRPr sz="6000" b="0" i="0" u="none" strike="noStrike" cap="none">
              <a:solidFill>
                <a:srgbClr val="009444"/>
              </a:solidFill>
              <a:latin typeface="Lato"/>
              <a:ea typeface="Lato"/>
              <a:cs typeface="Lato"/>
              <a:sym typeface="Lato"/>
            </a:endParaRPr>
          </a:p>
        </p:txBody>
      </p:sp>
      <p:cxnSp>
        <p:nvCxnSpPr>
          <p:cNvPr id="297" name="Google Shape;297;g274b448e17c_0_166"/>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98" name="Google Shape;298;g274b448e17c_0_1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9" name="Google Shape;299;g274b448e17c_0_16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00" name="Google Shape;300;g274b448e17c_0_166"/>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1" name="Google Shape;301;g274b448e17c_0_166"/>
          <p:cNvSpPr txBox="1"/>
          <p:nvPr/>
        </p:nvSpPr>
        <p:spPr>
          <a:xfrm>
            <a:off x="2209525" y="2108775"/>
            <a:ext cx="9828000" cy="3796800"/>
          </a:xfrm>
          <a:prstGeom prst="rect">
            <a:avLst/>
          </a:prstGeom>
          <a:noFill/>
          <a:ln>
            <a:noFill/>
          </a:ln>
        </p:spPr>
        <p:txBody>
          <a:bodyPr spcFirstLastPara="1" wrap="square" lIns="91425" tIns="45700" rIns="91425" bIns="45700" anchor="t" anchorCtr="0">
            <a:spAutoFit/>
          </a:bodyPr>
          <a:lstStyle/>
          <a:p>
            <a:pPr marL="457200" lvl="0" indent="-431800" algn="l" rtl="0">
              <a:spcBef>
                <a:spcPts val="1000"/>
              </a:spcBef>
              <a:spcAft>
                <a:spcPts val="0"/>
              </a:spcAft>
              <a:buClr>
                <a:schemeClr val="dk1"/>
              </a:buClr>
              <a:buSzPts val="3200"/>
              <a:buFont typeface="Lato"/>
              <a:buChar char="●"/>
            </a:pPr>
            <a:r>
              <a:rPr lang="en-US" sz="3200" dirty="0">
                <a:solidFill>
                  <a:schemeClr val="dk1"/>
                </a:solidFill>
                <a:latin typeface="Lato"/>
                <a:ea typeface="Lato"/>
                <a:cs typeface="Lato"/>
                <a:sym typeface="Lato"/>
              </a:rPr>
              <a:t>Un </a:t>
            </a:r>
            <a:r>
              <a:rPr lang="en-US" sz="3200" dirty="0" err="1">
                <a:solidFill>
                  <a:schemeClr val="dk1"/>
                </a:solidFill>
                <a:latin typeface="Lato"/>
                <a:ea typeface="Lato"/>
                <a:cs typeface="Lato"/>
                <a:sym typeface="Lato"/>
              </a:rPr>
              <a:t>sacrificio</a:t>
            </a:r>
            <a:r>
              <a:rPr lang="en-US" sz="3200" dirty="0">
                <a:solidFill>
                  <a:schemeClr val="dk1"/>
                </a:solidFill>
                <a:latin typeface="Lato"/>
                <a:ea typeface="Lato"/>
                <a:cs typeface="Lato"/>
                <a:sym typeface="Lato"/>
              </a:rPr>
              <a:t> real, </a:t>
            </a:r>
            <a:r>
              <a:rPr lang="en-US" sz="3200" dirty="0" err="1">
                <a:solidFill>
                  <a:schemeClr val="dk1"/>
                </a:solidFill>
                <a:latin typeface="Lato"/>
                <a:ea typeface="Lato"/>
                <a:cs typeface="Lato"/>
                <a:sym typeface="Lato"/>
              </a:rPr>
              <a:t>ofrecido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sacerdote</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perpetúa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sacrificio</a:t>
            </a:r>
            <a:r>
              <a:rPr lang="en-US" sz="3200" dirty="0">
                <a:solidFill>
                  <a:schemeClr val="dk1"/>
                </a:solidFill>
                <a:latin typeface="Lato"/>
                <a:ea typeface="Lato"/>
                <a:cs typeface="Lato"/>
                <a:sym typeface="Lato"/>
              </a:rPr>
              <a:t> de Cristo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la </a:t>
            </a:r>
            <a:r>
              <a:rPr lang="en-US" sz="3200" dirty="0" err="1">
                <a:solidFill>
                  <a:schemeClr val="dk1"/>
                </a:solidFill>
                <a:latin typeface="Lato"/>
                <a:ea typeface="Lato"/>
                <a:cs typeface="Lato"/>
                <a:sym typeface="Lato"/>
              </a:rPr>
              <a:t>cruz</a:t>
            </a:r>
            <a:r>
              <a:rPr lang="en-US" sz="3200" dirty="0">
                <a:solidFill>
                  <a:schemeClr val="dk1"/>
                </a:solidFill>
                <a:latin typeface="Lato"/>
                <a:ea typeface="Lato"/>
                <a:cs typeface="Lato"/>
                <a:sym typeface="Lato"/>
              </a:rPr>
              <a:t>.</a:t>
            </a:r>
            <a:endParaRPr sz="3200" dirty="0">
              <a:solidFill>
                <a:schemeClr val="dk1"/>
              </a:solidFill>
              <a:latin typeface="Lato"/>
              <a:ea typeface="Lato"/>
              <a:cs typeface="Lato"/>
              <a:sym typeface="Lato"/>
            </a:endParaRPr>
          </a:p>
          <a:p>
            <a:pPr marL="457200" lvl="0" indent="-431800" algn="l" rtl="0">
              <a:spcBef>
                <a:spcPts val="1000"/>
              </a:spcBef>
              <a:spcAft>
                <a:spcPts val="0"/>
              </a:spcAft>
              <a:buClr>
                <a:schemeClr val="dk1"/>
              </a:buClr>
              <a:buSzPts val="3200"/>
              <a:buFont typeface="Lato"/>
              <a:buChar char="●"/>
            </a:pPr>
            <a:r>
              <a:rPr lang="en-US" sz="3200" dirty="0">
                <a:solidFill>
                  <a:schemeClr val="dk1"/>
                </a:solidFill>
                <a:latin typeface="Lato"/>
                <a:ea typeface="Lato"/>
                <a:cs typeface="Lato"/>
                <a:sym typeface="Lato"/>
              </a:rPr>
              <a:t> El pan y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vino no </a:t>
            </a:r>
            <a:r>
              <a:rPr lang="en-US" sz="3200" dirty="0" err="1">
                <a:solidFill>
                  <a:schemeClr val="dk1"/>
                </a:solidFill>
                <a:latin typeface="Lato"/>
                <a:ea typeface="Lato"/>
                <a:cs typeface="Lato"/>
                <a:sym typeface="Lato"/>
              </a:rPr>
              <a:t>están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presentes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allí</a:t>
            </a:r>
            <a:r>
              <a:rPr lang="en-US" sz="3200" dirty="0">
                <a:solidFill>
                  <a:schemeClr val="dk1"/>
                </a:solidFill>
                <a:latin typeface="Lato"/>
                <a:ea typeface="Lato"/>
                <a:cs typeface="Lato"/>
                <a:sym typeface="Lato"/>
              </a:rPr>
              <a:t>; se </a:t>
            </a:r>
            <a:r>
              <a:rPr lang="en-US" sz="3200" dirty="0" err="1">
                <a:solidFill>
                  <a:schemeClr val="dk1"/>
                </a:solidFill>
                <a:latin typeface="Lato"/>
                <a:ea typeface="Lato"/>
                <a:cs typeface="Lato"/>
                <a:sym typeface="Lato"/>
              </a:rPr>
              <a:t>convierten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cuerpo</a:t>
            </a:r>
            <a:r>
              <a:rPr lang="en-US" sz="3200" dirty="0">
                <a:solidFill>
                  <a:schemeClr val="dk1"/>
                </a:solidFill>
                <a:latin typeface="Lato"/>
                <a:ea typeface="Lato"/>
                <a:cs typeface="Lato"/>
                <a:sym typeface="Lato"/>
              </a:rPr>
              <a:t> y la </a:t>
            </a:r>
            <a:r>
              <a:rPr lang="en-US" sz="3200" dirty="0" err="1">
                <a:solidFill>
                  <a:schemeClr val="dk1"/>
                </a:solidFill>
                <a:latin typeface="Lato"/>
                <a:ea typeface="Lato"/>
                <a:cs typeface="Lato"/>
                <a:sym typeface="Lato"/>
              </a:rPr>
              <a:t>sangre</a:t>
            </a:r>
            <a:r>
              <a:rPr lang="en-US" sz="3200" dirty="0">
                <a:solidFill>
                  <a:schemeClr val="dk1"/>
                </a:solidFill>
                <a:latin typeface="Lato"/>
                <a:ea typeface="Lato"/>
                <a:cs typeface="Lato"/>
                <a:sym typeface="Lato"/>
              </a:rPr>
              <a:t> de Cristo (“</a:t>
            </a:r>
            <a:r>
              <a:rPr lang="en-US" sz="3200" dirty="0" err="1">
                <a:solidFill>
                  <a:schemeClr val="dk1"/>
                </a:solidFill>
                <a:latin typeface="Lato"/>
                <a:ea typeface="Lato"/>
                <a:cs typeface="Lato"/>
                <a:sym typeface="Lato"/>
              </a:rPr>
              <a:t>transubstanciación</a:t>
            </a:r>
            <a:r>
              <a:rPr lang="en-US" sz="3200" dirty="0">
                <a:solidFill>
                  <a:schemeClr val="dk1"/>
                </a:solidFill>
                <a:latin typeface="Lato"/>
                <a:ea typeface="Lato"/>
                <a:cs typeface="Lato"/>
                <a:sym typeface="Lato"/>
              </a:rPr>
              <a:t>”).</a:t>
            </a:r>
            <a:endParaRPr sz="3200" dirty="0">
              <a:solidFill>
                <a:schemeClr val="dk1"/>
              </a:solidFill>
              <a:latin typeface="Lato"/>
              <a:ea typeface="Lato"/>
              <a:cs typeface="Lato"/>
              <a:sym typeface="Lato"/>
            </a:endParaRPr>
          </a:p>
          <a:p>
            <a:pPr marL="457200" lvl="0" indent="-431800" algn="l" rtl="0">
              <a:spcBef>
                <a:spcPts val="1000"/>
              </a:spcBef>
              <a:spcAft>
                <a:spcPts val="0"/>
              </a:spcAft>
              <a:buClr>
                <a:schemeClr val="dk1"/>
              </a:buClr>
              <a:buSzPts val="3200"/>
              <a:buFont typeface="Lato"/>
              <a:buChar char="●"/>
            </a:pPr>
            <a:r>
              <a:rPr lang="en-US" sz="3200" dirty="0">
                <a:solidFill>
                  <a:schemeClr val="dk1"/>
                </a:solidFill>
                <a:latin typeface="Lato"/>
                <a:ea typeface="Lato"/>
                <a:cs typeface="Lato"/>
                <a:sym typeface="Lato"/>
              </a:rPr>
              <a:t>Este </a:t>
            </a:r>
            <a:r>
              <a:rPr lang="en-US" sz="3200" dirty="0" err="1">
                <a:solidFill>
                  <a:schemeClr val="dk1"/>
                </a:solidFill>
                <a:latin typeface="Lato"/>
                <a:ea typeface="Lato"/>
                <a:cs typeface="Lato"/>
                <a:sym typeface="Lato"/>
              </a:rPr>
              <a:t>sacrificio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otorga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perdón</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algunos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pecados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veniales</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puede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beneficiar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incluso</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muertos</a:t>
            </a:r>
            <a:r>
              <a:rPr lang="en-US" sz="3200" dirty="0">
                <a:solidFill>
                  <a:schemeClr val="dk1"/>
                </a:solidFill>
                <a:latin typeface="Lato"/>
                <a:ea typeface="Lato"/>
                <a:cs typeface="Lato"/>
                <a:sym typeface="Lato"/>
              </a:rPr>
              <a:t>.</a:t>
            </a:r>
            <a:endParaRPr sz="3200" dirty="0">
              <a:solidFill>
                <a:schemeClr val="dk1"/>
              </a:solidFill>
              <a:latin typeface="Lato"/>
              <a:ea typeface="Lato"/>
              <a:cs typeface="Lato"/>
              <a:sym typeface="Lato"/>
            </a:endParaRPr>
          </a:p>
        </p:txBody>
      </p:sp>
      <p:pic>
        <p:nvPicPr>
          <p:cNvPr id="302" name="Google Shape;302;g274b448e17c_0_166"/>
          <p:cNvPicPr preferRelativeResize="0"/>
          <p:nvPr/>
        </p:nvPicPr>
        <p:blipFill rotWithShape="1">
          <a:blip r:embed="rId4">
            <a:alphaModFix/>
          </a:blip>
          <a:srcRect/>
          <a:stretch/>
        </p:blipFill>
        <p:spPr>
          <a:xfrm>
            <a:off x="-167225" y="366125"/>
            <a:ext cx="3032651" cy="30326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g2e314509b4d_0_220"/>
          <p:cNvSpPr txBox="1"/>
          <p:nvPr/>
        </p:nvSpPr>
        <p:spPr>
          <a:xfrm>
            <a:off x="2666725" y="926950"/>
            <a:ext cx="8270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Iglesia Protestante</a:t>
            </a:r>
            <a:r>
              <a:rPr lang="en-US" sz="4860">
                <a:solidFill>
                  <a:srgbClr val="009444"/>
                </a:solidFill>
                <a:latin typeface="Lato"/>
                <a:ea typeface="Lato"/>
                <a:cs typeface="Lato"/>
                <a:sym typeface="Lato"/>
              </a:rPr>
              <a:t> (Bautista)</a:t>
            </a:r>
            <a:endParaRPr sz="6000" b="0" i="0" u="none" strike="noStrike" cap="none">
              <a:solidFill>
                <a:srgbClr val="009444"/>
              </a:solidFill>
              <a:latin typeface="Lato"/>
              <a:ea typeface="Lato"/>
              <a:cs typeface="Lato"/>
              <a:sym typeface="Lato"/>
            </a:endParaRPr>
          </a:p>
        </p:txBody>
      </p:sp>
      <p:cxnSp>
        <p:nvCxnSpPr>
          <p:cNvPr id="220" name="Google Shape;220;g2e314509b4d_0_220"/>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1" name="Google Shape;221;g2e314509b4d_0_2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2" name="Google Shape;222;g2e314509b4d_0_22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23" name="Google Shape;223;g2e314509b4d_0_220"/>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4" name="Google Shape;224;g2e314509b4d_0_220"/>
          <p:cNvPicPr preferRelativeResize="0"/>
          <p:nvPr/>
        </p:nvPicPr>
        <p:blipFill rotWithShape="1">
          <a:blip r:embed="rId4">
            <a:alphaModFix/>
          </a:blip>
          <a:srcRect/>
          <a:stretch/>
        </p:blipFill>
        <p:spPr>
          <a:xfrm>
            <a:off x="-167225" y="366125"/>
            <a:ext cx="3032651" cy="3032651"/>
          </a:xfrm>
          <a:prstGeom prst="rect">
            <a:avLst/>
          </a:prstGeom>
          <a:noFill/>
          <a:ln>
            <a:noFill/>
          </a:ln>
        </p:spPr>
      </p:pic>
      <p:sp>
        <p:nvSpPr>
          <p:cNvPr id="225" name="Google Shape;225;g2e314509b4d_0_220"/>
          <p:cNvSpPr txBox="1"/>
          <p:nvPr/>
        </p:nvSpPr>
        <p:spPr>
          <a:xfrm>
            <a:off x="2209525" y="2108775"/>
            <a:ext cx="9828000" cy="4011314"/>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"La Cena del </a:t>
            </a:r>
            <a:r>
              <a:rPr lang="en-US" sz="3400" dirty="0" err="1">
                <a:solidFill>
                  <a:schemeClr val="dk1"/>
                </a:solidFill>
                <a:latin typeface="Lato"/>
                <a:ea typeface="Lato"/>
                <a:cs typeface="Lato"/>
                <a:sym typeface="Lato"/>
              </a:rPr>
              <a:t>Señor</a:t>
            </a:r>
            <a:r>
              <a:rPr lang="en-US" sz="3400" dirty="0">
                <a:solidFill>
                  <a:schemeClr val="dk1"/>
                </a:solidFill>
                <a:latin typeface="Lato"/>
                <a:ea typeface="Lato"/>
                <a:cs typeface="Lato"/>
                <a:sym typeface="Lato"/>
              </a:rPr>
              <a:t> es un </a:t>
            </a:r>
            <a:r>
              <a:rPr lang="en-US" sz="3400" b="1" dirty="0" err="1">
                <a:solidFill>
                  <a:schemeClr val="dk1"/>
                </a:solidFill>
                <a:latin typeface="Lato"/>
                <a:ea typeface="Lato"/>
                <a:cs typeface="Lato"/>
                <a:sym typeface="Lato"/>
              </a:rPr>
              <a:t>acto</a:t>
            </a:r>
            <a:r>
              <a:rPr lang="en-US" sz="3400" b="1" u="sng" dirty="0">
                <a:solidFill>
                  <a:schemeClr val="dk1"/>
                </a:solidFill>
                <a:latin typeface="Lato"/>
                <a:ea typeface="Lato"/>
                <a:cs typeface="Lato"/>
                <a:sym typeface="Lato"/>
              </a:rPr>
              <a:t> </a:t>
            </a:r>
            <a:r>
              <a:rPr lang="en-US" sz="3400" b="1" u="sng" dirty="0" err="1">
                <a:solidFill>
                  <a:schemeClr val="dk1"/>
                </a:solidFill>
                <a:latin typeface="Lato"/>
                <a:ea typeface="Lato"/>
                <a:cs typeface="Lato"/>
                <a:sym typeface="Lato"/>
              </a:rPr>
              <a:t>simbólico</a:t>
            </a:r>
            <a:r>
              <a:rPr lang="en-US" sz="3400" b="1" u="sng" dirty="0">
                <a:solidFill>
                  <a:schemeClr val="dk1"/>
                </a:solidFill>
                <a:latin typeface="Lato"/>
                <a:ea typeface="Lato"/>
                <a:cs typeface="Lato"/>
                <a:sym typeface="Lato"/>
              </a:rPr>
              <a:t> </a:t>
            </a:r>
            <a:r>
              <a:rPr lang="en-US" sz="3400" b="1" dirty="0">
                <a:solidFill>
                  <a:schemeClr val="dk1"/>
                </a:solidFill>
                <a:latin typeface="Lato"/>
                <a:ea typeface="Lato"/>
                <a:cs typeface="Lato"/>
                <a:sym typeface="Lato"/>
              </a:rPr>
              <a:t>de </a:t>
            </a:r>
            <a:r>
              <a:rPr lang="en-US" sz="3400" b="1" u="sng" dirty="0" err="1">
                <a:solidFill>
                  <a:schemeClr val="dk1"/>
                </a:solidFill>
                <a:latin typeface="Lato"/>
                <a:ea typeface="Lato"/>
                <a:cs typeface="Lato"/>
                <a:sym typeface="Lato"/>
              </a:rPr>
              <a:t>obedienci</a:t>
            </a:r>
            <a:r>
              <a:rPr lang="en-US" sz="3400" u="sng" dirty="0" err="1">
                <a:solidFill>
                  <a:schemeClr val="dk1"/>
                </a:solidFill>
                <a:latin typeface="Lato"/>
                <a:ea typeface="Lato"/>
                <a:cs typeface="Lato"/>
                <a:sym typeface="Lato"/>
              </a:rPr>
              <a:t>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cual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miembros</a:t>
            </a:r>
            <a:r>
              <a:rPr lang="en-US" sz="3400" dirty="0">
                <a:solidFill>
                  <a:schemeClr val="dk1"/>
                </a:solidFill>
                <a:latin typeface="Lato"/>
                <a:ea typeface="Lato"/>
                <a:cs typeface="Lato"/>
                <a:sym typeface="Lato"/>
              </a:rPr>
              <a:t> de la </a:t>
            </a:r>
            <a:r>
              <a:rPr lang="en-US" sz="3400" dirty="0" err="1">
                <a:solidFill>
                  <a:schemeClr val="dk1"/>
                </a:solidFill>
                <a:latin typeface="Lato"/>
                <a:ea typeface="Lato"/>
                <a:cs typeface="Lato"/>
                <a:sym typeface="Lato"/>
              </a:rPr>
              <a:t>iglesia</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participar</a:t>
            </a:r>
            <a:r>
              <a:rPr lang="en-US" sz="3400" dirty="0">
                <a:solidFill>
                  <a:schemeClr val="dk1"/>
                </a:solidFill>
                <a:latin typeface="Lato"/>
                <a:ea typeface="Lato"/>
                <a:cs typeface="Lato"/>
                <a:sym typeface="Lato"/>
              </a:rPr>
              <a:t> del pan y del </a:t>
            </a:r>
            <a:r>
              <a:rPr lang="en-US" sz="3400" dirty="0" err="1">
                <a:solidFill>
                  <a:schemeClr val="dk1"/>
                </a:solidFill>
                <a:latin typeface="Lato"/>
                <a:ea typeface="Lato"/>
                <a:cs typeface="Lato"/>
                <a:sym typeface="Lato"/>
              </a:rPr>
              <a:t>fruto</a:t>
            </a:r>
            <a:r>
              <a:rPr lang="en-US" sz="3400" dirty="0">
                <a:solidFill>
                  <a:schemeClr val="dk1"/>
                </a:solidFill>
                <a:latin typeface="Lato"/>
                <a:ea typeface="Lato"/>
                <a:cs typeface="Lato"/>
                <a:sym typeface="Lato"/>
              </a:rPr>
              <a:t> de la vid, </a:t>
            </a:r>
            <a:r>
              <a:rPr lang="en-US" sz="3400" dirty="0" err="1">
                <a:solidFill>
                  <a:schemeClr val="dk1"/>
                </a:solidFill>
                <a:latin typeface="Lato"/>
                <a:ea typeface="Lato"/>
                <a:cs typeface="Lato"/>
                <a:sym typeface="Lato"/>
              </a:rPr>
              <a:t>conmemoran</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muerte</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Redentor</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anuncian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segunda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venida</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457200" marR="0" lvl="0" indent="-444500" algn="l" rtl="0">
              <a:lnSpc>
                <a:spcPct val="100000"/>
              </a:lnSpc>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Algo que </a:t>
            </a:r>
            <a:r>
              <a:rPr lang="en-US" sz="3400" dirty="0" err="1">
                <a:solidFill>
                  <a:schemeClr val="dk1"/>
                </a:solidFill>
                <a:latin typeface="Lato"/>
                <a:ea typeface="Lato"/>
                <a:cs typeface="Lato"/>
                <a:sym typeface="Lato"/>
              </a:rPr>
              <a:t>hacemos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Dios, un </a:t>
            </a:r>
            <a:r>
              <a:rPr lang="en-US" sz="3400" dirty="0" err="1">
                <a:solidFill>
                  <a:schemeClr val="dk1"/>
                </a:solidFill>
                <a:latin typeface="Lato"/>
                <a:ea typeface="Lato"/>
                <a:cs typeface="Lato"/>
                <a:sym typeface="Lato"/>
              </a:rPr>
              <a:t>mandato</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obedecemos</a:t>
            </a:r>
            <a:r>
              <a:rPr lang="en-US" sz="3400" dirty="0">
                <a:solidFill>
                  <a:schemeClr val="dk1"/>
                </a:solidFill>
                <a:latin typeface="Lato"/>
                <a:ea typeface="Lato"/>
                <a:cs typeface="Lato"/>
                <a:sym typeface="Lato"/>
              </a:rPr>
              <a:t>; </a:t>
            </a:r>
            <a:r>
              <a:rPr lang="en-US" sz="3400" b="1" dirty="0">
                <a:solidFill>
                  <a:schemeClr val="tx1"/>
                </a:solidFill>
                <a:latin typeface="Lato"/>
                <a:ea typeface="Lato"/>
                <a:cs typeface="Lato"/>
                <a:sym typeface="Lato"/>
              </a:rPr>
              <a:t>no se </a:t>
            </a:r>
            <a:r>
              <a:rPr lang="en-US" sz="3400" b="1" dirty="0" err="1">
                <a:solidFill>
                  <a:schemeClr val="tx1"/>
                </a:solidFill>
                <a:latin typeface="Lato"/>
                <a:ea typeface="Lato"/>
                <a:cs typeface="Lato"/>
                <a:sym typeface="Lato"/>
              </a:rPr>
              <a:t>menciona</a:t>
            </a:r>
            <a:r>
              <a:rPr lang="en-US" sz="3400" b="1" dirty="0">
                <a:solidFill>
                  <a:schemeClr val="tx1"/>
                </a:solidFill>
                <a:latin typeface="Lato"/>
                <a:ea typeface="Lato"/>
                <a:cs typeface="Lato"/>
                <a:sym typeface="Lato"/>
              </a:rPr>
              <a:t> </a:t>
            </a:r>
            <a:r>
              <a:rPr lang="en-US" sz="3400" b="1" dirty="0" err="1">
                <a:solidFill>
                  <a:schemeClr val="tx1"/>
                </a:solidFill>
                <a:latin typeface="Lato"/>
                <a:ea typeface="Lato"/>
                <a:cs typeface="Lato"/>
                <a:sym typeface="Lato"/>
              </a:rPr>
              <a:t>el</a:t>
            </a:r>
            <a:r>
              <a:rPr lang="en-US" sz="3400" b="1" dirty="0">
                <a:solidFill>
                  <a:schemeClr val="tx1"/>
                </a:solidFill>
                <a:latin typeface="Lato"/>
                <a:ea typeface="Lato"/>
                <a:cs typeface="Lato"/>
                <a:sym typeface="Lato"/>
              </a:rPr>
              <a:t> </a:t>
            </a:r>
            <a:r>
              <a:rPr lang="en-US" sz="3400" b="1" dirty="0" err="1">
                <a:solidFill>
                  <a:schemeClr val="tx1"/>
                </a:solidFill>
                <a:latin typeface="Lato"/>
                <a:ea typeface="Lato"/>
                <a:cs typeface="Lato"/>
                <a:sym typeface="Lato"/>
              </a:rPr>
              <a:t>perdón</a:t>
            </a:r>
            <a:endParaRPr sz="3400" b="1" dirty="0">
              <a:solidFill>
                <a:schemeClr val="tx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Google Shape;230;g2e314509b4d_0_241"/>
          <p:cNvSpPr txBox="1"/>
          <p:nvPr/>
        </p:nvSpPr>
        <p:spPr>
          <a:xfrm>
            <a:off x="2666725" y="233668"/>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La Iglesia </a:t>
            </a:r>
            <a:r>
              <a:rPr lang="en-US" sz="4860" b="0" i="0" u="none" strike="noStrike" cap="none" dirty="0" err="1">
                <a:solidFill>
                  <a:srgbClr val="009444"/>
                </a:solidFill>
                <a:latin typeface="Lato"/>
                <a:ea typeface="Lato"/>
                <a:cs typeface="Lato"/>
                <a:sym typeface="Lato"/>
              </a:rPr>
              <a:t>Luterana</a:t>
            </a:r>
            <a:endParaRPr sz="6000" b="0" i="0" u="none" strike="noStrike" cap="none" dirty="0">
              <a:solidFill>
                <a:srgbClr val="009444"/>
              </a:solidFill>
              <a:latin typeface="Lato"/>
              <a:ea typeface="Lato"/>
              <a:cs typeface="Lato"/>
              <a:sym typeface="Lato"/>
            </a:endParaRPr>
          </a:p>
        </p:txBody>
      </p:sp>
      <p:cxnSp>
        <p:nvCxnSpPr>
          <p:cNvPr id="231" name="Google Shape;231;g2e314509b4d_0_241"/>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2" name="Google Shape;232;g2e314509b4d_0_24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g2e314509b4d_0_24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4" name="Google Shape;234;g2e314509b4d_0_24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g2e314509b4d_0_241"/>
          <p:cNvSpPr txBox="1"/>
          <p:nvPr/>
        </p:nvSpPr>
        <p:spPr>
          <a:xfrm>
            <a:off x="2209525" y="2108775"/>
            <a:ext cx="9422400" cy="4406294"/>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a:t>
            </a:r>
            <a:r>
              <a:rPr lang="en-US" sz="3400" dirty="0" err="1">
                <a:solidFill>
                  <a:schemeClr val="dk1"/>
                </a:solidFill>
                <a:latin typeface="Lato"/>
                <a:ea typeface="Lato"/>
                <a:cs typeface="Lato"/>
                <a:sym typeface="Lato"/>
              </a:rPr>
              <a:t>Creemos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participan</a:t>
            </a:r>
            <a:r>
              <a:rPr lang="en-US" sz="3400" dirty="0">
                <a:solidFill>
                  <a:schemeClr val="dk1"/>
                </a:solidFill>
                <a:latin typeface="Lato"/>
                <a:ea typeface="Lato"/>
                <a:cs typeface="Lato"/>
                <a:sym typeface="Lato"/>
              </a:rPr>
              <a:t> del Sacramento de la Cena del </a:t>
            </a:r>
            <a:r>
              <a:rPr lang="en-US" sz="3400" dirty="0" err="1">
                <a:solidFill>
                  <a:schemeClr val="dk1"/>
                </a:solidFill>
                <a:latin typeface="Lato"/>
                <a:ea typeface="Lato"/>
                <a:cs typeface="Lato"/>
                <a:sym typeface="Lato"/>
              </a:rPr>
              <a:t>Señor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reciben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verdadero</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cuerpo</a:t>
            </a:r>
            <a:r>
              <a:rPr lang="en-US" sz="3400" b="1" dirty="0">
                <a:solidFill>
                  <a:schemeClr val="dk1"/>
                </a:solidFill>
                <a:latin typeface="Lato"/>
                <a:ea typeface="Lato"/>
                <a:cs typeface="Lato"/>
                <a:sym typeface="Lato"/>
              </a:rPr>
              <a:t> y </a:t>
            </a:r>
            <a:r>
              <a:rPr lang="en-US" sz="3400" b="1" u="sng" dirty="0" err="1">
                <a:solidFill>
                  <a:schemeClr val="dk1"/>
                </a:solidFill>
                <a:latin typeface="Lato"/>
                <a:ea typeface="Lato"/>
                <a:cs typeface="Lato"/>
                <a:sym typeface="Lato"/>
              </a:rPr>
              <a:t>sangre</a:t>
            </a:r>
            <a:r>
              <a:rPr lang="en-US" sz="3400" b="1" u="sng" dirty="0">
                <a:solidFill>
                  <a:schemeClr val="dk1"/>
                </a:solidFill>
                <a:latin typeface="Lato"/>
                <a:ea typeface="Lato"/>
                <a:cs typeface="Lato"/>
                <a:sym typeface="Lato"/>
              </a:rPr>
              <a:t> de Cristo con </a:t>
            </a:r>
            <a:r>
              <a:rPr lang="en-US" sz="3400" b="1" u="sng" dirty="0" err="1">
                <a:solidFill>
                  <a:schemeClr val="dk1"/>
                </a:solidFill>
                <a:latin typeface="Lato"/>
                <a:ea typeface="Lato"/>
                <a:cs typeface="Lato"/>
                <a:sym typeface="Lato"/>
              </a:rPr>
              <a:t>el</a:t>
            </a:r>
            <a:r>
              <a:rPr lang="en-US" sz="3400" b="1" u="sng" dirty="0">
                <a:solidFill>
                  <a:schemeClr val="dk1"/>
                </a:solidFill>
                <a:latin typeface="Lato"/>
                <a:ea typeface="Lato"/>
                <a:cs typeface="Lato"/>
                <a:sym typeface="Lato"/>
              </a:rPr>
              <a:t> pan y </a:t>
            </a:r>
            <a:r>
              <a:rPr lang="en-US" sz="3400" b="1" u="sng" dirty="0" err="1">
                <a:solidFill>
                  <a:schemeClr val="dk1"/>
                </a:solidFill>
                <a:latin typeface="Lato"/>
                <a:ea typeface="Lato"/>
                <a:cs typeface="Lato"/>
                <a:sym typeface="Lato"/>
              </a:rPr>
              <a:t>el</a:t>
            </a:r>
            <a:r>
              <a:rPr lang="en-US" sz="3400" b="1" u="sng" dirty="0">
                <a:solidFill>
                  <a:schemeClr val="dk1"/>
                </a:solidFill>
                <a:latin typeface="Lato"/>
                <a:ea typeface="Lato"/>
                <a:cs typeface="Lato"/>
                <a:sym typeface="Lato"/>
              </a:rPr>
              <a:t> vino</a:t>
            </a:r>
            <a:r>
              <a:rPr lang="en-US" sz="3400" b="1" dirty="0">
                <a:solidFill>
                  <a:schemeClr val="dk1"/>
                </a:solidFill>
                <a:latin typeface="Lato"/>
                <a:ea typeface="Lato"/>
                <a:cs typeface="Lato"/>
                <a:sym typeface="Lato"/>
              </a:rPr>
              <a:t>…</a:t>
            </a:r>
            <a:r>
              <a:rPr lang="en-US" sz="3400" dirty="0">
                <a:solidFill>
                  <a:schemeClr val="dk1"/>
                </a:solidFill>
                <a:latin typeface="Lato"/>
                <a:ea typeface="Lato"/>
                <a:cs typeface="Lato"/>
                <a:sym typeface="Lato"/>
              </a:rPr>
              <a:t>  En </a:t>
            </a:r>
            <a:r>
              <a:rPr lang="en-US" sz="3400" dirty="0" err="1">
                <a:solidFill>
                  <a:schemeClr val="dk1"/>
                </a:solidFill>
                <a:latin typeface="Lato"/>
                <a:ea typeface="Lato"/>
                <a:cs typeface="Lato"/>
                <a:sym typeface="Lato"/>
              </a:rPr>
              <a:t>cuanto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participamos</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este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cuerpo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sangre</a:t>
            </a:r>
            <a:r>
              <a:rPr lang="en-US" sz="3400" dirty="0">
                <a:solidFill>
                  <a:schemeClr val="dk1"/>
                </a:solidFill>
                <a:latin typeface="Lato"/>
                <a:ea typeface="Lato"/>
                <a:cs typeface="Lato"/>
                <a:sym typeface="Lato"/>
              </a:rPr>
              <a:t>, dado y </a:t>
            </a:r>
            <a:r>
              <a:rPr lang="en-US" sz="3400" dirty="0" err="1">
                <a:solidFill>
                  <a:schemeClr val="dk1"/>
                </a:solidFill>
                <a:latin typeface="Lato"/>
                <a:ea typeface="Lato"/>
                <a:cs typeface="Lato"/>
                <a:sym typeface="Lato"/>
              </a:rPr>
              <a:t>derramada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nosotros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recibimos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consuelo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seguridad</a:t>
            </a:r>
            <a:r>
              <a:rPr lang="en-US" sz="3400" dirty="0">
                <a:solidFill>
                  <a:schemeClr val="dk1"/>
                </a:solidFill>
                <a:latin typeface="Lato"/>
                <a:ea typeface="Lato"/>
                <a:cs typeface="Lato"/>
                <a:sym typeface="Lato"/>
              </a:rPr>
              <a:t> de que </a:t>
            </a:r>
            <a:r>
              <a:rPr lang="en-US" sz="3400" dirty="0" err="1">
                <a:solidFill>
                  <a:schemeClr val="dk1"/>
                </a:solidFill>
                <a:latin typeface="Lato"/>
                <a:ea typeface="Lato"/>
                <a:cs typeface="Lato"/>
                <a:sym typeface="Lato"/>
              </a:rPr>
              <a:t>nuestros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pecados</a:t>
            </a:r>
            <a:r>
              <a:rPr lang="en-US" sz="3400" dirty="0">
                <a:solidFill>
                  <a:schemeClr val="dk1"/>
                </a:solidFill>
                <a:latin typeface="Lato"/>
                <a:ea typeface="Lato"/>
                <a:cs typeface="Lato"/>
                <a:sym typeface="Lato"/>
              </a:rPr>
              <a:t> son </a:t>
            </a:r>
            <a:r>
              <a:rPr lang="en-US" sz="3400" dirty="0" err="1">
                <a:solidFill>
                  <a:schemeClr val="dk1"/>
                </a:solidFill>
                <a:latin typeface="Lato"/>
                <a:ea typeface="Lato"/>
                <a:cs typeface="Lato"/>
                <a:sym typeface="Lato"/>
              </a:rPr>
              <a:t>realmente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perdonados</a:t>
            </a:r>
            <a:r>
              <a:rPr lang="en-US" sz="3400" dirty="0">
                <a:solidFill>
                  <a:schemeClr val="dk1"/>
                </a:solidFill>
                <a:latin typeface="Lato"/>
                <a:ea typeface="Lato"/>
                <a:cs typeface="Lato"/>
                <a:sym typeface="Lato"/>
              </a:rPr>
              <a:t>. "</a:t>
            </a:r>
            <a:endParaRPr sz="3400" b="0" i="1" u="none" strike="noStrike" cap="none" dirty="0">
              <a:solidFill>
                <a:schemeClr val="dk1"/>
              </a:solidFill>
              <a:latin typeface="Lato"/>
              <a:ea typeface="Lato"/>
              <a:cs typeface="Lato"/>
              <a:sym typeface="Lato"/>
            </a:endParaRPr>
          </a:p>
        </p:txBody>
      </p:sp>
      <p:pic>
        <p:nvPicPr>
          <p:cNvPr id="236" name="Google Shape;236;g2e314509b4d_0_241"/>
          <p:cNvPicPr preferRelativeResize="0"/>
          <p:nvPr/>
        </p:nvPicPr>
        <p:blipFill rotWithShape="1">
          <a:blip r:embed="rId4">
            <a:alphaModFix/>
          </a:blip>
          <a:srcRect/>
          <a:stretch/>
        </p:blipFill>
        <p:spPr>
          <a:xfrm>
            <a:off x="-167225" y="366125"/>
            <a:ext cx="3032651" cy="3032651"/>
          </a:xfrm>
          <a:prstGeom prst="rect">
            <a:avLst/>
          </a:prstGeom>
          <a:noFill/>
          <a:ln>
            <a:noFill/>
          </a:ln>
        </p:spPr>
      </p:pic>
      <p:sp>
        <p:nvSpPr>
          <p:cNvPr id="237" name="Google Shape;237;g2e314509b4d_0_241"/>
          <p:cNvSpPr txBox="1"/>
          <p:nvPr/>
        </p:nvSpPr>
        <p:spPr>
          <a:xfrm>
            <a:off x="2666725" y="1022403"/>
            <a:ext cx="3898200" cy="86687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Clr>
                <a:srgbClr val="000000"/>
              </a:buClr>
              <a:buSzPts val="2400"/>
              <a:buFont typeface="Arial"/>
              <a:buNone/>
            </a:pPr>
            <a:r>
              <a:rPr lang="en-US" sz="3600" b="0" i="1" u="none" strike="noStrike" cap="none" dirty="0">
                <a:solidFill>
                  <a:schemeClr val="dk1"/>
                </a:solidFill>
                <a:latin typeface="Lato"/>
                <a:ea typeface="Lato"/>
                <a:cs typeface="Lato"/>
                <a:sym typeface="Lato"/>
              </a:rPr>
              <a:t>(Academia Cristo</a:t>
            </a:r>
            <a:r>
              <a:rPr lang="en-US" sz="2400" b="0" i="1" u="none" strike="noStrike" cap="none" dirty="0">
                <a:solidFill>
                  <a:schemeClr val="dk1"/>
                </a:solidFill>
                <a:latin typeface="Lato"/>
                <a:ea typeface="Lato"/>
                <a:cs typeface="Lato"/>
                <a:sym typeface="Lato"/>
              </a:rPr>
              <a:t>)</a:t>
            </a:r>
            <a:endParaRPr sz="4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g274b379f556_0_13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graphicFrame>
        <p:nvGraphicFramePr>
          <p:cNvPr id="316" name="Google Shape;316;g274b379f556_0_136"/>
          <p:cNvGraphicFramePr/>
          <p:nvPr>
            <p:extLst>
              <p:ext uri="{D42A27DB-BD31-4B8C-83A1-F6EECF244321}">
                <p14:modId xmlns:p14="http://schemas.microsoft.com/office/powerpoint/2010/main" val="1994184543"/>
              </p:ext>
            </p:extLst>
          </p:nvPr>
        </p:nvGraphicFramePr>
        <p:xfrm>
          <a:off x="660587" y="1460358"/>
          <a:ext cx="10870825" cy="4937670"/>
        </p:xfrm>
        <a:graphic>
          <a:graphicData uri="http://schemas.openxmlformats.org/drawingml/2006/table">
            <a:tbl>
              <a:tblPr>
                <a:noFill/>
                <a:tableStyleId>{CBD24390-D578-4506-861C-2B9FB93B79ED}</a:tableStyleId>
              </a:tblPr>
              <a:tblGrid>
                <a:gridCol w="4701100">
                  <a:extLst>
                    <a:ext uri="{9D8B030D-6E8A-4147-A177-3AD203B41FA5}">
                      <a16:colId xmlns:a16="http://schemas.microsoft.com/office/drawing/2014/main" val="20000"/>
                    </a:ext>
                  </a:extLst>
                </a:gridCol>
                <a:gridCol w="6169725">
                  <a:extLst>
                    <a:ext uri="{9D8B030D-6E8A-4147-A177-3AD203B41FA5}">
                      <a16:colId xmlns:a16="http://schemas.microsoft.com/office/drawing/2014/main" val="20001"/>
                    </a:ext>
                  </a:extLst>
                </a:gridCol>
              </a:tblGrid>
              <a:tr h="1049250">
                <a:tc>
                  <a:txBody>
                    <a:bodyPr/>
                    <a:lstStyle/>
                    <a:p>
                      <a:pPr marL="0" marR="0" lvl="0" indent="0" algn="l" rtl="0">
                        <a:lnSpc>
                          <a:spcPct val="100000"/>
                        </a:lnSpc>
                        <a:spcBef>
                          <a:spcPts val="0"/>
                        </a:spcBef>
                        <a:spcAft>
                          <a:spcPts val="0"/>
                        </a:spcAft>
                        <a:buClr>
                          <a:srgbClr val="000000"/>
                        </a:buClr>
                        <a:buSzPts val="3800"/>
                        <a:buFont typeface="Arial"/>
                        <a:buNone/>
                      </a:pPr>
                      <a:r>
                        <a:rPr lang="en-US" sz="3400" b="1" u="none" strike="noStrike" cap="none" dirty="0">
                          <a:solidFill>
                            <a:schemeClr val="lt1"/>
                          </a:solidFill>
                          <a:latin typeface="Lato"/>
                          <a:ea typeface="Lato"/>
                          <a:cs typeface="Lato"/>
                          <a:sym typeface="Lato"/>
                        </a:rPr>
                        <a:t>Iglesia Católica</a:t>
                      </a:r>
                      <a:endParaRPr sz="3400" b="1" u="none" strike="noStrike" cap="none" dirty="0">
                        <a:solidFill>
                          <a:schemeClr val="lt1"/>
                        </a:solidFill>
                        <a:latin typeface="Lato"/>
                        <a:ea typeface="Lato"/>
                        <a:cs typeface="Lato"/>
                        <a:sym typeface="Lato"/>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3200" dirty="0">
                          <a:solidFill>
                            <a:schemeClr val="dk1"/>
                          </a:solidFill>
                          <a:latin typeface="Lato"/>
                          <a:ea typeface="Lato"/>
                          <a:cs typeface="Lato"/>
                          <a:sym typeface="Lato"/>
                        </a:rPr>
                        <a:t>Cuerpo y </a:t>
                      </a:r>
                      <a:r>
                        <a:rPr lang="en-US" sz="3200" dirty="0" err="1">
                          <a:solidFill>
                            <a:schemeClr val="dk1"/>
                          </a:solidFill>
                          <a:latin typeface="Lato"/>
                          <a:ea typeface="Lato"/>
                          <a:cs typeface="Lato"/>
                          <a:sym typeface="Lato"/>
                        </a:rPr>
                        <a:t>sangre</a:t>
                      </a:r>
                      <a:r>
                        <a:rPr lang="en-US" sz="3200" dirty="0">
                          <a:solidFill>
                            <a:schemeClr val="dk1"/>
                          </a:solidFill>
                          <a:latin typeface="Lato"/>
                          <a:ea typeface="Lato"/>
                          <a:cs typeface="Lato"/>
                          <a:sym typeface="Lato"/>
                        </a:rPr>
                        <a:t> de Cristo, un nuevo </a:t>
                      </a:r>
                      <a:r>
                        <a:rPr lang="en-US" sz="3200" dirty="0" err="1">
                          <a:solidFill>
                            <a:schemeClr val="dk1"/>
                          </a:solidFill>
                          <a:latin typeface="Lato"/>
                          <a:ea typeface="Lato"/>
                          <a:cs typeface="Lato"/>
                          <a:sym typeface="Lato"/>
                        </a:rPr>
                        <a:t>sacrificio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transubstanciación</a:t>
                      </a:r>
                      <a:r>
                        <a:rPr lang="en-US" sz="3200" dirty="0">
                          <a:solidFill>
                            <a:schemeClr val="dk1"/>
                          </a:solidFill>
                          <a:latin typeface="Lato"/>
                          <a:ea typeface="Lato"/>
                          <a:cs typeface="Lato"/>
                          <a:sym typeface="Lato"/>
                        </a:rPr>
                        <a:t>) </a:t>
                      </a:r>
                      <a:endParaRPr sz="3400" b="1" u="none" strike="noStrike" cap="none" dirty="0">
                        <a:solidFill>
                          <a:schemeClr val="lt1"/>
                        </a:solidFill>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131800">
                <a:tc>
                  <a:txBody>
                    <a:bodyPr/>
                    <a:lstStyle/>
                    <a:p>
                      <a:pPr marL="0" marR="0" lvl="0" indent="0" algn="l" rtl="0">
                        <a:lnSpc>
                          <a:spcPct val="100000"/>
                        </a:lnSpc>
                        <a:spcBef>
                          <a:spcPts val="0"/>
                        </a:spcBef>
                        <a:spcAft>
                          <a:spcPts val="0"/>
                        </a:spcAft>
                        <a:buClr>
                          <a:srgbClr val="000000"/>
                        </a:buClr>
                        <a:buSzPts val="3400"/>
                        <a:buFont typeface="Arial"/>
                        <a:buNone/>
                      </a:pPr>
                      <a:r>
                        <a:rPr lang="en-US" sz="3400" b="1" u="none" strike="noStrike" cap="none">
                          <a:solidFill>
                            <a:schemeClr val="lt1"/>
                          </a:solidFill>
                          <a:latin typeface="Lato"/>
                          <a:ea typeface="Lato"/>
                          <a:cs typeface="Lato"/>
                          <a:sym typeface="Lato"/>
                        </a:rPr>
                        <a:t>Iglesia Luterana</a:t>
                      </a:r>
                      <a:endParaRPr sz="3400" b="1"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3200" dirty="0">
                          <a:latin typeface="Lato"/>
                          <a:ea typeface="Lato"/>
                          <a:cs typeface="Lato"/>
                          <a:sym typeface="Lato"/>
                        </a:rPr>
                        <a:t>Pan, vino, </a:t>
                      </a:r>
                      <a:r>
                        <a:rPr lang="en-US" sz="3200" dirty="0" err="1">
                          <a:latin typeface="Lato"/>
                          <a:ea typeface="Lato"/>
                          <a:cs typeface="Lato"/>
                          <a:sym typeface="Lato"/>
                        </a:rPr>
                        <a:t>el</a:t>
                      </a:r>
                      <a:r>
                        <a:rPr lang="en-US" sz="3200" dirty="0">
                          <a:latin typeface="Lato"/>
                          <a:ea typeface="Lato"/>
                          <a:cs typeface="Lato"/>
                          <a:sym typeface="Lato"/>
                        </a:rPr>
                        <a:t> </a:t>
                      </a:r>
                      <a:r>
                        <a:rPr lang="en-US" sz="3200" dirty="0" err="1">
                          <a:latin typeface="Lato"/>
                          <a:ea typeface="Lato"/>
                          <a:cs typeface="Lato"/>
                          <a:sym typeface="Lato"/>
                        </a:rPr>
                        <a:t>cuerpo</a:t>
                      </a:r>
                      <a:r>
                        <a:rPr lang="en-US" sz="3200" dirty="0">
                          <a:latin typeface="Lato"/>
                          <a:ea typeface="Lato"/>
                          <a:cs typeface="Lato"/>
                          <a:sym typeface="Lato"/>
                        </a:rPr>
                        <a:t> y la </a:t>
                      </a:r>
                      <a:r>
                        <a:rPr lang="en-US" sz="3200" dirty="0" err="1">
                          <a:latin typeface="Lato"/>
                          <a:ea typeface="Lato"/>
                          <a:cs typeface="Lato"/>
                          <a:sym typeface="Lato"/>
                        </a:rPr>
                        <a:t>sangre</a:t>
                      </a:r>
                      <a:r>
                        <a:rPr lang="en-US" sz="3200" dirty="0">
                          <a:latin typeface="Lato"/>
                          <a:ea typeface="Lato"/>
                          <a:cs typeface="Lato"/>
                          <a:sym typeface="Lato"/>
                        </a:rPr>
                        <a:t> de Cristo, para </a:t>
                      </a:r>
                      <a:r>
                        <a:rPr lang="en-US" sz="3200" dirty="0" err="1">
                          <a:latin typeface="Lato"/>
                          <a:ea typeface="Lato"/>
                          <a:cs typeface="Lato"/>
                          <a:sym typeface="Lato"/>
                        </a:rPr>
                        <a:t>nuestro</a:t>
                      </a:r>
                      <a:r>
                        <a:rPr lang="en-US" sz="3200" dirty="0">
                          <a:latin typeface="Lato"/>
                          <a:ea typeface="Lato"/>
                          <a:cs typeface="Lato"/>
                          <a:sym typeface="Lato"/>
                        </a:rPr>
                        <a:t> </a:t>
                      </a:r>
                      <a:r>
                        <a:rPr lang="en-US" sz="3200" dirty="0" err="1">
                          <a:latin typeface="Lato"/>
                          <a:ea typeface="Lato"/>
                          <a:cs typeface="Lato"/>
                          <a:sym typeface="Lato"/>
                        </a:rPr>
                        <a:t>perdón</a:t>
                      </a:r>
                      <a:r>
                        <a:rPr lang="en-US" sz="3200" dirty="0">
                          <a:latin typeface="Lato"/>
                          <a:ea typeface="Lato"/>
                          <a:cs typeface="Lato"/>
                          <a:sym typeface="Lato"/>
                        </a:rPr>
                        <a:t>. ( </a:t>
                      </a:r>
                      <a:r>
                        <a:rPr lang="en-US" sz="3200" dirty="0" err="1">
                          <a:latin typeface="Lato"/>
                          <a:ea typeface="Lato"/>
                          <a:cs typeface="Lato"/>
                          <a:sym typeface="Lato"/>
                        </a:rPr>
                        <a:t>presencia</a:t>
                      </a:r>
                      <a:r>
                        <a:rPr lang="en-US" sz="3200" dirty="0">
                          <a:latin typeface="Lato"/>
                          <a:ea typeface="Lato"/>
                          <a:cs typeface="Lato"/>
                          <a:sym typeface="Lato"/>
                        </a:rPr>
                        <a:t> Real)</a:t>
                      </a:r>
                      <a:endParaRPr sz="3200" u="none" strike="noStrike" cap="none" dirty="0">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extLst>
                  <a:ext uri="{0D108BD9-81ED-4DB2-BD59-A6C34878D82A}">
                    <a16:rowId xmlns:a16="http://schemas.microsoft.com/office/drawing/2014/main" val="10001"/>
                  </a:ext>
                </a:extLst>
              </a:tr>
              <a:tr h="1189600">
                <a:tc>
                  <a:txBody>
                    <a:bodyPr/>
                    <a:lstStyle/>
                    <a:p>
                      <a:pPr marL="0" marR="0" lvl="0" indent="0" algn="l" rtl="0">
                        <a:lnSpc>
                          <a:spcPct val="100000"/>
                        </a:lnSpc>
                        <a:spcBef>
                          <a:spcPts val="0"/>
                        </a:spcBef>
                        <a:spcAft>
                          <a:spcPts val="0"/>
                        </a:spcAft>
                        <a:buClr>
                          <a:srgbClr val="000000"/>
                        </a:buClr>
                        <a:buSzPts val="3400"/>
                        <a:buFont typeface="Arial"/>
                        <a:buNone/>
                      </a:pPr>
                      <a:r>
                        <a:rPr lang="en-US" sz="3400" b="1" u="none" strike="noStrike" cap="none">
                          <a:solidFill>
                            <a:schemeClr val="lt1"/>
                          </a:solidFill>
                          <a:latin typeface="Lato"/>
                          <a:ea typeface="Lato"/>
                          <a:cs typeface="Lato"/>
                          <a:sym typeface="Lato"/>
                        </a:rPr>
                        <a:t>Iglesias Protestantes</a:t>
                      </a:r>
                      <a:endParaRPr sz="3200" u="none" strike="noStrike" cap="none">
                        <a:latin typeface="Lato"/>
                        <a:ea typeface="Lato"/>
                        <a:cs typeface="Lato"/>
                        <a:sym typeface="Lato"/>
                      </a:endParaRPr>
                    </a:p>
                  </a:txBody>
                  <a:tcPr marL="91425" marR="91425" marT="91425" marB="91425" anchor="ctr">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lvl="0" indent="0" algn="l" rtl="0">
                        <a:spcBef>
                          <a:spcPts val="0"/>
                        </a:spcBef>
                        <a:spcAft>
                          <a:spcPts val="0"/>
                        </a:spcAft>
                        <a:buClr>
                          <a:schemeClr val="dk1"/>
                        </a:buClr>
                        <a:buSzPts val="1100"/>
                        <a:buFont typeface="Arial"/>
                        <a:buNone/>
                      </a:pPr>
                      <a:r>
                        <a:rPr lang="en-US" sz="3200" dirty="0">
                          <a:latin typeface="Lato"/>
                          <a:ea typeface="Lato"/>
                          <a:cs typeface="Lato"/>
                          <a:sym typeface="Lato"/>
                        </a:rPr>
                        <a:t>Pan y vino. Un </a:t>
                      </a:r>
                      <a:r>
                        <a:rPr lang="en-US" sz="3200" dirty="0" err="1">
                          <a:latin typeface="Lato"/>
                          <a:ea typeface="Lato"/>
                          <a:cs typeface="Lato"/>
                          <a:sym typeface="Lato"/>
                        </a:rPr>
                        <a:t>acto</a:t>
                      </a:r>
                      <a:r>
                        <a:rPr lang="en-US" sz="3200" dirty="0">
                          <a:latin typeface="Lato"/>
                          <a:ea typeface="Lato"/>
                          <a:cs typeface="Lato"/>
                          <a:sym typeface="Lato"/>
                        </a:rPr>
                        <a:t> de </a:t>
                      </a:r>
                      <a:r>
                        <a:rPr lang="en-US" sz="3200" dirty="0" err="1">
                          <a:latin typeface="Lato"/>
                          <a:ea typeface="Lato"/>
                          <a:cs typeface="Lato"/>
                          <a:sym typeface="Lato"/>
                        </a:rPr>
                        <a:t>obediencia</a:t>
                      </a:r>
                      <a:r>
                        <a:rPr lang="en-US" sz="3200" dirty="0">
                          <a:latin typeface="Lato"/>
                          <a:ea typeface="Lato"/>
                          <a:cs typeface="Lato"/>
                          <a:sym typeface="Lato"/>
                        </a:rPr>
                        <a:t> que </a:t>
                      </a:r>
                      <a:r>
                        <a:rPr lang="en-US" sz="3200" dirty="0" err="1">
                          <a:latin typeface="Lato"/>
                          <a:ea typeface="Lato"/>
                          <a:cs typeface="Lato"/>
                          <a:sym typeface="Lato"/>
                        </a:rPr>
                        <a:t>conmemora</a:t>
                      </a:r>
                      <a:r>
                        <a:rPr lang="en-US" sz="3200" dirty="0">
                          <a:latin typeface="Lato"/>
                          <a:ea typeface="Lato"/>
                          <a:cs typeface="Lato"/>
                          <a:sym typeface="Lato"/>
                        </a:rPr>
                        <a:t> </a:t>
                      </a:r>
                      <a:r>
                        <a:rPr lang="en-US" sz="3200" dirty="0" err="1">
                          <a:latin typeface="Lato"/>
                          <a:ea typeface="Lato"/>
                          <a:cs typeface="Lato"/>
                          <a:sym typeface="Lato"/>
                        </a:rPr>
                        <a:t>su</a:t>
                      </a:r>
                      <a:r>
                        <a:rPr lang="en-US" sz="3200" dirty="0">
                          <a:latin typeface="Lato"/>
                          <a:ea typeface="Lato"/>
                          <a:cs typeface="Lato"/>
                          <a:sym typeface="Lato"/>
                        </a:rPr>
                        <a:t> </a:t>
                      </a:r>
                      <a:r>
                        <a:rPr lang="en-US" sz="3200" dirty="0" err="1">
                          <a:latin typeface="Lato"/>
                          <a:ea typeface="Lato"/>
                          <a:cs typeface="Lato"/>
                          <a:sym typeface="Lato"/>
                        </a:rPr>
                        <a:t>muerte</a:t>
                      </a:r>
                      <a:r>
                        <a:rPr lang="en-US" sz="3200" dirty="0">
                          <a:latin typeface="Lato"/>
                          <a:ea typeface="Lato"/>
                          <a:cs typeface="Lato"/>
                          <a:sym typeface="Lato"/>
                        </a:rPr>
                        <a:t>.</a:t>
                      </a:r>
                      <a:endParaRPr sz="3200" dirty="0">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17" name="Google Shape;317;g274b379f556_0_136"/>
          <p:cNvSpPr txBox="1"/>
          <p:nvPr/>
        </p:nvSpPr>
        <p:spPr>
          <a:xfrm>
            <a:off x="1092012" y="289924"/>
            <a:ext cx="102870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800" dirty="0">
                <a:solidFill>
                  <a:srgbClr val="009444"/>
                </a:solidFill>
                <a:latin typeface="Lato"/>
                <a:ea typeface="Lato"/>
                <a:cs typeface="Lato"/>
                <a:sym typeface="Lato"/>
              </a:rPr>
              <a:t>¿</a:t>
            </a:r>
            <a:r>
              <a:rPr lang="en-US" sz="4800" dirty="0" err="1">
                <a:solidFill>
                  <a:srgbClr val="009444"/>
                </a:solidFill>
                <a:latin typeface="Lato"/>
                <a:ea typeface="Lato"/>
                <a:cs typeface="Lato"/>
                <a:sym typeface="Lato"/>
              </a:rPr>
              <a:t>Qué</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recibimos</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en</a:t>
            </a:r>
            <a:r>
              <a:rPr lang="en-US" sz="4800" dirty="0">
                <a:solidFill>
                  <a:srgbClr val="009444"/>
                </a:solidFill>
                <a:latin typeface="Lato"/>
                <a:ea typeface="Lato"/>
                <a:cs typeface="Lato"/>
                <a:sym typeface="Lato"/>
              </a:rPr>
              <a:t> la Cena del </a:t>
            </a:r>
            <a:r>
              <a:rPr lang="en-US" sz="4800" dirty="0" err="1">
                <a:solidFill>
                  <a:srgbClr val="009444"/>
                </a:solidFill>
                <a:latin typeface="Lato"/>
                <a:ea typeface="Lato"/>
                <a:cs typeface="Lato"/>
                <a:sym typeface="Lato"/>
              </a:rPr>
              <a:t>Señor</a:t>
            </a:r>
            <a:r>
              <a:rPr lang="en-US" sz="4800" dirty="0">
                <a:solidFill>
                  <a:srgbClr val="009444"/>
                </a:solidFill>
                <a:latin typeface="Lato"/>
                <a:ea typeface="Lato"/>
                <a:cs typeface="Lato"/>
                <a:sym typeface="Lato"/>
              </a:rPr>
              <a:t>?</a:t>
            </a:r>
            <a:endParaRPr sz="4800" b="0" i="0" u="none" strike="noStrike" cap="none" dirty="0">
              <a:solidFill>
                <a:srgbClr val="009444"/>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341AD7FF-FF0C-2D37-2C52-7F0014BE7F9B}"/>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1AF129FA-366C-248E-E0EB-9349D7917A19}"/>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06AC02F8-8C49-555D-FC0F-25F3D07FBAAD}"/>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510EF373-952E-6521-0290-D03FEE977CF9}"/>
              </a:ext>
            </a:extLst>
          </p:cNvPr>
          <p:cNvGrpSpPr/>
          <p:nvPr/>
        </p:nvGrpSpPr>
        <p:grpSpPr>
          <a:xfrm>
            <a:off x="551075" y="2011050"/>
            <a:ext cx="11222594" cy="3947713"/>
            <a:chOff x="0" y="0"/>
            <a:chExt cx="10473723" cy="3947713"/>
          </a:xfrm>
        </p:grpSpPr>
        <p:sp>
          <p:nvSpPr>
            <p:cNvPr id="129" name="Google Shape;129;p5">
              <a:extLst>
                <a:ext uri="{FF2B5EF4-FFF2-40B4-BE49-F238E27FC236}">
                  <a16:creationId xmlns:a16="http://schemas.microsoft.com/office/drawing/2014/main" id="{C8C4AD87-9C78-F314-A47A-BC6BC2FC37F1}"/>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EB9DD629-4330-2B9E-9C15-0DBC8ED8A45C}"/>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993B0D45-4F53-5C5B-E864-6F6468B88A6D}"/>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255545DF-A606-D66B-A102-F5887DE9834F}"/>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tx1"/>
                  </a:solidFill>
                  <a:latin typeface="Lato"/>
                  <a:ea typeface="Lato"/>
                  <a:cs typeface="Lato"/>
                  <a:sym typeface="Lato"/>
                </a:rPr>
                <a:t>Examinar</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el</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proposito</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divino</a:t>
              </a:r>
              <a:r>
                <a:rPr lang="en-US" sz="3200" dirty="0">
                  <a:solidFill>
                    <a:schemeClr val="tx1"/>
                  </a:solidFill>
                  <a:latin typeface="Lato"/>
                  <a:ea typeface="Lato"/>
                  <a:cs typeface="Lato"/>
                  <a:sym typeface="Lato"/>
                </a:rPr>
                <a:t> de la  </a:t>
              </a:r>
              <a:r>
                <a:rPr lang="en-US" sz="3200" dirty="0" err="1">
                  <a:solidFill>
                    <a:schemeClr val="tx1"/>
                  </a:solidFill>
                  <a:latin typeface="Lato"/>
                  <a:ea typeface="Lato"/>
                  <a:cs typeface="Lato"/>
                  <a:sym typeface="Lato"/>
                </a:rPr>
                <a:t>institución</a:t>
              </a:r>
              <a:r>
                <a:rPr lang="en-US" sz="3200" dirty="0">
                  <a:solidFill>
                    <a:schemeClr val="tx1"/>
                  </a:solidFill>
                  <a:latin typeface="Lato"/>
                  <a:ea typeface="Lato"/>
                  <a:cs typeface="Lato"/>
                  <a:sym typeface="Lato"/>
                </a:rPr>
                <a:t> de la Santa Cena</a:t>
              </a:r>
              <a:endParaRPr sz="320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D6616881-17F7-17AD-AF36-5F41FEDF1B02}"/>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D4CFD46D-6DEA-A9F5-A1F3-B675689D9DC2}"/>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93A42AFE-49FB-8125-AE51-2A2FD502633D}"/>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60E43C99-7B0B-6C9B-B3C0-E468EDB149E4}"/>
                </a:ext>
              </a:extLst>
            </p:cNvPr>
            <p:cNvSpPr txBox="1"/>
            <p:nvPr/>
          </p:nvSpPr>
          <p:spPr>
            <a:xfrm>
              <a:off x="1326029" y="1409726"/>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tx1"/>
                  </a:solidFill>
                  <a:latin typeface="Lato"/>
                  <a:ea typeface="Lato"/>
                  <a:cs typeface="Lato"/>
                  <a:sym typeface="Lato"/>
                </a:rPr>
                <a:t>Comparar</a:t>
              </a:r>
              <a:r>
                <a:rPr lang="en-US" sz="3200" dirty="0">
                  <a:solidFill>
                    <a:schemeClr val="tx1"/>
                  </a:solidFill>
                  <a:latin typeface="Lato"/>
                  <a:ea typeface="Lato"/>
                  <a:cs typeface="Lato"/>
                  <a:sym typeface="Lato"/>
                </a:rPr>
                <a:t> la </a:t>
              </a:r>
              <a:r>
                <a:rPr lang="en-US" sz="3200" dirty="0" err="1">
                  <a:solidFill>
                    <a:schemeClr val="tx1"/>
                  </a:solidFill>
                  <a:latin typeface="Lato"/>
                  <a:ea typeface="Lato"/>
                  <a:cs typeface="Lato"/>
                  <a:sym typeface="Lato"/>
                </a:rPr>
                <a:t>enseñanza</a:t>
              </a:r>
              <a:r>
                <a:rPr lang="en-US" sz="3200" dirty="0">
                  <a:solidFill>
                    <a:schemeClr val="tx1"/>
                  </a:solidFill>
                  <a:latin typeface="Lato"/>
                  <a:ea typeface="Lato"/>
                  <a:cs typeface="Lato"/>
                  <a:sym typeface="Lato"/>
                </a:rPr>
                <a:t>  de </a:t>
              </a:r>
              <a:r>
                <a:rPr lang="en-US" sz="3200" dirty="0" err="1">
                  <a:solidFill>
                    <a:schemeClr val="tx1"/>
                  </a:solidFill>
                  <a:latin typeface="Lato"/>
                  <a:ea typeface="Lato"/>
                  <a:cs typeface="Lato"/>
                  <a:sym typeface="Lato"/>
                </a:rPr>
                <a:t>otras</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iglesias</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en</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relación</a:t>
              </a:r>
              <a:r>
                <a:rPr lang="en-US" sz="3200" dirty="0">
                  <a:solidFill>
                    <a:schemeClr val="tx1"/>
                  </a:solidFill>
                  <a:latin typeface="Lato"/>
                  <a:ea typeface="Lato"/>
                  <a:cs typeface="Lato"/>
                  <a:sym typeface="Lato"/>
                </a:rPr>
                <a:t> con la Santa Cena. </a:t>
              </a:r>
              <a:endParaRPr sz="32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11905A5A-129A-CBA0-94BD-EF0D70D77552}"/>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8AC5BDA4-3AEA-A3C4-F325-67C27DEA74E2}"/>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B02F68DF-A151-9336-0D70-ADFC138A3288}"/>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6B73EF0F-5EC4-03AA-175C-A389811B4401}"/>
                </a:ext>
              </a:extLst>
            </p:cNvPr>
            <p:cNvSpPr txBox="1"/>
            <p:nvPr/>
          </p:nvSpPr>
          <p:spPr>
            <a:xfrm>
              <a:off x="1302680" y="2685332"/>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3200" dirty="0" err="1">
                  <a:solidFill>
                    <a:schemeClr val="tx1"/>
                  </a:solidFill>
                  <a:latin typeface="Lato"/>
                  <a:ea typeface="Lato"/>
                  <a:cs typeface="Lato"/>
                  <a:sym typeface="Lato"/>
                </a:rPr>
                <a:t>Identificar</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los</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errores</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doctrinales</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causados</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por</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el</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razonamiento</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humano</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en</a:t>
              </a:r>
              <a:r>
                <a:rPr lang="en-US" sz="3200" dirty="0">
                  <a:solidFill>
                    <a:schemeClr val="tx1"/>
                  </a:solidFill>
                  <a:latin typeface="Lato"/>
                  <a:ea typeface="Lato"/>
                  <a:cs typeface="Lato"/>
                  <a:sym typeface="Lato"/>
                </a:rPr>
                <a:t> las </a:t>
              </a:r>
              <a:r>
                <a:rPr lang="en-US" sz="3200" dirty="0" err="1">
                  <a:solidFill>
                    <a:schemeClr val="tx1"/>
                  </a:solidFill>
                  <a:latin typeface="Lato"/>
                  <a:ea typeface="Lato"/>
                  <a:cs typeface="Lato"/>
                  <a:sym typeface="Lato"/>
                </a:rPr>
                <a:t>Escrituras</a:t>
              </a:r>
              <a:r>
                <a:rPr lang="en-US" sz="3200" dirty="0">
                  <a:solidFill>
                    <a:schemeClr val="tx1"/>
                  </a:solidFill>
                  <a:latin typeface="Lato"/>
                  <a:ea typeface="Lato"/>
                  <a:cs typeface="Lato"/>
                  <a:sym typeface="Lato"/>
                </a:rPr>
                <a:t>.</a:t>
              </a:r>
              <a:endParaRPr sz="3200" b="0" i="0" u="none" strike="noStrike" cap="none" dirty="0">
                <a:solidFill>
                  <a:schemeClr val="tx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B52D07D1-22E0-2831-1757-B0F0C2C0630F}"/>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19957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736841" y="2111641"/>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6</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736841" y="3428999"/>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2"/>
          <p:cNvSpPr txBox="1"/>
          <p:nvPr/>
        </p:nvSpPr>
        <p:spPr>
          <a:xfrm>
            <a:off x="3648077" y="3906058"/>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La Santa Cena</a:t>
            </a:r>
            <a:endParaRPr sz="3888" b="0" i="0" u="none" strike="noStrike" cap="none" dirty="0">
              <a:solidFill>
                <a:schemeClr val="dk1"/>
              </a:solidFill>
              <a:latin typeface="Lato"/>
              <a:ea typeface="Lato"/>
              <a:cs typeface="Lato"/>
              <a:sym typeface="Lato"/>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128674" y="1819781"/>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g2e3161d02d0_0_26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1" name="Google Shape;251;g2e3161d02d0_0_260"/>
          <p:cNvPicPr preferRelativeResize="0"/>
          <p:nvPr/>
        </p:nvPicPr>
        <p:blipFill rotWithShape="1">
          <a:blip r:embed="rId3">
            <a:alphaModFix/>
          </a:blip>
          <a:srcRect/>
          <a:stretch/>
        </p:blipFill>
        <p:spPr>
          <a:xfrm>
            <a:off x="-21659" y="1983565"/>
            <a:ext cx="3125597" cy="3218436"/>
          </a:xfrm>
          <a:prstGeom prst="rect">
            <a:avLst/>
          </a:prstGeom>
          <a:noFill/>
          <a:ln>
            <a:noFill/>
          </a:ln>
          <a:effectLst>
            <a:outerShdw blurRad="50800" dist="38100" dir="2700000" algn="tl" rotWithShape="0">
              <a:srgbClr val="000000">
                <a:alpha val="40000"/>
              </a:srgbClr>
            </a:outerShdw>
          </a:effectLst>
        </p:spPr>
      </p:pic>
      <p:sp>
        <p:nvSpPr>
          <p:cNvPr id="252" name="Google Shape;252;g2e3161d02d0_0_260"/>
          <p:cNvSpPr txBox="1"/>
          <p:nvPr/>
        </p:nvSpPr>
        <p:spPr>
          <a:xfrm>
            <a:off x="2511337" y="2138330"/>
            <a:ext cx="8688669" cy="3445005"/>
          </a:xfrm>
          <a:prstGeom prst="rect">
            <a:avLst/>
          </a:prstGeom>
          <a:noFill/>
          <a:ln>
            <a:noFill/>
          </a:ln>
        </p:spPr>
        <p:txBody>
          <a:bodyPr spcFirstLastPara="1" wrap="square" lIns="91425" tIns="45700" rIns="91425" bIns="45700" anchor="t" anchorCtr="0">
            <a:spAutoFit/>
          </a:bodyPr>
          <a:lstStyle/>
          <a:p>
            <a:pPr marL="457200" marR="0" lvl="1">
              <a:lnSpc>
                <a:spcPct val="107000"/>
              </a:lnSpc>
              <a:spcAft>
                <a:spcPts val="800"/>
              </a:spcAft>
            </a:pPr>
            <a:r>
              <a:rPr lang="es-EC" sz="4000" b="1" u="none" strike="noStrike" dirty="0">
                <a:effectLst/>
                <a:latin typeface="Lato" panose="020F0502020204030203" pitchFamily="34" charset="0"/>
                <a:ea typeface="Lato" panose="020F0502020204030203" pitchFamily="34" charset="0"/>
                <a:cs typeface="Lato" panose="020F0502020204030203" pitchFamily="34" charset="0"/>
              </a:rPr>
              <a:t>Cuando Lutero y </a:t>
            </a:r>
            <a:r>
              <a:rPr lang="es-EC" sz="4000" b="1" u="none" strike="noStrike" dirty="0" err="1">
                <a:effectLst/>
                <a:latin typeface="Lato" panose="020F0502020204030203" pitchFamily="34" charset="0"/>
                <a:ea typeface="Lato" panose="020F0502020204030203" pitchFamily="34" charset="0"/>
                <a:cs typeface="Lato" panose="020F0502020204030203" pitchFamily="34" charset="0"/>
              </a:rPr>
              <a:t>Zwinglio</a:t>
            </a:r>
            <a:r>
              <a:rPr lang="es-EC" sz="4000" b="1" u="none" strike="noStrike" dirty="0">
                <a:effectLst/>
                <a:latin typeface="Lato" panose="020F0502020204030203" pitchFamily="34" charset="0"/>
                <a:ea typeface="Lato" panose="020F0502020204030203" pitchFamily="34" charset="0"/>
                <a:cs typeface="Lato" panose="020F0502020204030203" pitchFamily="34" charset="0"/>
              </a:rPr>
              <a:t> se reunieron, ¿Por qué no se pusieron de acuerdo en la enseñanza bíblica de la Santa Cena?</a:t>
            </a:r>
            <a:endParaRPr lang="en-US" sz="4000" b="1" u="none" strike="noStrike" dirty="0">
              <a:effectLst/>
              <a:latin typeface="Lato" panose="020F0502020204030203" pitchFamily="34" charset="0"/>
              <a:ea typeface="Lato" panose="020F0502020204030203" pitchFamily="34" charset="0"/>
              <a:cs typeface="Lato" panose="020F0502020204030203" pitchFamily="34" charset="0"/>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dirty="0">
              <a:solidFill>
                <a:schemeClr val="dk1"/>
              </a:solidFill>
              <a:latin typeface="Lato"/>
              <a:ea typeface="Lato"/>
              <a:cs typeface="Lato"/>
              <a:sym typeface="Lato"/>
            </a:endParaRPr>
          </a:p>
        </p:txBody>
      </p:sp>
      <p:pic>
        <p:nvPicPr>
          <p:cNvPr id="253" name="Google Shape;253;g2e3161d02d0_0_26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g274b448e17c_0_6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0" name="Google Shape;260;g274b448e17c_0_65"/>
          <p:cNvSpPr txBox="1"/>
          <p:nvPr/>
        </p:nvSpPr>
        <p:spPr>
          <a:xfrm>
            <a:off x="1026750" y="2228691"/>
            <a:ext cx="10138500" cy="240061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5000" b="0" i="0" u="none" strike="noStrike" cap="none" dirty="0">
                <a:solidFill>
                  <a:srgbClr val="009444"/>
                </a:solidFill>
                <a:latin typeface="Lato"/>
                <a:ea typeface="Lato"/>
                <a:cs typeface="Lato"/>
                <a:sym typeface="Lato"/>
              </a:rPr>
              <a:t>1529</a:t>
            </a:r>
            <a:endParaRPr sz="15000" b="0" i="0" u="none" strike="noStrike" cap="none" dirty="0">
              <a:solidFill>
                <a:schemeClr val="lt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a:extLst>
            <a:ext uri="{FF2B5EF4-FFF2-40B4-BE49-F238E27FC236}">
              <a16:creationId xmlns:a16="http://schemas.microsoft.com/office/drawing/2014/main" id="{FFA308D1-B80B-A8CB-16C7-9DF30A707E12}"/>
            </a:ext>
          </a:extLst>
        </p:cNvPr>
        <p:cNvGrpSpPr/>
        <p:nvPr/>
      </p:nvGrpSpPr>
      <p:grpSpPr>
        <a:xfrm>
          <a:off x="0" y="0"/>
          <a:ext cx="0" cy="0"/>
          <a:chOff x="0" y="0"/>
          <a:chExt cx="0" cy="0"/>
        </a:xfrm>
      </p:grpSpPr>
      <p:graphicFrame>
        <p:nvGraphicFramePr>
          <p:cNvPr id="259" name="Google Shape;259;g274b448e17c_0_65">
            <a:extLst>
              <a:ext uri="{FF2B5EF4-FFF2-40B4-BE49-F238E27FC236}">
                <a16:creationId xmlns:a16="http://schemas.microsoft.com/office/drawing/2014/main" id="{9049BF5F-A93B-E2B4-CCD9-009900A16A98}"/>
              </a:ext>
            </a:extLst>
          </p:cNvPr>
          <p:cNvGraphicFramePr/>
          <p:nvPr/>
        </p:nvGraphicFramePr>
        <p:xfrm>
          <a:off x="1028700" y="2520950"/>
          <a:ext cx="10287000" cy="3646975"/>
        </p:xfrm>
        <a:graphic>
          <a:graphicData uri="http://schemas.openxmlformats.org/drawingml/2006/table">
            <a:tbl>
              <a:tblPr>
                <a:noFill/>
                <a:tableStyleId>{CBD24390-D578-4506-861C-2B9FB93B79ED}</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873325">
                <a:tc>
                  <a:txBody>
                    <a:bodyPr/>
                    <a:lstStyle/>
                    <a:p>
                      <a:pPr marL="0" marR="0" lvl="0" indent="0" algn="ctr" rtl="0">
                        <a:lnSpc>
                          <a:spcPct val="100000"/>
                        </a:lnSpc>
                        <a:spcBef>
                          <a:spcPts val="0"/>
                        </a:spcBef>
                        <a:spcAft>
                          <a:spcPts val="0"/>
                        </a:spcAft>
                        <a:buClr>
                          <a:srgbClr val="000000"/>
                        </a:buClr>
                        <a:buSzPts val="3800"/>
                        <a:buFont typeface="Arial"/>
                        <a:buNone/>
                      </a:pPr>
                      <a:r>
                        <a:rPr lang="en-US" sz="3800" b="1">
                          <a:solidFill>
                            <a:schemeClr val="lt1"/>
                          </a:solidFill>
                          <a:latin typeface="Lato"/>
                          <a:ea typeface="Lato"/>
                          <a:cs typeface="Lato"/>
                          <a:sym typeface="Lato"/>
                        </a:rPr>
                        <a:t>Lutero</a:t>
                      </a:r>
                      <a:endParaRPr sz="3800" b="1" u="none" strike="noStrike" cap="none">
                        <a:solidFill>
                          <a:schemeClr val="lt1"/>
                        </a:solidFill>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ctr" rtl="0">
                        <a:lnSpc>
                          <a:spcPct val="100000"/>
                        </a:lnSpc>
                        <a:spcBef>
                          <a:spcPts val="0"/>
                        </a:spcBef>
                        <a:spcAft>
                          <a:spcPts val="0"/>
                        </a:spcAft>
                        <a:buClr>
                          <a:srgbClr val="000000"/>
                        </a:buClr>
                        <a:buSzPts val="3800"/>
                        <a:buFont typeface="Arial"/>
                        <a:buNone/>
                      </a:pPr>
                      <a:r>
                        <a:rPr lang="en-US" sz="3800" b="1">
                          <a:solidFill>
                            <a:schemeClr val="lt1"/>
                          </a:solidFill>
                          <a:latin typeface="Lato"/>
                          <a:ea typeface="Lato"/>
                          <a:cs typeface="Lato"/>
                          <a:sym typeface="Lato"/>
                        </a:rPr>
                        <a:t>Zwinglio</a:t>
                      </a:r>
                      <a:endParaRPr sz="3800" b="1" u="none" strike="noStrike" cap="none">
                        <a:solidFill>
                          <a:schemeClr val="lt1"/>
                        </a:solidFill>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extLst>
                  <a:ext uri="{0D108BD9-81ED-4DB2-BD59-A6C34878D82A}">
                    <a16:rowId xmlns:a16="http://schemas.microsoft.com/office/drawing/2014/main" val="10000"/>
                  </a:ext>
                </a:extLst>
              </a:tr>
              <a:tr h="2371525">
                <a:tc>
                  <a:txBody>
                    <a:bodyPr/>
                    <a:lstStyle/>
                    <a:p>
                      <a:pPr marL="0" marR="0" lvl="0" indent="0" algn="l" rtl="0">
                        <a:lnSpc>
                          <a:spcPct val="100000"/>
                        </a:lnSpc>
                        <a:spcBef>
                          <a:spcPts val="0"/>
                        </a:spcBef>
                        <a:spcAft>
                          <a:spcPts val="0"/>
                        </a:spcAft>
                        <a:buClr>
                          <a:srgbClr val="000000"/>
                        </a:buClr>
                        <a:buSzPts val="3400"/>
                        <a:buFont typeface="Arial"/>
                        <a:buNone/>
                      </a:pPr>
                      <a:r>
                        <a:rPr lang="en-US" sz="3400" b="1">
                          <a:latin typeface="Lato"/>
                          <a:ea typeface="Lato"/>
                          <a:cs typeface="Lato"/>
                          <a:sym typeface="Lato"/>
                        </a:rPr>
                        <a:t>Interpretación literal:</a:t>
                      </a:r>
                      <a:endParaRPr sz="3400" b="1">
                        <a:latin typeface="Lato"/>
                        <a:ea typeface="Lato"/>
                        <a:cs typeface="Lato"/>
                        <a:sym typeface="Lato"/>
                      </a:endParaRPr>
                    </a:p>
                    <a:p>
                      <a:pPr marL="0" marR="0" lvl="0" indent="0" algn="l" rtl="0">
                        <a:lnSpc>
                          <a:spcPct val="100000"/>
                        </a:lnSpc>
                        <a:spcBef>
                          <a:spcPts val="0"/>
                        </a:spcBef>
                        <a:spcAft>
                          <a:spcPts val="0"/>
                        </a:spcAft>
                        <a:buClr>
                          <a:srgbClr val="000000"/>
                        </a:buClr>
                        <a:buSzPts val="3400"/>
                        <a:buFont typeface="Arial"/>
                        <a:buNone/>
                      </a:pPr>
                      <a:r>
                        <a:rPr lang="en-US" sz="3400">
                          <a:latin typeface="Lato"/>
                          <a:ea typeface="Lato"/>
                          <a:cs typeface="Lato"/>
                          <a:sym typeface="Lato"/>
                        </a:rPr>
                        <a:t>Cuerpo y sangre de Cristo están verdaderamente presentes con el pan y el vino.</a:t>
                      </a:r>
                      <a:endParaRPr sz="3400" u="none" strike="noStrike" cap="none">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c>
                  <a:txBody>
                    <a:bodyPr/>
                    <a:lstStyle/>
                    <a:p>
                      <a:pPr marL="0" lvl="0" indent="0" algn="l" rtl="0">
                        <a:spcBef>
                          <a:spcPts val="0"/>
                        </a:spcBef>
                        <a:spcAft>
                          <a:spcPts val="0"/>
                        </a:spcAft>
                        <a:buClr>
                          <a:schemeClr val="dk1"/>
                        </a:buClr>
                        <a:buSzPts val="3400"/>
                        <a:buFont typeface="Arial"/>
                        <a:buNone/>
                      </a:pPr>
                      <a:r>
                        <a:rPr lang="en-US" sz="3400" b="1" dirty="0" err="1">
                          <a:solidFill>
                            <a:schemeClr val="dk1"/>
                          </a:solidFill>
                          <a:latin typeface="Lato"/>
                          <a:ea typeface="Lato"/>
                          <a:cs typeface="Lato"/>
                          <a:sym typeface="Lato"/>
                        </a:rPr>
                        <a:t>Interpretación</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simbólica</a:t>
                      </a:r>
                      <a:r>
                        <a:rPr lang="en-US" sz="3400" b="1" dirty="0">
                          <a:solidFill>
                            <a:schemeClr val="dk1"/>
                          </a:solidFill>
                          <a:latin typeface="Lato"/>
                          <a:ea typeface="Lato"/>
                          <a:cs typeface="Lato"/>
                          <a:sym typeface="Lato"/>
                        </a:rPr>
                        <a:t>:</a:t>
                      </a:r>
                      <a:endParaRPr sz="3400" dirty="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a:latin typeface="Lato"/>
                          <a:ea typeface="Lato"/>
                          <a:cs typeface="Lato"/>
                          <a:sym typeface="Lato"/>
                        </a:rPr>
                        <a:t>Cristo no </a:t>
                      </a:r>
                      <a:r>
                        <a:rPr lang="en-US" sz="3400" dirty="0" err="1">
                          <a:latin typeface="Lato"/>
                          <a:ea typeface="Lato"/>
                          <a:cs typeface="Lato"/>
                          <a:sym typeface="Lato"/>
                        </a:rPr>
                        <a:t>puede</a:t>
                      </a:r>
                      <a:r>
                        <a:rPr lang="en-US" sz="3400" dirty="0">
                          <a:latin typeface="Lato"/>
                          <a:ea typeface="Lato"/>
                          <a:cs typeface="Lato"/>
                          <a:sym typeface="Lato"/>
                        </a:rPr>
                        <a:t> </a:t>
                      </a:r>
                      <a:r>
                        <a:rPr lang="en-US" sz="3400" dirty="0" err="1">
                          <a:latin typeface="Lato"/>
                          <a:ea typeface="Lato"/>
                          <a:cs typeface="Lato"/>
                          <a:sym typeface="Lato"/>
                        </a:rPr>
                        <a:t>estar</a:t>
                      </a:r>
                      <a:r>
                        <a:rPr lang="en-US" sz="3400" dirty="0">
                          <a:latin typeface="Lato"/>
                          <a:ea typeface="Lato"/>
                          <a:cs typeface="Lato"/>
                          <a:sym typeface="Lato"/>
                        </a:rPr>
                        <a:t> </a:t>
                      </a:r>
                      <a:r>
                        <a:rPr lang="en-US" sz="3400" dirty="0" err="1">
                          <a:latin typeface="Lato"/>
                          <a:ea typeface="Lato"/>
                          <a:cs typeface="Lato"/>
                          <a:sym typeface="Lato"/>
                        </a:rPr>
                        <a:t>realmente</a:t>
                      </a:r>
                      <a:r>
                        <a:rPr lang="en-US" sz="3400" dirty="0">
                          <a:latin typeface="Lato"/>
                          <a:ea typeface="Lato"/>
                          <a:cs typeface="Lato"/>
                          <a:sym typeface="Lato"/>
                        </a:rPr>
                        <a:t> </a:t>
                      </a:r>
                      <a:r>
                        <a:rPr lang="en-US" sz="3400" dirty="0" err="1">
                          <a:latin typeface="Lato"/>
                          <a:ea typeface="Lato"/>
                          <a:cs typeface="Lato"/>
                          <a:sym typeface="Lato"/>
                        </a:rPr>
                        <a:t>presente</a:t>
                      </a:r>
                      <a:r>
                        <a:rPr lang="en-US" sz="3400" dirty="0">
                          <a:latin typeface="Lato"/>
                          <a:ea typeface="Lato"/>
                          <a:cs typeface="Lato"/>
                          <a:sym typeface="Lato"/>
                        </a:rPr>
                        <a:t> </a:t>
                      </a:r>
                      <a:r>
                        <a:rPr lang="en-US" sz="3400" dirty="0" err="1">
                          <a:latin typeface="Lato"/>
                          <a:ea typeface="Lato"/>
                          <a:cs typeface="Lato"/>
                          <a:sym typeface="Lato"/>
                        </a:rPr>
                        <a:t>en</a:t>
                      </a:r>
                      <a:r>
                        <a:rPr lang="en-US" sz="3400" dirty="0">
                          <a:latin typeface="Lato"/>
                          <a:ea typeface="Lato"/>
                          <a:cs typeface="Lato"/>
                          <a:sym typeface="Lato"/>
                        </a:rPr>
                        <a:t> la Cena del </a:t>
                      </a:r>
                      <a:r>
                        <a:rPr lang="en-US" sz="3400" dirty="0" err="1">
                          <a:latin typeface="Lato"/>
                          <a:ea typeface="Lato"/>
                          <a:cs typeface="Lato"/>
                          <a:sym typeface="Lato"/>
                        </a:rPr>
                        <a:t>Señor</a:t>
                      </a:r>
                      <a:r>
                        <a:rPr lang="en-US" sz="3400" dirty="0">
                          <a:latin typeface="Lato"/>
                          <a:ea typeface="Lato"/>
                          <a:cs typeface="Lato"/>
                          <a:sym typeface="Lato"/>
                        </a:rPr>
                        <a:t> </a:t>
                      </a:r>
                      <a:r>
                        <a:rPr lang="en-US" sz="3400" dirty="0" err="1">
                          <a:latin typeface="Lato"/>
                          <a:ea typeface="Lato"/>
                          <a:cs typeface="Lato"/>
                          <a:sym typeface="Lato"/>
                        </a:rPr>
                        <a:t>en</a:t>
                      </a:r>
                      <a:r>
                        <a:rPr lang="en-US" sz="3400" dirty="0">
                          <a:latin typeface="Lato"/>
                          <a:ea typeface="Lato"/>
                          <a:cs typeface="Lato"/>
                          <a:sym typeface="Lato"/>
                        </a:rPr>
                        <a:t> </a:t>
                      </a:r>
                      <a:r>
                        <a:rPr lang="en-US" sz="3400" dirty="0" err="1">
                          <a:latin typeface="Lato"/>
                          <a:ea typeface="Lato"/>
                          <a:cs typeface="Lato"/>
                          <a:sym typeface="Lato"/>
                        </a:rPr>
                        <a:t>todo</a:t>
                      </a:r>
                      <a:r>
                        <a:rPr lang="en-US" sz="3400" dirty="0">
                          <a:latin typeface="Lato"/>
                          <a:ea typeface="Lato"/>
                          <a:cs typeface="Lato"/>
                          <a:sym typeface="Lato"/>
                        </a:rPr>
                        <a:t> </a:t>
                      </a:r>
                      <a:r>
                        <a:rPr lang="en-US" sz="3400" dirty="0" err="1">
                          <a:latin typeface="Lato"/>
                          <a:ea typeface="Lato"/>
                          <a:cs typeface="Lato"/>
                          <a:sym typeface="Lato"/>
                        </a:rPr>
                        <a:t>el</a:t>
                      </a:r>
                      <a:r>
                        <a:rPr lang="en-US" sz="3400" dirty="0">
                          <a:latin typeface="Lato"/>
                          <a:ea typeface="Lato"/>
                          <a:cs typeface="Lato"/>
                          <a:sym typeface="Lato"/>
                        </a:rPr>
                        <a:t> </a:t>
                      </a:r>
                      <a:r>
                        <a:rPr lang="en-US" sz="3400" dirty="0" err="1">
                          <a:latin typeface="Lato"/>
                          <a:ea typeface="Lato"/>
                          <a:cs typeface="Lato"/>
                          <a:sym typeface="Lato"/>
                        </a:rPr>
                        <a:t>mundo</a:t>
                      </a:r>
                      <a:r>
                        <a:rPr lang="en-US" sz="3400" dirty="0">
                          <a:latin typeface="Lato"/>
                          <a:ea typeface="Lato"/>
                          <a:cs typeface="Lato"/>
                          <a:sym typeface="Lato"/>
                        </a:rPr>
                        <a:t>.</a:t>
                      </a:r>
                      <a:endParaRPr sz="3400" dirty="0">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60" name="Google Shape;260;g274b448e17c_0_65">
            <a:extLst>
              <a:ext uri="{FF2B5EF4-FFF2-40B4-BE49-F238E27FC236}">
                <a16:creationId xmlns:a16="http://schemas.microsoft.com/office/drawing/2014/main" id="{F3A141EC-758B-2F1B-2668-2220732DBC48}"/>
              </a:ext>
            </a:extLst>
          </p:cNvPr>
          <p:cNvSpPr txBox="1"/>
          <p:nvPr/>
        </p:nvSpPr>
        <p:spPr>
          <a:xfrm>
            <a:off x="785669" y="1070792"/>
            <a:ext cx="10773062"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800" dirty="0">
                <a:solidFill>
                  <a:srgbClr val="009444"/>
                </a:solidFill>
                <a:latin typeface="Lato"/>
                <a:ea typeface="Lato"/>
                <a:cs typeface="Lato"/>
                <a:sym typeface="Lato"/>
              </a:rPr>
              <a:t>“Esto es mi </a:t>
            </a:r>
            <a:r>
              <a:rPr lang="en-US" sz="4800" dirty="0" err="1">
                <a:solidFill>
                  <a:srgbClr val="009444"/>
                </a:solidFill>
                <a:latin typeface="Lato"/>
                <a:ea typeface="Lato"/>
                <a:cs typeface="Lato"/>
                <a:sym typeface="Lato"/>
              </a:rPr>
              <a:t>cuerpo</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esta</a:t>
            </a:r>
            <a:r>
              <a:rPr lang="en-US" sz="4800" dirty="0">
                <a:solidFill>
                  <a:srgbClr val="009444"/>
                </a:solidFill>
                <a:latin typeface="Lato"/>
                <a:ea typeface="Lato"/>
                <a:cs typeface="Lato"/>
                <a:sym typeface="Lato"/>
              </a:rPr>
              <a:t> es mi </a:t>
            </a:r>
            <a:r>
              <a:rPr lang="en-US" sz="4800" dirty="0" err="1">
                <a:solidFill>
                  <a:srgbClr val="009444"/>
                </a:solidFill>
                <a:latin typeface="Lato"/>
                <a:ea typeface="Lato"/>
                <a:cs typeface="Lato"/>
                <a:sym typeface="Lato"/>
              </a:rPr>
              <a:t>sangre</a:t>
            </a:r>
            <a:r>
              <a:rPr lang="en-US" sz="4800" dirty="0">
                <a:solidFill>
                  <a:srgbClr val="009444"/>
                </a:solidFill>
                <a:latin typeface="Lato"/>
                <a:ea typeface="Lato"/>
                <a:cs typeface="Lato"/>
                <a:sym typeface="Lato"/>
              </a:rPr>
              <a:t>”</a:t>
            </a:r>
            <a:endParaRPr sz="4800" b="0" i="0" u="none" strike="noStrike" cap="none" dirty="0">
              <a:solidFill>
                <a:schemeClr val="lt1"/>
              </a:solidFill>
              <a:latin typeface="Lato"/>
              <a:ea typeface="Lato"/>
              <a:cs typeface="Lato"/>
              <a:sym typeface="Lato"/>
            </a:endParaRPr>
          </a:p>
        </p:txBody>
      </p:sp>
    </p:spTree>
    <p:extLst>
      <p:ext uri="{BB962C8B-B14F-4D97-AF65-F5344CB8AC3E}">
        <p14:creationId xmlns:p14="http://schemas.microsoft.com/office/powerpoint/2010/main" val="3307385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a:extLst>
            <a:ext uri="{FF2B5EF4-FFF2-40B4-BE49-F238E27FC236}">
              <a16:creationId xmlns:a16="http://schemas.microsoft.com/office/drawing/2014/main" id="{68DB6AF6-B923-4758-F87C-26F7A7DC6F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274C92F-324D-B958-3BC4-FFB500D8400F}"/>
              </a:ext>
            </a:extLst>
          </p:cNvPr>
          <p:cNvSpPr txBox="1"/>
          <p:nvPr/>
        </p:nvSpPr>
        <p:spPr>
          <a:xfrm>
            <a:off x="574127" y="4360421"/>
            <a:ext cx="10286999" cy="2062103"/>
          </a:xfrm>
          <a:prstGeom prst="rect">
            <a:avLst/>
          </a:prstGeom>
          <a:noFill/>
        </p:spPr>
        <p:txBody>
          <a:bodyPr wrap="square">
            <a:spAutoFit/>
          </a:bodyPr>
          <a:lstStyle/>
          <a:p>
            <a:pPr marL="914400" marR="0" lvl="2">
              <a:spcAft>
                <a:spcPts val="1000"/>
              </a:spcAft>
            </a:pPr>
            <a:r>
              <a:rPr lang="es-419" sz="3200" b="1"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Ese desacuerdo ilustra sus diferentes métodos de interpretación de las Escrituras. </a:t>
            </a:r>
            <a:r>
              <a:rPr lang="es-419" sz="3200" b="1" u="none" strike="noStrike" dirty="0" err="1">
                <a:solidFill>
                  <a:schemeClr val="tx1"/>
                </a:solidFill>
                <a:effectLst/>
                <a:latin typeface="Lato" panose="020F0502020204030203" pitchFamily="34" charset="0"/>
                <a:ea typeface="Lato" panose="020F0502020204030203" pitchFamily="34" charset="0"/>
                <a:cs typeface="Lato" panose="020F0502020204030203" pitchFamily="34" charset="0"/>
              </a:rPr>
              <a:t>Zwinglio</a:t>
            </a:r>
            <a:r>
              <a:rPr lang="es-419" sz="3200" b="1"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 usó su razón para interpretar lo que dice Jesús, mientras que Lutero sujetó su razón a lo que dice Jesús.</a:t>
            </a:r>
            <a:endParaRPr lang="en-US" sz="3200" b="1"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graphicFrame>
        <p:nvGraphicFramePr>
          <p:cNvPr id="4" name="Google Shape;259;g274b448e17c_0_65">
            <a:extLst>
              <a:ext uri="{FF2B5EF4-FFF2-40B4-BE49-F238E27FC236}">
                <a16:creationId xmlns:a16="http://schemas.microsoft.com/office/drawing/2014/main" id="{FBEC4D23-4EED-6C20-EBB5-ED7E5A49266A}"/>
              </a:ext>
            </a:extLst>
          </p:cNvPr>
          <p:cNvGraphicFramePr/>
          <p:nvPr>
            <p:extLst>
              <p:ext uri="{D42A27DB-BD31-4B8C-83A1-F6EECF244321}">
                <p14:modId xmlns:p14="http://schemas.microsoft.com/office/powerpoint/2010/main" val="4158107511"/>
              </p:ext>
            </p:extLst>
          </p:nvPr>
        </p:nvGraphicFramePr>
        <p:xfrm>
          <a:off x="952500" y="435476"/>
          <a:ext cx="10287000" cy="3646975"/>
        </p:xfrm>
        <a:graphic>
          <a:graphicData uri="http://schemas.openxmlformats.org/drawingml/2006/table">
            <a:tbl>
              <a:tblPr>
                <a:noFill/>
                <a:tableStyleId>{CBD24390-D578-4506-861C-2B9FB93B79ED}</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873325">
                <a:tc>
                  <a:txBody>
                    <a:bodyPr/>
                    <a:lstStyle/>
                    <a:p>
                      <a:pPr marL="0" marR="0" lvl="0" indent="0" algn="ctr" rtl="0">
                        <a:lnSpc>
                          <a:spcPct val="100000"/>
                        </a:lnSpc>
                        <a:spcBef>
                          <a:spcPts val="0"/>
                        </a:spcBef>
                        <a:spcAft>
                          <a:spcPts val="0"/>
                        </a:spcAft>
                        <a:buClr>
                          <a:srgbClr val="000000"/>
                        </a:buClr>
                        <a:buSzPts val="3800"/>
                        <a:buFont typeface="Arial"/>
                        <a:buNone/>
                      </a:pPr>
                      <a:r>
                        <a:rPr lang="en-US" sz="3800" b="1">
                          <a:solidFill>
                            <a:schemeClr val="lt1"/>
                          </a:solidFill>
                          <a:latin typeface="Lato"/>
                          <a:ea typeface="Lato"/>
                          <a:cs typeface="Lato"/>
                          <a:sym typeface="Lato"/>
                        </a:rPr>
                        <a:t>Lutero</a:t>
                      </a:r>
                      <a:endParaRPr sz="3800" b="1" u="none" strike="noStrike" cap="none">
                        <a:solidFill>
                          <a:schemeClr val="lt1"/>
                        </a:solidFill>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ctr" rtl="0">
                        <a:lnSpc>
                          <a:spcPct val="100000"/>
                        </a:lnSpc>
                        <a:spcBef>
                          <a:spcPts val="0"/>
                        </a:spcBef>
                        <a:spcAft>
                          <a:spcPts val="0"/>
                        </a:spcAft>
                        <a:buClr>
                          <a:srgbClr val="000000"/>
                        </a:buClr>
                        <a:buSzPts val="3800"/>
                        <a:buFont typeface="Arial"/>
                        <a:buNone/>
                      </a:pPr>
                      <a:r>
                        <a:rPr lang="en-US" sz="3800" b="1" dirty="0" err="1">
                          <a:solidFill>
                            <a:schemeClr val="lt1"/>
                          </a:solidFill>
                          <a:latin typeface="Lato"/>
                          <a:ea typeface="Lato"/>
                          <a:cs typeface="Lato"/>
                          <a:sym typeface="Lato"/>
                        </a:rPr>
                        <a:t>Zwinglio</a:t>
                      </a:r>
                      <a:endParaRPr sz="3800" b="1" u="none" strike="noStrike" cap="none" dirty="0">
                        <a:solidFill>
                          <a:schemeClr val="lt1"/>
                        </a:solidFill>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extLst>
                  <a:ext uri="{0D108BD9-81ED-4DB2-BD59-A6C34878D82A}">
                    <a16:rowId xmlns:a16="http://schemas.microsoft.com/office/drawing/2014/main" val="10000"/>
                  </a:ext>
                </a:extLst>
              </a:tr>
              <a:tr h="2371525">
                <a:tc>
                  <a:txBody>
                    <a:bodyPr/>
                    <a:lstStyle/>
                    <a:p>
                      <a:pPr marL="0" marR="0" lvl="0" indent="0" algn="l" rtl="0">
                        <a:lnSpc>
                          <a:spcPct val="100000"/>
                        </a:lnSpc>
                        <a:spcBef>
                          <a:spcPts val="0"/>
                        </a:spcBef>
                        <a:spcAft>
                          <a:spcPts val="0"/>
                        </a:spcAft>
                        <a:buClr>
                          <a:srgbClr val="000000"/>
                        </a:buClr>
                        <a:buSzPts val="3400"/>
                        <a:buFont typeface="Arial"/>
                        <a:buNone/>
                      </a:pPr>
                      <a:r>
                        <a:rPr lang="en-US" sz="3400" b="1" dirty="0" err="1">
                          <a:latin typeface="Lato"/>
                          <a:ea typeface="Lato"/>
                          <a:cs typeface="Lato"/>
                          <a:sym typeface="Lato"/>
                        </a:rPr>
                        <a:t>Interpretación</a:t>
                      </a:r>
                      <a:r>
                        <a:rPr lang="en-US" sz="3400" b="1" dirty="0">
                          <a:latin typeface="Lato"/>
                          <a:ea typeface="Lato"/>
                          <a:cs typeface="Lato"/>
                          <a:sym typeface="Lato"/>
                        </a:rPr>
                        <a:t> literal:</a:t>
                      </a:r>
                      <a:endParaRPr sz="3400" b="1" dirty="0">
                        <a:latin typeface="Lato"/>
                        <a:ea typeface="Lato"/>
                        <a:cs typeface="Lato"/>
                        <a:sym typeface="Lato"/>
                      </a:endParaRPr>
                    </a:p>
                    <a:p>
                      <a:pPr marL="0" marR="0" lvl="0" indent="0" algn="l" rtl="0">
                        <a:lnSpc>
                          <a:spcPct val="100000"/>
                        </a:lnSpc>
                        <a:spcBef>
                          <a:spcPts val="0"/>
                        </a:spcBef>
                        <a:spcAft>
                          <a:spcPts val="0"/>
                        </a:spcAft>
                        <a:buClr>
                          <a:srgbClr val="000000"/>
                        </a:buClr>
                        <a:buSzPts val="3400"/>
                        <a:buFont typeface="Arial"/>
                        <a:buNone/>
                      </a:pPr>
                      <a:r>
                        <a:rPr lang="en-US" sz="3400" dirty="0">
                          <a:latin typeface="Lato"/>
                          <a:ea typeface="Lato"/>
                          <a:cs typeface="Lato"/>
                          <a:sym typeface="Lato"/>
                        </a:rPr>
                        <a:t>Cuerpo y </a:t>
                      </a:r>
                      <a:r>
                        <a:rPr lang="en-US" sz="3400" dirty="0" err="1">
                          <a:latin typeface="Lato"/>
                          <a:ea typeface="Lato"/>
                          <a:cs typeface="Lato"/>
                          <a:sym typeface="Lato"/>
                        </a:rPr>
                        <a:t>sangre</a:t>
                      </a:r>
                      <a:r>
                        <a:rPr lang="en-US" sz="3400" dirty="0">
                          <a:latin typeface="Lato"/>
                          <a:ea typeface="Lato"/>
                          <a:cs typeface="Lato"/>
                          <a:sym typeface="Lato"/>
                        </a:rPr>
                        <a:t> de Cristo </a:t>
                      </a:r>
                      <a:r>
                        <a:rPr lang="en-US" sz="3400" dirty="0" err="1">
                          <a:latin typeface="Lato"/>
                          <a:ea typeface="Lato"/>
                          <a:cs typeface="Lato"/>
                          <a:sym typeface="Lato"/>
                        </a:rPr>
                        <a:t>están</a:t>
                      </a:r>
                      <a:r>
                        <a:rPr lang="en-US" sz="3400" dirty="0">
                          <a:latin typeface="Lato"/>
                          <a:ea typeface="Lato"/>
                          <a:cs typeface="Lato"/>
                          <a:sym typeface="Lato"/>
                        </a:rPr>
                        <a:t> </a:t>
                      </a:r>
                      <a:r>
                        <a:rPr lang="en-US" sz="3400" dirty="0" err="1">
                          <a:latin typeface="Lato"/>
                          <a:ea typeface="Lato"/>
                          <a:cs typeface="Lato"/>
                          <a:sym typeface="Lato"/>
                        </a:rPr>
                        <a:t>verdaderamente</a:t>
                      </a:r>
                      <a:r>
                        <a:rPr lang="en-US" sz="3400" dirty="0">
                          <a:latin typeface="Lato"/>
                          <a:ea typeface="Lato"/>
                          <a:cs typeface="Lato"/>
                          <a:sym typeface="Lato"/>
                        </a:rPr>
                        <a:t> </a:t>
                      </a:r>
                      <a:r>
                        <a:rPr lang="en-US" sz="3400" dirty="0" err="1">
                          <a:latin typeface="Lato"/>
                          <a:ea typeface="Lato"/>
                          <a:cs typeface="Lato"/>
                          <a:sym typeface="Lato"/>
                        </a:rPr>
                        <a:t>presentes</a:t>
                      </a:r>
                      <a:r>
                        <a:rPr lang="en-US" sz="3400" dirty="0">
                          <a:latin typeface="Lato"/>
                          <a:ea typeface="Lato"/>
                          <a:cs typeface="Lato"/>
                          <a:sym typeface="Lato"/>
                        </a:rPr>
                        <a:t> con </a:t>
                      </a:r>
                      <a:r>
                        <a:rPr lang="en-US" sz="3400" dirty="0" err="1">
                          <a:latin typeface="Lato"/>
                          <a:ea typeface="Lato"/>
                          <a:cs typeface="Lato"/>
                          <a:sym typeface="Lato"/>
                        </a:rPr>
                        <a:t>el</a:t>
                      </a:r>
                      <a:r>
                        <a:rPr lang="en-US" sz="3400" dirty="0">
                          <a:latin typeface="Lato"/>
                          <a:ea typeface="Lato"/>
                          <a:cs typeface="Lato"/>
                          <a:sym typeface="Lato"/>
                        </a:rPr>
                        <a:t> pan y </a:t>
                      </a:r>
                      <a:r>
                        <a:rPr lang="en-US" sz="3400" dirty="0" err="1">
                          <a:latin typeface="Lato"/>
                          <a:ea typeface="Lato"/>
                          <a:cs typeface="Lato"/>
                          <a:sym typeface="Lato"/>
                        </a:rPr>
                        <a:t>el</a:t>
                      </a:r>
                      <a:r>
                        <a:rPr lang="en-US" sz="3400" dirty="0">
                          <a:latin typeface="Lato"/>
                          <a:ea typeface="Lato"/>
                          <a:cs typeface="Lato"/>
                          <a:sym typeface="Lato"/>
                        </a:rPr>
                        <a:t> vino.</a:t>
                      </a:r>
                      <a:endParaRPr sz="3400" u="none" strike="noStrike" cap="none" dirty="0">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c>
                  <a:txBody>
                    <a:bodyPr/>
                    <a:lstStyle/>
                    <a:p>
                      <a:pPr marL="0" lvl="0" indent="0" algn="l" rtl="0">
                        <a:spcBef>
                          <a:spcPts val="0"/>
                        </a:spcBef>
                        <a:spcAft>
                          <a:spcPts val="0"/>
                        </a:spcAft>
                        <a:buClr>
                          <a:schemeClr val="dk1"/>
                        </a:buClr>
                        <a:buSzPts val="3400"/>
                        <a:buFont typeface="Arial"/>
                        <a:buNone/>
                      </a:pPr>
                      <a:r>
                        <a:rPr lang="en-US" sz="3400" b="1" dirty="0" err="1">
                          <a:solidFill>
                            <a:schemeClr val="dk1"/>
                          </a:solidFill>
                          <a:latin typeface="Lato"/>
                          <a:ea typeface="Lato"/>
                          <a:cs typeface="Lato"/>
                          <a:sym typeface="Lato"/>
                        </a:rPr>
                        <a:t>Interpretación</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simbólica</a:t>
                      </a:r>
                      <a:r>
                        <a:rPr lang="en-US" sz="3400" b="1" dirty="0">
                          <a:solidFill>
                            <a:schemeClr val="dk1"/>
                          </a:solidFill>
                          <a:latin typeface="Lato"/>
                          <a:ea typeface="Lato"/>
                          <a:cs typeface="Lato"/>
                          <a:sym typeface="Lato"/>
                        </a:rPr>
                        <a:t>:</a:t>
                      </a:r>
                      <a:endParaRPr sz="3400" dirty="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a:latin typeface="Lato"/>
                          <a:ea typeface="Lato"/>
                          <a:cs typeface="Lato"/>
                          <a:sym typeface="Lato"/>
                        </a:rPr>
                        <a:t>Cristo no </a:t>
                      </a:r>
                      <a:r>
                        <a:rPr lang="en-US" sz="3400" dirty="0" err="1">
                          <a:latin typeface="Lato"/>
                          <a:ea typeface="Lato"/>
                          <a:cs typeface="Lato"/>
                          <a:sym typeface="Lato"/>
                        </a:rPr>
                        <a:t>puede</a:t>
                      </a:r>
                      <a:r>
                        <a:rPr lang="en-US" sz="3400" dirty="0">
                          <a:latin typeface="Lato"/>
                          <a:ea typeface="Lato"/>
                          <a:cs typeface="Lato"/>
                          <a:sym typeface="Lato"/>
                        </a:rPr>
                        <a:t> </a:t>
                      </a:r>
                      <a:r>
                        <a:rPr lang="en-US" sz="3400" dirty="0" err="1">
                          <a:latin typeface="Lato"/>
                          <a:ea typeface="Lato"/>
                          <a:cs typeface="Lato"/>
                          <a:sym typeface="Lato"/>
                        </a:rPr>
                        <a:t>estar</a:t>
                      </a:r>
                      <a:r>
                        <a:rPr lang="en-US" sz="3400" dirty="0">
                          <a:latin typeface="Lato"/>
                          <a:ea typeface="Lato"/>
                          <a:cs typeface="Lato"/>
                          <a:sym typeface="Lato"/>
                        </a:rPr>
                        <a:t> </a:t>
                      </a:r>
                      <a:r>
                        <a:rPr lang="en-US" sz="3400" dirty="0" err="1">
                          <a:latin typeface="Lato"/>
                          <a:ea typeface="Lato"/>
                          <a:cs typeface="Lato"/>
                          <a:sym typeface="Lato"/>
                        </a:rPr>
                        <a:t>realmente</a:t>
                      </a:r>
                      <a:r>
                        <a:rPr lang="en-US" sz="3400" dirty="0">
                          <a:latin typeface="Lato"/>
                          <a:ea typeface="Lato"/>
                          <a:cs typeface="Lato"/>
                          <a:sym typeface="Lato"/>
                        </a:rPr>
                        <a:t> </a:t>
                      </a:r>
                      <a:r>
                        <a:rPr lang="en-US" sz="3400" dirty="0" err="1">
                          <a:latin typeface="Lato"/>
                          <a:ea typeface="Lato"/>
                          <a:cs typeface="Lato"/>
                          <a:sym typeface="Lato"/>
                        </a:rPr>
                        <a:t>presente</a:t>
                      </a:r>
                      <a:r>
                        <a:rPr lang="en-US" sz="3400" dirty="0">
                          <a:latin typeface="Lato"/>
                          <a:ea typeface="Lato"/>
                          <a:cs typeface="Lato"/>
                          <a:sym typeface="Lato"/>
                        </a:rPr>
                        <a:t> </a:t>
                      </a:r>
                      <a:r>
                        <a:rPr lang="en-US" sz="3400" dirty="0" err="1">
                          <a:latin typeface="Lato"/>
                          <a:ea typeface="Lato"/>
                          <a:cs typeface="Lato"/>
                          <a:sym typeface="Lato"/>
                        </a:rPr>
                        <a:t>en</a:t>
                      </a:r>
                      <a:r>
                        <a:rPr lang="en-US" sz="3400" dirty="0">
                          <a:latin typeface="Lato"/>
                          <a:ea typeface="Lato"/>
                          <a:cs typeface="Lato"/>
                          <a:sym typeface="Lato"/>
                        </a:rPr>
                        <a:t> la Cena del </a:t>
                      </a:r>
                      <a:r>
                        <a:rPr lang="en-US" sz="3400" dirty="0" err="1">
                          <a:latin typeface="Lato"/>
                          <a:ea typeface="Lato"/>
                          <a:cs typeface="Lato"/>
                          <a:sym typeface="Lato"/>
                        </a:rPr>
                        <a:t>Señor</a:t>
                      </a:r>
                      <a:r>
                        <a:rPr lang="en-US" sz="3400" dirty="0">
                          <a:latin typeface="Lato"/>
                          <a:ea typeface="Lato"/>
                          <a:cs typeface="Lato"/>
                          <a:sym typeface="Lato"/>
                        </a:rPr>
                        <a:t> </a:t>
                      </a:r>
                      <a:r>
                        <a:rPr lang="en-US" sz="3400" dirty="0" err="1">
                          <a:latin typeface="Lato"/>
                          <a:ea typeface="Lato"/>
                          <a:cs typeface="Lato"/>
                          <a:sym typeface="Lato"/>
                        </a:rPr>
                        <a:t>en</a:t>
                      </a:r>
                      <a:r>
                        <a:rPr lang="en-US" sz="3400" dirty="0">
                          <a:latin typeface="Lato"/>
                          <a:ea typeface="Lato"/>
                          <a:cs typeface="Lato"/>
                          <a:sym typeface="Lato"/>
                        </a:rPr>
                        <a:t> </a:t>
                      </a:r>
                      <a:r>
                        <a:rPr lang="en-US" sz="3400" dirty="0" err="1">
                          <a:latin typeface="Lato"/>
                          <a:ea typeface="Lato"/>
                          <a:cs typeface="Lato"/>
                          <a:sym typeface="Lato"/>
                        </a:rPr>
                        <a:t>todo</a:t>
                      </a:r>
                      <a:r>
                        <a:rPr lang="en-US" sz="3400" dirty="0">
                          <a:latin typeface="Lato"/>
                          <a:ea typeface="Lato"/>
                          <a:cs typeface="Lato"/>
                          <a:sym typeface="Lato"/>
                        </a:rPr>
                        <a:t> </a:t>
                      </a:r>
                      <a:r>
                        <a:rPr lang="en-US" sz="3400" dirty="0" err="1">
                          <a:latin typeface="Lato"/>
                          <a:ea typeface="Lato"/>
                          <a:cs typeface="Lato"/>
                          <a:sym typeface="Lato"/>
                        </a:rPr>
                        <a:t>el</a:t>
                      </a:r>
                      <a:r>
                        <a:rPr lang="en-US" sz="3400" dirty="0">
                          <a:latin typeface="Lato"/>
                          <a:ea typeface="Lato"/>
                          <a:cs typeface="Lato"/>
                          <a:sym typeface="Lato"/>
                        </a:rPr>
                        <a:t> </a:t>
                      </a:r>
                      <a:r>
                        <a:rPr lang="en-US" sz="3400" dirty="0" err="1">
                          <a:latin typeface="Lato"/>
                          <a:ea typeface="Lato"/>
                          <a:cs typeface="Lato"/>
                          <a:sym typeface="Lato"/>
                        </a:rPr>
                        <a:t>mundo</a:t>
                      </a:r>
                      <a:r>
                        <a:rPr lang="en-US" sz="3400" dirty="0">
                          <a:latin typeface="Lato"/>
                          <a:ea typeface="Lato"/>
                          <a:cs typeface="Lato"/>
                          <a:sym typeface="Lato"/>
                        </a:rPr>
                        <a:t>.</a:t>
                      </a:r>
                      <a:endParaRPr sz="3400" dirty="0">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32131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g274b379f556_0_7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9" name="Google Shape;309;g274b379f556_0_79"/>
          <p:cNvSpPr txBox="1"/>
          <p:nvPr/>
        </p:nvSpPr>
        <p:spPr>
          <a:xfrm>
            <a:off x="2084100" y="540906"/>
            <a:ext cx="80238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La </a:t>
            </a:r>
            <a:r>
              <a:rPr lang="en-US" sz="4000" b="1" dirty="0" err="1">
                <a:solidFill>
                  <a:srgbClr val="00B050"/>
                </a:solidFill>
                <a:latin typeface="Lato"/>
                <a:ea typeface="Lato"/>
                <a:cs typeface="Lato"/>
                <a:sym typeface="Lato"/>
              </a:rPr>
              <a:t>razón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humana</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puede</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desviarnos</a:t>
            </a:r>
            <a:r>
              <a:rPr lang="en-US" sz="4000" b="1" dirty="0">
                <a:solidFill>
                  <a:srgbClr val="00B050"/>
                </a:solidFill>
                <a:latin typeface="Lato"/>
                <a:ea typeface="Lato"/>
                <a:cs typeface="Lato"/>
                <a:sym typeface="Lato"/>
              </a:rPr>
              <a:t> de la </a:t>
            </a:r>
            <a:r>
              <a:rPr lang="en-US" sz="4000" b="1" dirty="0" err="1">
                <a:solidFill>
                  <a:srgbClr val="00B050"/>
                </a:solidFill>
                <a:latin typeface="Lato"/>
                <a:ea typeface="Lato"/>
                <a:cs typeface="Lato"/>
                <a:sym typeface="Lato"/>
              </a:rPr>
              <a:t>verdad</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bíblica</a:t>
            </a:r>
            <a:r>
              <a:rPr lang="en-US" sz="4000" b="1" dirty="0">
                <a:solidFill>
                  <a:srgbClr val="00B050"/>
                </a:solidFill>
                <a:latin typeface="Lato"/>
                <a:ea typeface="Lato"/>
                <a:cs typeface="Lato"/>
                <a:sym typeface="Lato"/>
              </a:rPr>
              <a:t>. </a:t>
            </a:r>
          </a:p>
        </p:txBody>
      </p:sp>
      <p:pic>
        <p:nvPicPr>
          <p:cNvPr id="310" name="Google Shape;310;g274b379f556_0_7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TextBox 1">
            <a:extLst>
              <a:ext uri="{FF2B5EF4-FFF2-40B4-BE49-F238E27FC236}">
                <a16:creationId xmlns:a16="http://schemas.microsoft.com/office/drawing/2014/main" id="{FFD25E0A-73AE-D9C4-ECE5-D91025A39ED0}"/>
              </a:ext>
            </a:extLst>
          </p:cNvPr>
          <p:cNvSpPr txBox="1"/>
          <p:nvPr/>
        </p:nvSpPr>
        <p:spPr>
          <a:xfrm>
            <a:off x="2084100" y="2459421"/>
            <a:ext cx="9115906" cy="3970318"/>
          </a:xfrm>
          <a:prstGeom prst="rect">
            <a:avLst/>
          </a:prstGeom>
          <a:noFill/>
        </p:spPr>
        <p:txBody>
          <a:bodyPr wrap="square" rtlCol="0">
            <a:spAutoFit/>
          </a:bodyPr>
          <a:lstStyle/>
          <a:p>
            <a:r>
              <a:rPr lang="en-US" sz="3600" dirty="0"/>
              <a:t>Nuestra </a:t>
            </a:r>
            <a:r>
              <a:rPr lang="en-US" sz="3600" dirty="0" err="1"/>
              <a:t>condición</a:t>
            </a:r>
            <a:r>
              <a:rPr lang="en-US" sz="3600" dirty="0"/>
              <a:t> natural</a:t>
            </a:r>
          </a:p>
          <a:p>
            <a:endParaRPr lang="en-US" sz="3600" dirty="0"/>
          </a:p>
          <a:p>
            <a:r>
              <a:rPr lang="en-US" sz="3600" dirty="0"/>
              <a:t>Nuestro </a:t>
            </a:r>
            <a:r>
              <a:rPr lang="en-US" sz="3600" dirty="0" err="1"/>
              <a:t>papel</a:t>
            </a:r>
            <a:r>
              <a:rPr lang="en-US" sz="3600" dirty="0"/>
              <a:t> </a:t>
            </a:r>
            <a:r>
              <a:rPr lang="en-US" sz="3600" dirty="0" err="1"/>
              <a:t>en</a:t>
            </a:r>
            <a:r>
              <a:rPr lang="en-US" sz="3600" dirty="0"/>
              <a:t> la conversion. </a:t>
            </a:r>
          </a:p>
          <a:p>
            <a:endParaRPr lang="en-US" sz="3600" dirty="0"/>
          </a:p>
          <a:p>
            <a:r>
              <a:rPr lang="en-US" sz="3600" dirty="0"/>
              <a:t>El </a:t>
            </a:r>
            <a:r>
              <a:rPr lang="en-US" sz="3600" dirty="0" err="1"/>
              <a:t>bautismo</a:t>
            </a:r>
            <a:r>
              <a:rPr lang="en-US" sz="3600" dirty="0"/>
              <a:t> de infantes. </a:t>
            </a:r>
          </a:p>
          <a:p>
            <a:endParaRPr lang="en-US" sz="3600" dirty="0"/>
          </a:p>
          <a:p>
            <a:r>
              <a:rPr lang="en-US" sz="3600" dirty="0"/>
              <a:t>La Cena del </a:t>
            </a:r>
            <a:r>
              <a:rPr lang="en-US" sz="3600" dirty="0" err="1"/>
              <a:t>Señor</a:t>
            </a:r>
            <a:r>
              <a:rPr lang="en-US" sz="3600"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1"/>
        <p:cNvGrpSpPr/>
        <p:nvPr/>
      </p:nvGrpSpPr>
      <p:grpSpPr>
        <a:xfrm>
          <a:off x="0" y="0"/>
          <a:ext cx="0" cy="0"/>
          <a:chOff x="0" y="0"/>
          <a:chExt cx="0" cy="0"/>
        </a:xfrm>
      </p:grpSpPr>
      <p:sp>
        <p:nvSpPr>
          <p:cNvPr id="322" name="Google Shape;322;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323" name="Google Shape;323;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24" name="Google Shape;32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5" name="Google Shape;325;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26" name="Google Shape;326;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327" name="Google Shape;327;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sp>
        <p:nvSpPr>
          <p:cNvPr id="332" name="Google Shape;332;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333" name="Google Shape;333;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4" name="Google Shape;334;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35" name="Google Shape;335;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9"/>
        <p:cNvGrpSpPr/>
        <p:nvPr/>
      </p:nvGrpSpPr>
      <p:grpSpPr>
        <a:xfrm>
          <a:off x="0" y="0"/>
          <a:ext cx="0" cy="0"/>
          <a:chOff x="0" y="0"/>
          <a:chExt cx="0" cy="0"/>
        </a:xfrm>
      </p:grpSpPr>
      <p:sp>
        <p:nvSpPr>
          <p:cNvPr id="340" name="Google Shape;340;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41" name="Google Shape;341;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2" name="Google Shape;342;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43" name="Google Shape;343;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94" name="Google Shape;194;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96" name="Google Shape;19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380249" cy="3947713"/>
            <a:chOff x="0" y="0"/>
            <a:chExt cx="10620858"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tx1"/>
                  </a:solidFill>
                  <a:latin typeface="Lato"/>
                  <a:ea typeface="Lato"/>
                  <a:cs typeface="Lato"/>
                  <a:sym typeface="Lato"/>
                </a:rPr>
                <a:t>Examinar</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el</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proposito</a:t>
              </a:r>
              <a:r>
                <a:rPr lang="en-US" sz="3200" dirty="0">
                  <a:solidFill>
                    <a:schemeClr val="tx1"/>
                  </a:solidFill>
                  <a:latin typeface="Lato"/>
                  <a:ea typeface="Lato"/>
                  <a:cs typeface="Lato"/>
                  <a:sym typeface="Lato"/>
                </a:rPr>
                <a:t> </a:t>
              </a:r>
              <a:r>
                <a:rPr lang="en-US" sz="3200" dirty="0" err="1">
                  <a:solidFill>
                    <a:schemeClr val="tx1"/>
                  </a:solidFill>
                  <a:latin typeface="Lato"/>
                  <a:ea typeface="Lato"/>
                  <a:cs typeface="Lato"/>
                  <a:sym typeface="Lato"/>
                </a:rPr>
                <a:t>divino</a:t>
              </a:r>
              <a:r>
                <a:rPr lang="en-US" sz="3200" dirty="0">
                  <a:solidFill>
                    <a:schemeClr val="tx1"/>
                  </a:solidFill>
                  <a:latin typeface="Lato"/>
                  <a:ea typeface="Lato"/>
                  <a:cs typeface="Lato"/>
                  <a:sym typeface="Lato"/>
                </a:rPr>
                <a:t> de la  </a:t>
              </a:r>
              <a:r>
                <a:rPr lang="en-US" sz="3200" dirty="0" err="1">
                  <a:solidFill>
                    <a:schemeClr val="tx1"/>
                  </a:solidFill>
                  <a:latin typeface="Lato"/>
                  <a:ea typeface="Lato"/>
                  <a:cs typeface="Lato"/>
                  <a:sym typeface="Lato"/>
                </a:rPr>
                <a:t>institución</a:t>
              </a:r>
              <a:r>
                <a:rPr lang="en-US" sz="3200" dirty="0">
                  <a:solidFill>
                    <a:schemeClr val="tx1"/>
                  </a:solidFill>
                  <a:latin typeface="Lato"/>
                  <a:ea typeface="Lato"/>
                  <a:cs typeface="Lato"/>
                  <a:sym typeface="Lato"/>
                </a:rPr>
                <a:t> de la Santa Cena</a:t>
              </a:r>
              <a:endParaRPr sz="3200" i="0" u="none" strike="noStrike" cap="none" dirty="0">
                <a:solidFill>
                  <a:schemeClr val="tx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473164" y="1409726"/>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lt1"/>
                  </a:solidFill>
                  <a:latin typeface="Lato"/>
                  <a:ea typeface="Lato"/>
                  <a:cs typeface="Lato"/>
                  <a:sym typeface="Lato"/>
                </a:rPr>
                <a:t>Comparar</a:t>
              </a:r>
              <a:r>
                <a:rPr lang="en-US" sz="3200" dirty="0">
                  <a:solidFill>
                    <a:schemeClr val="lt1"/>
                  </a:solidFill>
                  <a:latin typeface="Lato"/>
                  <a:ea typeface="Lato"/>
                  <a:cs typeface="Lato"/>
                  <a:sym typeface="Lato"/>
                </a:rPr>
                <a:t> la </a:t>
              </a:r>
              <a:r>
                <a:rPr lang="en-US" sz="3200" dirty="0" err="1">
                  <a:solidFill>
                    <a:schemeClr val="lt1"/>
                  </a:solidFill>
                  <a:latin typeface="Lato"/>
                  <a:ea typeface="Lato"/>
                  <a:cs typeface="Lato"/>
                  <a:sym typeface="Lato"/>
                </a:rPr>
                <a:t>enseñanza</a:t>
              </a:r>
              <a:r>
                <a:rPr lang="en-US" sz="3200" dirty="0">
                  <a:solidFill>
                    <a:schemeClr val="lt1"/>
                  </a:solidFill>
                  <a:latin typeface="Lato"/>
                  <a:ea typeface="Lato"/>
                  <a:cs typeface="Lato"/>
                  <a:sym typeface="Lato"/>
                </a:rPr>
                <a:t>  de </a:t>
              </a:r>
              <a:r>
                <a:rPr lang="en-US" sz="3200" dirty="0" err="1">
                  <a:solidFill>
                    <a:schemeClr val="lt1"/>
                  </a:solidFill>
                  <a:latin typeface="Lato"/>
                  <a:ea typeface="Lato"/>
                  <a:cs typeface="Lato"/>
                  <a:sym typeface="Lato"/>
                </a:rPr>
                <a:t>otras</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iglesias</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en</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relación</a:t>
              </a:r>
              <a:r>
                <a:rPr lang="en-US" sz="3200" dirty="0">
                  <a:solidFill>
                    <a:schemeClr val="lt1"/>
                  </a:solidFill>
                  <a:latin typeface="Lato"/>
                  <a:ea typeface="Lato"/>
                  <a:cs typeface="Lato"/>
                  <a:sym typeface="Lato"/>
                </a:rPr>
                <a:t> con la Santa Cena. </a:t>
              </a:r>
              <a:endParaRPr sz="32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680" y="2685332"/>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3200" dirty="0" err="1">
                  <a:solidFill>
                    <a:schemeClr val="lt1"/>
                  </a:solidFill>
                  <a:latin typeface="Lato"/>
                  <a:ea typeface="Lato"/>
                  <a:cs typeface="Lato"/>
                  <a:sym typeface="Lato"/>
                </a:rPr>
                <a:t>Identificar</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los</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errores</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doctrinales</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causados</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por</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el</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razonamiento</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humano</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en</a:t>
              </a:r>
              <a:r>
                <a:rPr lang="en-US" sz="3200" dirty="0">
                  <a:solidFill>
                    <a:schemeClr val="lt1"/>
                  </a:solidFill>
                  <a:latin typeface="Lato"/>
                  <a:ea typeface="Lato"/>
                  <a:cs typeface="Lato"/>
                  <a:sym typeface="Lato"/>
                </a:rPr>
                <a:t> las </a:t>
              </a:r>
              <a:r>
                <a:rPr lang="en-US" sz="3200" dirty="0" err="1">
                  <a:solidFill>
                    <a:schemeClr val="lt1"/>
                  </a:solidFill>
                  <a:latin typeface="Lato"/>
                  <a:ea typeface="Lato"/>
                  <a:cs typeface="Lato"/>
                  <a:sym typeface="Lato"/>
                </a:rPr>
                <a:t>Escrituras</a:t>
              </a:r>
              <a:r>
                <a:rPr lang="en-US" sz="3200" dirty="0">
                  <a:solidFill>
                    <a:schemeClr val="lt1"/>
                  </a:solidFill>
                  <a:latin typeface="Lato"/>
                  <a:ea typeface="Lato"/>
                  <a:cs typeface="Lato"/>
                  <a:sym typeface="Lato"/>
                </a:rPr>
                <a:t> .</a:t>
              </a:r>
              <a:endParaRPr sz="32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6" name="Google Shape;146;g2e314509b4d_0_89"/>
          <p:cNvPicPr preferRelativeResize="0"/>
          <p:nvPr/>
        </p:nvPicPr>
        <p:blipFill rotWithShape="1">
          <a:blip r:embed="rId3">
            <a:alphaModFix amt="78000"/>
          </a:blip>
          <a:srcRect t="1229" b="1229"/>
          <a:stretch/>
        </p:blipFill>
        <p:spPr>
          <a:xfrm>
            <a:off x="1643700" y="0"/>
            <a:ext cx="10548301" cy="6857999"/>
          </a:xfrm>
          <a:prstGeom prst="rect">
            <a:avLst/>
          </a:prstGeom>
          <a:noFill/>
          <a:ln>
            <a:noFill/>
          </a:ln>
        </p:spPr>
      </p:pic>
      <p:sp>
        <p:nvSpPr>
          <p:cNvPr id="147" name="Google Shape;147;g2e314509b4d_0_89"/>
          <p:cNvSpPr txBox="1"/>
          <p:nvPr/>
        </p:nvSpPr>
        <p:spPr>
          <a:xfrm>
            <a:off x="2242826" y="784025"/>
            <a:ext cx="8502600"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chemeClr val="dk1"/>
                </a:solidFill>
                <a:latin typeface="Lato"/>
                <a:ea typeface="Lato"/>
                <a:cs typeface="Lato"/>
                <a:sym typeface="Lato"/>
              </a:rPr>
              <a:t>La Santa Cena</a:t>
            </a:r>
            <a:endParaRPr sz="6000" b="0" i="0" u="none" strike="noStrike" cap="none" dirty="0">
              <a:solidFill>
                <a:schemeClr val="dk1"/>
              </a:solidFill>
              <a:latin typeface="Lato"/>
              <a:ea typeface="Lato"/>
              <a:cs typeface="Lato"/>
              <a:sym typeface="Lato"/>
            </a:endParaRPr>
          </a:p>
        </p:txBody>
      </p:sp>
      <p:sp>
        <p:nvSpPr>
          <p:cNvPr id="148" name="Google Shape;148;g2e314509b4d_0_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 name="Google Shape;149;g2e314509b4d_0_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50" name="Google Shape;150;g2e314509b4d_0_8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6" name="Google Shape;156;p28"/>
          <p:cNvPicPr preferRelativeResize="0"/>
          <p:nvPr/>
        </p:nvPicPr>
        <p:blipFill rotWithShape="1">
          <a:blip r:embed="rId3">
            <a:alphaModFix/>
          </a:blip>
          <a:srcRect/>
          <a:stretch/>
        </p:blipFill>
        <p:spPr>
          <a:xfrm>
            <a:off x="80939" y="1894731"/>
            <a:ext cx="3125597" cy="3218436"/>
          </a:xfrm>
          <a:prstGeom prst="rect">
            <a:avLst/>
          </a:prstGeom>
          <a:noFill/>
          <a:ln>
            <a:noFill/>
          </a:ln>
          <a:effectLst>
            <a:outerShdw blurRad="50800" dist="38100" dir="2700000" algn="tl" rotWithShape="0">
              <a:srgbClr val="000000">
                <a:alpha val="40000"/>
              </a:srgbClr>
            </a:outerShdw>
          </a:effectLst>
        </p:spPr>
      </p:pic>
      <p:sp>
        <p:nvSpPr>
          <p:cNvPr id="157" name="Google Shape;157;p28"/>
          <p:cNvSpPr txBox="1"/>
          <p:nvPr/>
        </p:nvSpPr>
        <p:spPr>
          <a:xfrm>
            <a:off x="3206536" y="2842149"/>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recibimos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creyentes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 Santa Cena? </a:t>
            </a:r>
            <a:endParaRPr sz="4000" b="1" i="0" u="none" strike="noStrike" cap="none" dirty="0">
              <a:solidFill>
                <a:schemeClr val="dk1"/>
              </a:solidFill>
              <a:latin typeface="Lato"/>
              <a:ea typeface="Lato"/>
              <a:cs typeface="Lato"/>
              <a:sym typeface="Lato"/>
            </a:endParaRPr>
          </a:p>
        </p:txBody>
      </p:sp>
      <p:pic>
        <p:nvPicPr>
          <p:cNvPr id="158" name="Google Shape;158;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g274b448e17c_0_12"/>
          <p:cNvSpPr txBox="1"/>
          <p:nvPr/>
        </p:nvSpPr>
        <p:spPr>
          <a:xfrm>
            <a:off x="3125596" y="441890"/>
            <a:ext cx="8297400" cy="6264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300" dirty="0">
                <a:solidFill>
                  <a:schemeClr val="dk1"/>
                </a:solidFill>
                <a:latin typeface="Lato"/>
                <a:ea typeface="Lato"/>
                <a:cs typeface="Lato"/>
                <a:sym typeface="Lato"/>
              </a:rPr>
              <a:t>Y </a:t>
            </a:r>
            <a:r>
              <a:rPr lang="en-US" sz="3300" dirty="0" err="1">
                <a:solidFill>
                  <a:schemeClr val="dk1"/>
                </a:solidFill>
                <a:latin typeface="Lato"/>
                <a:ea typeface="Lato"/>
                <a:cs typeface="Lato"/>
                <a:sym typeface="Lato"/>
              </a:rPr>
              <a:t>mientras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comían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tomó</a:t>
            </a:r>
            <a:r>
              <a:rPr lang="en-US" sz="3300" dirty="0">
                <a:solidFill>
                  <a:schemeClr val="dk1"/>
                </a:solidFill>
                <a:latin typeface="Lato"/>
                <a:ea typeface="Lato"/>
                <a:cs typeface="Lato"/>
                <a:sym typeface="Lato"/>
              </a:rPr>
              <a:t> Jesús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300" dirty="0">
                <a:solidFill>
                  <a:schemeClr val="dk1"/>
                </a:solidFill>
                <a:latin typeface="Lato"/>
                <a:ea typeface="Lato"/>
                <a:cs typeface="Lato"/>
                <a:sym typeface="Lato"/>
              </a:rPr>
              <a:t>pan, y </a:t>
            </a:r>
            <a:r>
              <a:rPr lang="en-US" sz="3300" dirty="0" err="1">
                <a:solidFill>
                  <a:schemeClr val="dk1"/>
                </a:solidFill>
                <a:latin typeface="Lato"/>
                <a:ea typeface="Lato"/>
                <a:cs typeface="Lato"/>
                <a:sym typeface="Lato"/>
              </a:rPr>
              <a:t>bendijo</a:t>
            </a:r>
            <a:r>
              <a:rPr lang="en-US" sz="3300" dirty="0">
                <a:solidFill>
                  <a:schemeClr val="dk1"/>
                </a:solidFill>
                <a:latin typeface="Lato"/>
                <a:ea typeface="Lato"/>
                <a:cs typeface="Lato"/>
                <a:sym typeface="Lato"/>
              </a:rPr>
              <a:t>, y lo </a:t>
            </a:r>
            <a:r>
              <a:rPr lang="en-US" sz="3300" dirty="0" err="1">
                <a:solidFill>
                  <a:schemeClr val="dk1"/>
                </a:solidFill>
                <a:latin typeface="Lato"/>
                <a:ea typeface="Lato"/>
                <a:cs typeface="Lato"/>
                <a:sym typeface="Lato"/>
              </a:rPr>
              <a:t>partió</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dio</a:t>
            </a:r>
            <a:r>
              <a:rPr lang="en-US" sz="3300" dirty="0">
                <a:solidFill>
                  <a:schemeClr val="dk1"/>
                </a:solidFill>
                <a:latin typeface="Lato"/>
                <a:ea typeface="Lato"/>
                <a:cs typeface="Lato"/>
                <a:sym typeface="Lato"/>
              </a:rPr>
              <a:t> a sus </a:t>
            </a:r>
            <a:r>
              <a:rPr lang="en-US" sz="3300" dirty="0" err="1">
                <a:solidFill>
                  <a:schemeClr val="dk1"/>
                </a:solidFill>
                <a:latin typeface="Lato"/>
                <a:ea typeface="Lato"/>
                <a:cs typeface="Lato"/>
                <a:sym typeface="Lato"/>
              </a:rPr>
              <a:t>discípulos</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dijo</a:t>
            </a:r>
            <a:r>
              <a:rPr lang="en-US" sz="3300" dirty="0">
                <a:solidFill>
                  <a:schemeClr val="dk1"/>
                </a:solidFill>
                <a:latin typeface="Lato"/>
                <a:ea typeface="Lato"/>
                <a:cs typeface="Lato"/>
                <a:sym typeface="Lato"/>
              </a:rPr>
              <a:t>: </a:t>
            </a:r>
            <a:r>
              <a:rPr lang="en-US" sz="3300" u="sng" dirty="0" err="1">
                <a:solidFill>
                  <a:schemeClr val="dk1"/>
                </a:solidFill>
                <a:latin typeface="Lato"/>
                <a:ea typeface="Lato"/>
                <a:cs typeface="Lato"/>
                <a:sym typeface="Lato"/>
              </a:rPr>
              <a:t>Tomad</a:t>
            </a:r>
            <a:r>
              <a:rPr lang="en-US" sz="3300" u="sng" dirty="0">
                <a:solidFill>
                  <a:schemeClr val="dk1"/>
                </a:solidFill>
                <a:latin typeface="Lato"/>
                <a:ea typeface="Lato"/>
                <a:cs typeface="Lato"/>
                <a:sym typeface="Lato"/>
              </a:rPr>
              <a:t>, </a:t>
            </a:r>
            <a:r>
              <a:rPr lang="en-US" sz="3300" u="sng" dirty="0" err="1">
                <a:solidFill>
                  <a:schemeClr val="dk1"/>
                </a:solidFill>
                <a:latin typeface="Lato"/>
                <a:ea typeface="Lato"/>
                <a:cs typeface="Lato"/>
                <a:sym typeface="Lato"/>
              </a:rPr>
              <a:t>comed</a:t>
            </a:r>
            <a:r>
              <a:rPr lang="en-US" sz="3300" u="sng" dirty="0">
                <a:solidFill>
                  <a:schemeClr val="dk1"/>
                </a:solidFill>
                <a:latin typeface="Lato"/>
                <a:ea typeface="Lato"/>
                <a:cs typeface="Lato"/>
                <a:sym typeface="Lato"/>
              </a:rPr>
              <a:t>; </a:t>
            </a:r>
            <a:r>
              <a:rPr lang="en-US" sz="3300" u="sng" dirty="0" err="1">
                <a:solidFill>
                  <a:schemeClr val="dk1"/>
                </a:solidFill>
                <a:latin typeface="Lato"/>
                <a:ea typeface="Lato"/>
                <a:cs typeface="Lato"/>
                <a:sym typeface="Lato"/>
              </a:rPr>
              <a:t>esto</a:t>
            </a:r>
            <a:r>
              <a:rPr lang="en-US" sz="3300" u="sng" dirty="0">
                <a:solidFill>
                  <a:schemeClr val="dk1"/>
                </a:solidFill>
                <a:latin typeface="Lato"/>
                <a:ea typeface="Lato"/>
                <a:cs typeface="Lato"/>
                <a:sym typeface="Lato"/>
              </a:rPr>
              <a:t> es mi </a:t>
            </a:r>
            <a:r>
              <a:rPr lang="en-US" sz="3300" u="sng" dirty="0" err="1">
                <a:solidFill>
                  <a:schemeClr val="dk1"/>
                </a:solidFill>
                <a:latin typeface="Lato"/>
                <a:ea typeface="Lato"/>
                <a:cs typeface="Lato"/>
                <a:sym typeface="Lato"/>
              </a:rPr>
              <a:t>cuerpo</a:t>
            </a:r>
            <a:r>
              <a:rPr lang="en-US" sz="3300" u="sng" dirty="0">
                <a:solidFill>
                  <a:schemeClr val="dk1"/>
                </a:solidFill>
                <a:latin typeface="Lato"/>
                <a:ea typeface="Lato"/>
                <a:cs typeface="Lato"/>
                <a:sym typeface="Lato"/>
              </a:rPr>
              <a:t>. </a:t>
            </a:r>
            <a:r>
              <a:rPr lang="en-US" sz="3300" dirty="0">
                <a:solidFill>
                  <a:schemeClr val="dk1"/>
                </a:solidFill>
                <a:latin typeface="Lato"/>
                <a:ea typeface="Lato"/>
                <a:cs typeface="Lato"/>
                <a:sym typeface="Lato"/>
              </a:rPr>
              <a:t>Y </a:t>
            </a:r>
            <a:r>
              <a:rPr lang="en-US" sz="3300" dirty="0" err="1">
                <a:solidFill>
                  <a:schemeClr val="dk1"/>
                </a:solidFill>
                <a:latin typeface="Lato"/>
                <a:ea typeface="Lato"/>
                <a:cs typeface="Lato"/>
                <a:sym typeface="Lato"/>
              </a:rPr>
              <a:t>tomando</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copa</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habiendo</a:t>
            </a:r>
            <a:r>
              <a:rPr lang="en-US" sz="3300" dirty="0">
                <a:solidFill>
                  <a:schemeClr val="dk1"/>
                </a:solidFill>
                <a:latin typeface="Lato"/>
                <a:ea typeface="Lato"/>
                <a:cs typeface="Lato"/>
                <a:sym typeface="Lato"/>
              </a:rPr>
              <a:t> dado gracias, les </a:t>
            </a:r>
            <a:r>
              <a:rPr lang="en-US" sz="3300" dirty="0" err="1">
                <a:solidFill>
                  <a:schemeClr val="dk1"/>
                </a:solidFill>
                <a:latin typeface="Lato"/>
                <a:ea typeface="Lato"/>
                <a:cs typeface="Lato"/>
                <a:sym typeface="Lato"/>
              </a:rPr>
              <a:t>dio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diciendo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Bebed</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ella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porque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esto</a:t>
            </a:r>
            <a:r>
              <a:rPr lang="en-US" sz="3300" dirty="0">
                <a:solidFill>
                  <a:schemeClr val="dk1"/>
                </a:solidFill>
                <a:latin typeface="Lato"/>
                <a:ea typeface="Lato"/>
                <a:cs typeface="Lato"/>
                <a:sym typeface="Lato"/>
              </a:rPr>
              <a:t> </a:t>
            </a:r>
            <a:r>
              <a:rPr lang="en-US" sz="3300" u="sng" dirty="0">
                <a:solidFill>
                  <a:schemeClr val="dk1"/>
                </a:solidFill>
                <a:latin typeface="Lato"/>
                <a:ea typeface="Lato"/>
                <a:cs typeface="Lato"/>
                <a:sym typeface="Lato"/>
              </a:rPr>
              <a:t>es mi </a:t>
            </a:r>
            <a:r>
              <a:rPr lang="en-US" sz="3300" u="sng" dirty="0" err="1">
                <a:solidFill>
                  <a:schemeClr val="dk1"/>
                </a:solidFill>
                <a:latin typeface="Lato"/>
                <a:ea typeface="Lato"/>
                <a:cs typeface="Lato"/>
                <a:sym typeface="Lato"/>
              </a:rPr>
              <a:t>sangre</a:t>
            </a:r>
            <a:r>
              <a:rPr lang="en-US" sz="3300" u="sng" dirty="0">
                <a:solidFill>
                  <a:schemeClr val="dk1"/>
                </a:solidFill>
                <a:latin typeface="Lato"/>
                <a:ea typeface="Lato"/>
                <a:cs typeface="Lato"/>
                <a:sym typeface="Lato"/>
              </a:rPr>
              <a:t> del nuevo </a:t>
            </a:r>
            <a:r>
              <a:rPr lang="en-US" sz="3300" u="sng" dirty="0" err="1">
                <a:solidFill>
                  <a:schemeClr val="dk1"/>
                </a:solidFill>
                <a:latin typeface="Lato"/>
                <a:ea typeface="Lato"/>
                <a:cs typeface="Lato"/>
                <a:sym typeface="Lato"/>
              </a:rPr>
              <a:t>pacto</a:t>
            </a:r>
            <a:r>
              <a:rPr lang="en-US" sz="3300" u="sng" dirty="0">
                <a:solidFill>
                  <a:schemeClr val="dk1"/>
                </a:solidFill>
                <a:latin typeface="Lato"/>
                <a:ea typeface="Lato"/>
                <a:cs typeface="Lato"/>
                <a:sym typeface="Lato"/>
              </a:rPr>
              <a:t>, que </a:t>
            </a:r>
            <a:r>
              <a:rPr lang="en-US" sz="3300" u="sng" dirty="0" err="1">
                <a:solidFill>
                  <a:schemeClr val="dk1"/>
                </a:solidFill>
                <a:latin typeface="Lato"/>
                <a:ea typeface="Lato"/>
                <a:cs typeface="Lato"/>
                <a:sym typeface="Lato"/>
              </a:rPr>
              <a:t>por</a:t>
            </a:r>
            <a:r>
              <a:rPr lang="en-US" sz="3300" u="sng" dirty="0">
                <a:solidFill>
                  <a:schemeClr val="dk1"/>
                </a:solidFill>
                <a:latin typeface="Lato"/>
                <a:ea typeface="Lato"/>
                <a:cs typeface="Lato"/>
                <a:sym typeface="Lato"/>
              </a:rPr>
              <a:t> </a:t>
            </a:r>
            <a:r>
              <a:rPr lang="en-US" sz="3300" u="sng" dirty="0" err="1">
                <a:solidFill>
                  <a:schemeClr val="dk1"/>
                </a:solidFill>
                <a:latin typeface="Lato"/>
                <a:ea typeface="Lato"/>
                <a:cs typeface="Lato"/>
                <a:sym typeface="Lato"/>
              </a:rPr>
              <a:t>muchos</a:t>
            </a:r>
            <a:r>
              <a:rPr lang="en-US" sz="3300" u="sng" dirty="0">
                <a:solidFill>
                  <a:schemeClr val="dk1"/>
                </a:solidFill>
                <a:latin typeface="Lato"/>
                <a:ea typeface="Lato"/>
                <a:cs typeface="Lato"/>
                <a:sym typeface="Lato"/>
              </a:rPr>
              <a:t> es </a:t>
            </a:r>
            <a:r>
              <a:rPr lang="en-US" sz="3300" u="sng" dirty="0" err="1">
                <a:solidFill>
                  <a:schemeClr val="dk1"/>
                </a:solidFill>
                <a:latin typeface="Lato"/>
                <a:ea typeface="Lato"/>
                <a:cs typeface="Lato"/>
                <a:sym typeface="Lato"/>
              </a:rPr>
              <a:t>derramada</a:t>
            </a:r>
            <a:r>
              <a:rPr lang="en-US" sz="3300" u="sng" dirty="0">
                <a:solidFill>
                  <a:schemeClr val="dk1"/>
                </a:solidFill>
                <a:latin typeface="Lato"/>
                <a:ea typeface="Lato"/>
                <a:cs typeface="Lato"/>
                <a:sym typeface="Lato"/>
              </a:rPr>
              <a:t> para </a:t>
            </a:r>
            <a:r>
              <a:rPr lang="en-US" sz="3300" u="sng" dirty="0" err="1">
                <a:solidFill>
                  <a:schemeClr val="dk1"/>
                </a:solidFill>
                <a:latin typeface="Lato"/>
                <a:ea typeface="Lato"/>
                <a:cs typeface="Lato"/>
                <a:sym typeface="Lato"/>
              </a:rPr>
              <a:t>remisión</a:t>
            </a:r>
            <a:r>
              <a:rPr lang="en-US" sz="3300" u="sng" dirty="0">
                <a:solidFill>
                  <a:schemeClr val="dk1"/>
                </a:solidFill>
                <a:latin typeface="Lato"/>
                <a:ea typeface="Lato"/>
                <a:cs typeface="Lato"/>
                <a:sym typeface="Lato"/>
              </a:rPr>
              <a:t> de </a:t>
            </a:r>
            <a:r>
              <a:rPr lang="en-US" sz="3300" u="sng" dirty="0" err="1">
                <a:solidFill>
                  <a:schemeClr val="dk1"/>
                </a:solidFill>
                <a:latin typeface="Lato"/>
                <a:ea typeface="Lato"/>
                <a:cs typeface="Lato"/>
                <a:sym typeface="Lato"/>
              </a:rPr>
              <a:t>los</a:t>
            </a:r>
            <a:r>
              <a:rPr lang="en-US" sz="3300" u="sng" dirty="0">
                <a:solidFill>
                  <a:schemeClr val="dk1"/>
                </a:solidFill>
                <a:latin typeface="Lato"/>
                <a:ea typeface="Lato"/>
                <a:cs typeface="Lato"/>
                <a:sym typeface="Lato"/>
              </a:rPr>
              <a:t> </a:t>
            </a:r>
            <a:r>
              <a:rPr lang="en-US" sz="3300" u="sng" dirty="0" err="1">
                <a:solidFill>
                  <a:schemeClr val="dk1"/>
                </a:solidFill>
                <a:latin typeface="Lato"/>
                <a:ea typeface="Lato"/>
                <a:cs typeface="Lato"/>
                <a:sym typeface="Lato"/>
              </a:rPr>
              <a:t>pecados</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digo</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desde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ahora</a:t>
            </a:r>
            <a:r>
              <a:rPr lang="en-US" sz="3300" dirty="0">
                <a:solidFill>
                  <a:schemeClr val="dk1"/>
                </a:solidFill>
                <a:latin typeface="Lato"/>
                <a:ea typeface="Lato"/>
                <a:cs typeface="Lato"/>
                <a:sym typeface="Lato"/>
              </a:rPr>
              <a:t> no </a:t>
            </a:r>
            <a:r>
              <a:rPr lang="en-US" sz="3300" dirty="0" err="1">
                <a:solidFill>
                  <a:schemeClr val="dk1"/>
                </a:solidFill>
                <a:latin typeface="Lato"/>
                <a:ea typeface="Lato"/>
                <a:cs typeface="Lato"/>
                <a:sym typeface="Lato"/>
              </a:rPr>
              <a:t>beberé</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más</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este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fruto</a:t>
            </a:r>
            <a:r>
              <a:rPr lang="en-US" sz="3300" dirty="0">
                <a:solidFill>
                  <a:schemeClr val="dk1"/>
                </a:solidFill>
                <a:latin typeface="Lato"/>
                <a:ea typeface="Lato"/>
                <a:cs typeface="Lato"/>
                <a:sym typeface="Lato"/>
              </a:rPr>
              <a:t> de la vid, hasta </a:t>
            </a:r>
            <a:r>
              <a:rPr lang="en-US" sz="3300" dirty="0" err="1">
                <a:solidFill>
                  <a:schemeClr val="dk1"/>
                </a:solidFill>
                <a:latin typeface="Lato"/>
                <a:ea typeface="Lato"/>
                <a:cs typeface="Lato"/>
                <a:sym typeface="Lato"/>
              </a:rPr>
              <a:t>aquel</a:t>
            </a:r>
            <a:r>
              <a:rPr lang="en-US" sz="3300" dirty="0">
                <a:solidFill>
                  <a:schemeClr val="dk1"/>
                </a:solidFill>
                <a:latin typeface="Lato"/>
                <a:ea typeface="Lato"/>
                <a:cs typeface="Lato"/>
                <a:sym typeface="Lato"/>
              </a:rPr>
              <a:t> día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que lo </a:t>
            </a:r>
            <a:r>
              <a:rPr lang="en-US" sz="3300" dirty="0" err="1">
                <a:solidFill>
                  <a:schemeClr val="dk1"/>
                </a:solidFill>
                <a:latin typeface="Lato"/>
                <a:ea typeface="Lato"/>
                <a:cs typeface="Lato"/>
                <a:sym typeface="Lato"/>
              </a:rPr>
              <a:t>beba</a:t>
            </a:r>
            <a:r>
              <a:rPr lang="en-US" sz="3300" dirty="0">
                <a:solidFill>
                  <a:schemeClr val="dk1"/>
                </a:solidFill>
                <a:latin typeface="Lato"/>
                <a:ea typeface="Lato"/>
                <a:cs typeface="Lato"/>
                <a:sym typeface="Lato"/>
              </a:rPr>
              <a:t> nuevo con </a:t>
            </a:r>
            <a:r>
              <a:rPr lang="en-US" sz="3300" dirty="0" err="1">
                <a:solidFill>
                  <a:schemeClr val="dk1"/>
                </a:solidFill>
                <a:latin typeface="Lato"/>
                <a:ea typeface="Lato"/>
                <a:cs typeface="Lato"/>
                <a:sym typeface="Lato"/>
              </a:rPr>
              <a:t>vosotros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reino</a:t>
            </a:r>
            <a:r>
              <a:rPr lang="en-US" sz="3300" dirty="0">
                <a:solidFill>
                  <a:schemeClr val="dk1"/>
                </a:solidFill>
                <a:latin typeface="Lato"/>
                <a:ea typeface="Lato"/>
                <a:cs typeface="Lato"/>
                <a:sym typeface="Lato"/>
              </a:rPr>
              <a:t> de mi Padre.</a:t>
            </a:r>
            <a:endParaRPr sz="33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1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b="1" dirty="0">
                <a:solidFill>
                  <a:schemeClr val="dk1"/>
                </a:solidFill>
                <a:latin typeface="Lato"/>
                <a:ea typeface="Lato"/>
                <a:cs typeface="Lato"/>
                <a:sym typeface="Lato"/>
              </a:rPr>
              <a:t>Mateo 26:26-29</a:t>
            </a:r>
            <a:endParaRPr sz="2800" b="1" u="none" strike="noStrike" cap="none" dirty="0">
              <a:solidFill>
                <a:schemeClr val="dk1"/>
              </a:solidFill>
              <a:latin typeface="Lato"/>
              <a:ea typeface="Lato"/>
              <a:cs typeface="Lato"/>
              <a:sym typeface="Lato"/>
            </a:endParaRPr>
          </a:p>
        </p:txBody>
      </p:sp>
      <p:sp>
        <p:nvSpPr>
          <p:cNvPr id="164" name="Google Shape;164;g274b448e17c_0_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5" name="Google Shape;165;g274b448e17c_0_12"/>
          <p:cNvPicPr preferRelativeResize="0"/>
          <p:nvPr/>
        </p:nvPicPr>
        <p:blipFill rotWithShape="1">
          <a:blip r:embed="rId3">
            <a:alphaModFix/>
          </a:blip>
          <a:srcRect/>
          <a:stretch/>
        </p:blipFill>
        <p:spPr>
          <a:xfrm>
            <a:off x="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66" name="Google Shape;166;g274b448e17c_0_1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g274b448e17c_0_22"/>
          <p:cNvSpPr txBox="1"/>
          <p:nvPr/>
        </p:nvSpPr>
        <p:spPr>
          <a:xfrm>
            <a:off x="3125595" y="1762894"/>
            <a:ext cx="8297400" cy="341627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La </a:t>
            </a:r>
            <a:r>
              <a:rPr lang="en-US" sz="3600" dirty="0" err="1">
                <a:solidFill>
                  <a:schemeClr val="dk1"/>
                </a:solidFill>
                <a:latin typeface="Lato"/>
                <a:ea typeface="Lato"/>
                <a:cs typeface="Lato"/>
                <a:sym typeface="Lato"/>
              </a:rPr>
              <a:t>copa</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bendición</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bendecimos</a:t>
            </a:r>
            <a:r>
              <a:rPr lang="en-US" sz="3600" dirty="0">
                <a:solidFill>
                  <a:schemeClr val="dk1"/>
                </a:solidFill>
                <a:latin typeface="Lato"/>
                <a:ea typeface="Lato"/>
                <a:cs typeface="Lato"/>
                <a:sym typeface="Lato"/>
              </a:rPr>
              <a:t>, ¿no es la </a:t>
            </a:r>
            <a:r>
              <a:rPr lang="en-US" sz="3600" dirty="0" err="1">
                <a:solidFill>
                  <a:schemeClr val="dk1"/>
                </a:solidFill>
                <a:latin typeface="Lato"/>
                <a:ea typeface="Lato"/>
                <a:cs typeface="Lato"/>
                <a:sym typeface="Lato"/>
              </a:rPr>
              <a:t>comunión</a:t>
            </a:r>
            <a:r>
              <a:rPr lang="en-US" sz="3600" dirty="0">
                <a:solidFill>
                  <a:schemeClr val="dk1"/>
                </a:solidFill>
                <a:latin typeface="Lato"/>
                <a:ea typeface="Lato"/>
                <a:cs typeface="Lato"/>
                <a:sym typeface="Lato"/>
              </a:rPr>
              <a:t> de la </a:t>
            </a:r>
            <a:r>
              <a:rPr lang="en-US" sz="3600" dirty="0" err="1">
                <a:solidFill>
                  <a:schemeClr val="dk1"/>
                </a:solidFill>
                <a:latin typeface="Lato"/>
                <a:ea typeface="Lato"/>
                <a:cs typeface="Lato"/>
                <a:sym typeface="Lato"/>
              </a:rPr>
              <a:t>sangre</a:t>
            </a:r>
            <a:r>
              <a:rPr lang="en-US" sz="3600" dirty="0">
                <a:solidFill>
                  <a:schemeClr val="dk1"/>
                </a:solidFill>
                <a:latin typeface="Lato"/>
                <a:ea typeface="Lato"/>
                <a:cs typeface="Lato"/>
                <a:sym typeface="Lato"/>
              </a:rPr>
              <a:t> de Cristo? El pan que </a:t>
            </a:r>
            <a:r>
              <a:rPr lang="en-US" sz="3600" dirty="0" err="1">
                <a:solidFill>
                  <a:schemeClr val="dk1"/>
                </a:solidFill>
                <a:latin typeface="Lato"/>
                <a:ea typeface="Lato"/>
                <a:cs typeface="Lato"/>
                <a:sym typeface="Lato"/>
              </a:rPr>
              <a:t>partimos</a:t>
            </a:r>
            <a:r>
              <a:rPr lang="en-US" sz="3600" dirty="0">
                <a:solidFill>
                  <a:schemeClr val="dk1"/>
                </a:solidFill>
                <a:latin typeface="Lato"/>
                <a:ea typeface="Lato"/>
                <a:cs typeface="Lato"/>
                <a:sym typeface="Lato"/>
              </a:rPr>
              <a:t>, ¿no es la </a:t>
            </a:r>
            <a:r>
              <a:rPr lang="en-US" sz="3600" dirty="0" err="1">
                <a:solidFill>
                  <a:schemeClr val="dk1"/>
                </a:solidFill>
                <a:latin typeface="Lato"/>
                <a:ea typeface="Lato"/>
                <a:cs typeface="Lato"/>
                <a:sym typeface="Lato"/>
              </a:rPr>
              <a:t>comunión</a:t>
            </a:r>
            <a:r>
              <a:rPr lang="en-US" sz="3600" dirty="0">
                <a:solidFill>
                  <a:schemeClr val="dk1"/>
                </a:solidFill>
                <a:latin typeface="Lato"/>
                <a:ea typeface="Lato"/>
                <a:cs typeface="Lato"/>
                <a:sym typeface="Lato"/>
              </a:rPr>
              <a:t> del </a:t>
            </a:r>
            <a:r>
              <a:rPr lang="en-US" sz="3600" dirty="0" err="1">
                <a:solidFill>
                  <a:schemeClr val="dk1"/>
                </a:solidFill>
                <a:latin typeface="Lato"/>
                <a:ea typeface="Lato"/>
                <a:cs typeface="Lato"/>
                <a:sym typeface="Lato"/>
              </a:rPr>
              <a:t>cuerpo</a:t>
            </a:r>
            <a:r>
              <a:rPr lang="en-US" sz="3600" dirty="0">
                <a:solidFill>
                  <a:schemeClr val="dk1"/>
                </a:solidFill>
                <a:latin typeface="Lato"/>
                <a:ea typeface="Lato"/>
                <a:cs typeface="Lato"/>
                <a:sym typeface="Lato"/>
              </a:rPr>
              <a:t> de Cristo?</a:t>
            </a:r>
            <a:endParaRPr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36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10:16</a:t>
            </a:r>
            <a:endParaRPr sz="3600" b="1" u="none" strike="noStrike" cap="none" dirty="0">
              <a:solidFill>
                <a:schemeClr val="dk1"/>
              </a:solidFill>
              <a:latin typeface="Lato"/>
              <a:ea typeface="Lato"/>
              <a:cs typeface="Lato"/>
              <a:sym typeface="Lato"/>
            </a:endParaRPr>
          </a:p>
        </p:txBody>
      </p:sp>
      <p:sp>
        <p:nvSpPr>
          <p:cNvPr id="180" name="Google Shape;180;g274b448e17c_0_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1" name="Google Shape;181;g274b448e17c_0_22"/>
          <p:cNvPicPr preferRelativeResize="0"/>
          <p:nvPr/>
        </p:nvPicPr>
        <p:blipFill rotWithShape="1">
          <a:blip r:embed="rId3">
            <a:alphaModFix/>
          </a:blip>
          <a:srcRect/>
          <a:stretch/>
        </p:blipFill>
        <p:spPr>
          <a:xfrm>
            <a:off x="-1" y="1678827"/>
            <a:ext cx="3125596" cy="3218436"/>
          </a:xfrm>
          <a:prstGeom prst="rect">
            <a:avLst/>
          </a:prstGeom>
          <a:noFill/>
          <a:ln>
            <a:noFill/>
          </a:ln>
          <a:effectLst>
            <a:outerShdw blurRad="50800" dist="38100" dir="2700000" algn="tl" rotWithShape="0">
              <a:srgbClr val="000000">
                <a:alpha val="40000"/>
              </a:srgbClr>
            </a:outerShdw>
          </a:effectLst>
        </p:spPr>
      </p:pic>
      <p:pic>
        <p:nvPicPr>
          <p:cNvPr id="182" name="Google Shape;182;g274b448e17c_0_2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g274b448e17c_0_44"/>
          <p:cNvSpPr txBox="1"/>
          <p:nvPr/>
        </p:nvSpPr>
        <p:spPr>
          <a:xfrm>
            <a:off x="3206497" y="1245785"/>
            <a:ext cx="8297400" cy="501671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200" dirty="0">
                <a:solidFill>
                  <a:schemeClr val="dk1"/>
                </a:solidFill>
                <a:latin typeface="Lato"/>
                <a:ea typeface="Lato"/>
                <a:cs typeface="Lato"/>
                <a:sym typeface="Lato"/>
              </a:rPr>
              <a:t>De </a:t>
            </a:r>
            <a:r>
              <a:rPr lang="en-US" sz="3200" dirty="0" err="1">
                <a:solidFill>
                  <a:schemeClr val="dk1"/>
                </a:solidFill>
                <a:latin typeface="Lato"/>
                <a:ea typeface="Lato"/>
                <a:cs typeface="Lato"/>
                <a:sym typeface="Lato"/>
              </a:rPr>
              <a:t>manera</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cualquiera</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comiere</a:t>
            </a:r>
            <a:r>
              <a:rPr lang="en-US" sz="3200" dirty="0">
                <a:solidFill>
                  <a:schemeClr val="dk1"/>
                </a:solidFill>
                <a:latin typeface="Lato"/>
                <a:ea typeface="Lato"/>
                <a:cs typeface="Lato"/>
                <a:sym typeface="Lato"/>
              </a:rPr>
              <a:t> </a:t>
            </a:r>
            <a:endParaRPr sz="32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200" dirty="0" err="1">
                <a:solidFill>
                  <a:schemeClr val="dk1"/>
                </a:solidFill>
                <a:latin typeface="Lato"/>
                <a:ea typeface="Lato"/>
                <a:cs typeface="Lato"/>
                <a:sym typeface="Lato"/>
              </a:rPr>
              <a:t>este</a:t>
            </a:r>
            <a:r>
              <a:rPr lang="en-US" sz="3200" dirty="0">
                <a:solidFill>
                  <a:schemeClr val="dk1"/>
                </a:solidFill>
                <a:latin typeface="Lato"/>
                <a:ea typeface="Lato"/>
                <a:cs typeface="Lato"/>
                <a:sym typeface="Lato"/>
              </a:rPr>
              <a:t> pan o </a:t>
            </a:r>
            <a:r>
              <a:rPr lang="en-US" sz="3200" dirty="0" err="1">
                <a:solidFill>
                  <a:schemeClr val="dk1"/>
                </a:solidFill>
                <a:latin typeface="Lato"/>
                <a:ea typeface="Lato"/>
                <a:cs typeface="Lato"/>
                <a:sym typeface="Lato"/>
              </a:rPr>
              <a:t>bebiere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esta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copa</a:t>
            </a:r>
            <a:r>
              <a:rPr lang="en-US" sz="3200" dirty="0">
                <a:solidFill>
                  <a:schemeClr val="dk1"/>
                </a:solidFill>
                <a:latin typeface="Lato"/>
                <a:ea typeface="Lato"/>
                <a:cs typeface="Lato"/>
                <a:sym typeface="Lato"/>
              </a:rPr>
              <a:t> del </a:t>
            </a:r>
            <a:r>
              <a:rPr lang="en-US" sz="3200" dirty="0" err="1">
                <a:solidFill>
                  <a:schemeClr val="dk1"/>
                </a:solidFill>
                <a:latin typeface="Lato"/>
                <a:ea typeface="Lato"/>
                <a:cs typeface="Lato"/>
                <a:sym typeface="Lato"/>
              </a:rPr>
              <a:t>Señor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indignamente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será</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culpado</a:t>
            </a:r>
            <a:r>
              <a:rPr lang="en-US" sz="3200" dirty="0">
                <a:solidFill>
                  <a:schemeClr val="dk1"/>
                </a:solidFill>
                <a:latin typeface="Lato"/>
                <a:ea typeface="Lato"/>
                <a:cs typeface="Lato"/>
                <a:sym typeface="Lato"/>
              </a:rPr>
              <a:t> del </a:t>
            </a:r>
            <a:r>
              <a:rPr lang="en-US" sz="3200" u="sng" dirty="0" err="1">
                <a:solidFill>
                  <a:schemeClr val="dk1"/>
                </a:solidFill>
                <a:latin typeface="Lato"/>
                <a:ea typeface="Lato"/>
                <a:cs typeface="Lato"/>
                <a:sym typeface="Lato"/>
              </a:rPr>
              <a:t>cuerpo</a:t>
            </a:r>
            <a:r>
              <a:rPr lang="en-US" sz="3200" dirty="0">
                <a:solidFill>
                  <a:schemeClr val="dk1"/>
                </a:solidFill>
                <a:latin typeface="Lato"/>
                <a:ea typeface="Lato"/>
                <a:cs typeface="Lato"/>
                <a:sym typeface="Lato"/>
              </a:rPr>
              <a:t> y de la </a:t>
            </a:r>
            <a:r>
              <a:rPr lang="en-US" sz="3200" u="sng" dirty="0" err="1">
                <a:solidFill>
                  <a:schemeClr val="dk1"/>
                </a:solidFill>
                <a:latin typeface="Lato"/>
                <a:ea typeface="Lato"/>
                <a:cs typeface="Lato"/>
                <a:sym typeface="Lato"/>
              </a:rPr>
              <a:t>sangre</a:t>
            </a:r>
            <a:r>
              <a:rPr lang="en-US" sz="3200" u="sng" dirty="0">
                <a:solidFill>
                  <a:schemeClr val="dk1"/>
                </a:solidFill>
                <a:latin typeface="Lato"/>
                <a:ea typeface="Lato"/>
                <a:cs typeface="Lato"/>
                <a:sym typeface="Lato"/>
              </a:rPr>
              <a:t> </a:t>
            </a:r>
            <a:r>
              <a:rPr lang="en-US" sz="3200" dirty="0">
                <a:solidFill>
                  <a:schemeClr val="dk1"/>
                </a:solidFill>
                <a:latin typeface="Lato"/>
                <a:ea typeface="Lato"/>
                <a:cs typeface="Lato"/>
                <a:sym typeface="Lato"/>
              </a:rPr>
              <a:t>del </a:t>
            </a:r>
            <a:r>
              <a:rPr lang="en-US" sz="3200" dirty="0" err="1">
                <a:solidFill>
                  <a:schemeClr val="dk1"/>
                </a:solidFill>
                <a:latin typeface="Lato"/>
                <a:ea typeface="Lato"/>
                <a:cs typeface="Lato"/>
                <a:sym typeface="Lato"/>
              </a:rPr>
              <a:t>Señor</a:t>
            </a:r>
            <a:r>
              <a:rPr lang="en-US" sz="3200" dirty="0">
                <a:solidFill>
                  <a:schemeClr val="dk1"/>
                </a:solidFill>
                <a:latin typeface="Lato"/>
                <a:ea typeface="Lato"/>
                <a:cs typeface="Lato"/>
                <a:sym typeface="Lato"/>
              </a:rPr>
              <a:t>. Por tanto, </a:t>
            </a:r>
            <a:r>
              <a:rPr lang="en-US" sz="3200" dirty="0" err="1">
                <a:solidFill>
                  <a:schemeClr val="dk1"/>
                </a:solidFill>
                <a:latin typeface="Lato"/>
                <a:ea typeface="Lato"/>
                <a:cs typeface="Lato"/>
                <a:sym typeface="Lato"/>
              </a:rPr>
              <a:t>pruébese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cada</a:t>
            </a:r>
            <a:r>
              <a:rPr lang="en-US" sz="3200" dirty="0">
                <a:solidFill>
                  <a:schemeClr val="dk1"/>
                </a:solidFill>
                <a:latin typeface="Lato"/>
                <a:ea typeface="Lato"/>
                <a:cs typeface="Lato"/>
                <a:sym typeface="Lato"/>
              </a:rPr>
              <a:t> uno a </a:t>
            </a:r>
            <a:r>
              <a:rPr lang="en-US" sz="3200" dirty="0" err="1">
                <a:solidFill>
                  <a:schemeClr val="dk1"/>
                </a:solidFill>
                <a:latin typeface="Lato"/>
                <a:ea typeface="Lato"/>
                <a:cs typeface="Lato"/>
                <a:sym typeface="Lato"/>
              </a:rPr>
              <a:t>sí</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mismo</a:t>
            </a:r>
            <a:r>
              <a:rPr lang="en-US" sz="3200" dirty="0">
                <a:solidFill>
                  <a:schemeClr val="dk1"/>
                </a:solidFill>
                <a:latin typeface="Lato"/>
                <a:ea typeface="Lato"/>
                <a:cs typeface="Lato"/>
                <a:sym typeface="Lato"/>
              </a:rPr>
              <a:t>, y coma </a:t>
            </a:r>
            <a:r>
              <a:rPr lang="en-US" sz="3200" dirty="0" err="1">
                <a:solidFill>
                  <a:schemeClr val="dk1"/>
                </a:solidFill>
                <a:latin typeface="Lato"/>
                <a:ea typeface="Lato"/>
                <a:cs typeface="Lato"/>
                <a:sym typeface="Lato"/>
              </a:rPr>
              <a:t>así</a:t>
            </a:r>
            <a:r>
              <a:rPr lang="en-US" sz="3200" dirty="0">
                <a:solidFill>
                  <a:schemeClr val="dk1"/>
                </a:solidFill>
                <a:latin typeface="Lato"/>
                <a:ea typeface="Lato"/>
                <a:cs typeface="Lato"/>
                <a:sym typeface="Lato"/>
              </a:rPr>
              <a:t> del </a:t>
            </a:r>
            <a:r>
              <a:rPr lang="en-US" sz="3200" u="sng" dirty="0">
                <a:solidFill>
                  <a:schemeClr val="dk1"/>
                </a:solidFill>
                <a:latin typeface="Lato"/>
                <a:ea typeface="Lato"/>
                <a:cs typeface="Lato"/>
                <a:sym typeface="Lato"/>
              </a:rPr>
              <a:t>pan</a:t>
            </a:r>
            <a:r>
              <a:rPr lang="en-US" sz="3200" dirty="0">
                <a:solidFill>
                  <a:schemeClr val="dk1"/>
                </a:solidFill>
                <a:latin typeface="Lato"/>
                <a:ea typeface="Lato"/>
                <a:cs typeface="Lato"/>
                <a:sym typeface="Lato"/>
              </a:rPr>
              <a:t>, y </a:t>
            </a:r>
            <a:r>
              <a:rPr lang="en-US" sz="3200" u="sng" dirty="0" err="1">
                <a:solidFill>
                  <a:schemeClr val="dk1"/>
                </a:solidFill>
                <a:latin typeface="Lato"/>
                <a:ea typeface="Lato"/>
                <a:cs typeface="Lato"/>
                <a:sym typeface="Lato"/>
              </a:rPr>
              <a:t>beba</a:t>
            </a:r>
            <a:r>
              <a:rPr lang="en-US" sz="3200" u="sng" dirty="0">
                <a:solidFill>
                  <a:schemeClr val="dk1"/>
                </a:solidFill>
                <a:latin typeface="Lato"/>
                <a:ea typeface="Lato"/>
                <a:cs typeface="Lato"/>
                <a:sym typeface="Lato"/>
              </a:rPr>
              <a:t> </a:t>
            </a:r>
            <a:r>
              <a:rPr lang="en-US" sz="3200" dirty="0">
                <a:solidFill>
                  <a:schemeClr val="dk1"/>
                </a:solidFill>
                <a:latin typeface="Lato"/>
                <a:ea typeface="Lato"/>
                <a:cs typeface="Lato"/>
                <a:sym typeface="Lato"/>
              </a:rPr>
              <a:t>de la </a:t>
            </a:r>
            <a:r>
              <a:rPr lang="en-US" sz="3200" dirty="0" err="1">
                <a:solidFill>
                  <a:schemeClr val="dk1"/>
                </a:solidFill>
                <a:latin typeface="Lato"/>
                <a:ea typeface="Lato"/>
                <a:cs typeface="Lato"/>
                <a:sym typeface="Lato"/>
              </a:rPr>
              <a:t>copa</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Porque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que come y </a:t>
            </a:r>
            <a:r>
              <a:rPr lang="en-US" sz="3200" dirty="0" err="1">
                <a:solidFill>
                  <a:schemeClr val="dk1"/>
                </a:solidFill>
                <a:latin typeface="Lato"/>
                <a:ea typeface="Lato"/>
                <a:cs typeface="Lato"/>
                <a:sym typeface="Lato"/>
              </a:rPr>
              <a:t>bebe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indignamente</a:t>
            </a:r>
            <a:r>
              <a:rPr lang="en-US" sz="3200" dirty="0">
                <a:solidFill>
                  <a:schemeClr val="dk1"/>
                </a:solidFill>
                <a:latin typeface="Lato"/>
                <a:ea typeface="Lato"/>
                <a:cs typeface="Lato"/>
                <a:sym typeface="Lato"/>
              </a:rPr>
              <a:t>, sin </a:t>
            </a:r>
            <a:r>
              <a:rPr lang="en-US" sz="3200" u="sng" dirty="0" err="1">
                <a:solidFill>
                  <a:schemeClr val="dk1"/>
                </a:solidFill>
                <a:latin typeface="Lato"/>
                <a:ea typeface="Lato"/>
                <a:cs typeface="Lato"/>
                <a:sym typeface="Lato"/>
              </a:rPr>
              <a:t>discernir</a:t>
            </a:r>
            <a:r>
              <a:rPr lang="en-US" sz="3200" u="sng" dirty="0">
                <a:solidFill>
                  <a:schemeClr val="dk1"/>
                </a:solidFill>
                <a:latin typeface="Lato"/>
                <a:ea typeface="Lato"/>
                <a:cs typeface="Lato"/>
                <a:sym typeface="Lato"/>
              </a:rPr>
              <a:t> </a:t>
            </a:r>
            <a:r>
              <a:rPr lang="en-US" sz="3200" u="sng" dirty="0" err="1">
                <a:solidFill>
                  <a:schemeClr val="dk1"/>
                </a:solidFill>
                <a:latin typeface="Lato"/>
                <a:ea typeface="Lato"/>
                <a:cs typeface="Lato"/>
                <a:sym typeface="Lato"/>
              </a:rPr>
              <a:t>el</a:t>
            </a:r>
            <a:r>
              <a:rPr lang="en-US" sz="3200" u="sng" dirty="0">
                <a:solidFill>
                  <a:schemeClr val="dk1"/>
                </a:solidFill>
                <a:latin typeface="Lato"/>
                <a:ea typeface="Lato"/>
                <a:cs typeface="Lato"/>
                <a:sym typeface="Lato"/>
              </a:rPr>
              <a:t> </a:t>
            </a:r>
            <a:r>
              <a:rPr lang="en-US" sz="3200" u="sng" dirty="0" err="1">
                <a:solidFill>
                  <a:schemeClr val="dk1"/>
                </a:solidFill>
                <a:latin typeface="Lato"/>
                <a:ea typeface="Lato"/>
                <a:cs typeface="Lato"/>
                <a:sym typeface="Lato"/>
              </a:rPr>
              <a:t>cuerpo</a:t>
            </a:r>
            <a:r>
              <a:rPr lang="en-US" sz="3200" u="sng" dirty="0">
                <a:solidFill>
                  <a:schemeClr val="dk1"/>
                </a:solidFill>
                <a:latin typeface="Lato"/>
                <a:ea typeface="Lato"/>
                <a:cs typeface="Lato"/>
                <a:sym typeface="Lato"/>
              </a:rPr>
              <a:t> del </a:t>
            </a:r>
            <a:r>
              <a:rPr lang="en-US" sz="3200" u="sng" dirty="0" err="1">
                <a:solidFill>
                  <a:schemeClr val="dk1"/>
                </a:solidFill>
                <a:latin typeface="Lato"/>
                <a:ea typeface="Lato"/>
                <a:cs typeface="Lato"/>
                <a:sym typeface="Lato"/>
              </a:rPr>
              <a:t>Señor</a:t>
            </a:r>
            <a:r>
              <a:rPr lang="en-US" sz="3200" u="sng" dirty="0">
                <a:solidFill>
                  <a:schemeClr val="dk1"/>
                </a:solidFill>
                <a:latin typeface="Lato"/>
                <a:ea typeface="Lato"/>
                <a:cs typeface="Lato"/>
                <a:sym typeface="Lato"/>
              </a:rPr>
              <a:t>, </a:t>
            </a:r>
            <a:r>
              <a:rPr lang="en-US" sz="3200" u="sng" dirty="0" err="1">
                <a:solidFill>
                  <a:schemeClr val="dk1"/>
                </a:solidFill>
                <a:latin typeface="Lato"/>
                <a:ea typeface="Lato"/>
                <a:cs typeface="Lato"/>
                <a:sym typeface="Lato"/>
              </a:rPr>
              <a:t>juicio</a:t>
            </a:r>
            <a:r>
              <a:rPr lang="en-US" sz="3200" u="sng" dirty="0">
                <a:solidFill>
                  <a:schemeClr val="dk1"/>
                </a:solidFill>
                <a:latin typeface="Lato"/>
                <a:ea typeface="Lato"/>
                <a:cs typeface="Lato"/>
                <a:sym typeface="Lato"/>
              </a:rPr>
              <a:t> come y </a:t>
            </a:r>
            <a:r>
              <a:rPr lang="en-US" sz="3200" u="sng" dirty="0" err="1">
                <a:solidFill>
                  <a:schemeClr val="dk1"/>
                </a:solidFill>
                <a:latin typeface="Lato"/>
                <a:ea typeface="Lato"/>
                <a:cs typeface="Lato"/>
                <a:sym typeface="Lato"/>
              </a:rPr>
              <a:t>bebe</a:t>
            </a:r>
            <a:r>
              <a:rPr lang="en-US" sz="3200" u="sng" dirty="0">
                <a:solidFill>
                  <a:schemeClr val="dk1"/>
                </a:solidFill>
                <a:latin typeface="Lato"/>
                <a:ea typeface="Lato"/>
                <a:cs typeface="Lato"/>
                <a:sym typeface="Lato"/>
              </a:rPr>
              <a:t> para </a:t>
            </a:r>
            <a:r>
              <a:rPr lang="en-US" sz="3200" u="sng" dirty="0" err="1">
                <a:solidFill>
                  <a:schemeClr val="dk1"/>
                </a:solidFill>
                <a:latin typeface="Lato"/>
                <a:ea typeface="Lato"/>
                <a:cs typeface="Lato"/>
                <a:sym typeface="Lato"/>
              </a:rPr>
              <a:t>sí</a:t>
            </a:r>
            <a:r>
              <a:rPr lang="en-US" sz="3200" u="sng" dirty="0">
                <a:solidFill>
                  <a:schemeClr val="dk1"/>
                </a:solidFill>
                <a:latin typeface="Lato"/>
                <a:ea typeface="Lato"/>
                <a:cs typeface="Lato"/>
                <a:sym typeface="Lato"/>
              </a:rPr>
              <a:t>.</a:t>
            </a:r>
            <a:endParaRPr sz="3200" u="sng"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32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200" b="1" dirty="0">
                <a:solidFill>
                  <a:schemeClr val="dk1"/>
                </a:solidFill>
                <a:latin typeface="Lato"/>
                <a:ea typeface="Lato"/>
                <a:cs typeface="Lato"/>
                <a:sym typeface="Lato"/>
              </a:rPr>
              <a:t>1 </a:t>
            </a:r>
            <a:r>
              <a:rPr lang="en-US" sz="3200" b="1" dirty="0" err="1">
                <a:solidFill>
                  <a:schemeClr val="dk1"/>
                </a:solidFill>
                <a:latin typeface="Lato"/>
                <a:ea typeface="Lato"/>
                <a:cs typeface="Lato"/>
                <a:sym typeface="Lato"/>
              </a:rPr>
              <a:t>Corintios</a:t>
            </a:r>
            <a:r>
              <a:rPr lang="en-US" sz="3200" b="1" dirty="0">
                <a:solidFill>
                  <a:schemeClr val="dk1"/>
                </a:solidFill>
                <a:latin typeface="Lato"/>
                <a:ea typeface="Lato"/>
                <a:cs typeface="Lato"/>
                <a:sym typeface="Lato"/>
              </a:rPr>
              <a:t> 11:27-29</a:t>
            </a:r>
            <a:endParaRPr sz="3200" b="1" u="none" strike="noStrike" cap="none" dirty="0">
              <a:solidFill>
                <a:schemeClr val="dk1"/>
              </a:solidFill>
              <a:latin typeface="Lato"/>
              <a:ea typeface="Lato"/>
              <a:cs typeface="Lato"/>
              <a:sym typeface="Lato"/>
            </a:endParaRPr>
          </a:p>
        </p:txBody>
      </p:sp>
      <p:sp>
        <p:nvSpPr>
          <p:cNvPr id="196" name="Google Shape;196;g274b448e17c_0_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7" name="Google Shape;197;g274b448e17c_0_44"/>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98" name="Google Shape;198;g274b448e17c_0_4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1A7D98-477F-4023-B3D6-BFBA06E5A2CD}">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customXml/itemProps2.xml><?xml version="1.0" encoding="utf-8"?>
<ds:datastoreItem xmlns:ds="http://schemas.openxmlformats.org/officeDocument/2006/customXml" ds:itemID="{81A6E695-D878-441E-AD20-D7399C29A8B6}">
  <ds:schemaRefs>
    <ds:schemaRef ds:uri="http://schemas.microsoft.com/sharepoint/v3/contenttype/forms"/>
  </ds:schemaRefs>
</ds:datastoreItem>
</file>

<file path=customXml/itemProps3.xml><?xml version="1.0" encoding="utf-8"?>
<ds:datastoreItem xmlns:ds="http://schemas.openxmlformats.org/officeDocument/2006/customXml" ds:itemID="{07A28E65-5AA2-43FE-A25B-90547AD16096}"/>
</file>

<file path=docProps/app.xml><?xml version="1.0" encoding="utf-8"?>
<Properties xmlns="http://schemas.openxmlformats.org/officeDocument/2006/extended-properties" xmlns:vt="http://schemas.openxmlformats.org/officeDocument/2006/docPropsVTypes">
  <TotalTime>551</TotalTime>
  <Words>3241</Words>
  <Application>Microsoft Macintosh PowerPoint</Application>
  <PresentationFormat>Widescreen</PresentationFormat>
  <Paragraphs>177</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Symbol</vt:lpstr>
      <vt:lpstr>Arial</vt:lpstr>
      <vt:lpstr>Lato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21</cp:revision>
  <dcterms:created xsi:type="dcterms:W3CDTF">2023-11-29T19:33:05Z</dcterms:created>
  <dcterms:modified xsi:type="dcterms:W3CDTF">2025-06-16T16:16:32Z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