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2" name="Shape 112"/>
          <p:cNvSpPr/>
          <p:nvPr>
            <p:ph type="sldImg"/>
          </p:nvPr>
        </p:nvSpPr>
        <p:spPr>
          <a:xfrm>
            <a:off x="1143000" y="685800"/>
            <a:ext cx="4572000" cy="3429000"/>
          </a:xfrm>
          <a:prstGeom prst="rect">
            <a:avLst/>
          </a:prstGeom>
        </p:spPr>
        <p:txBody>
          <a:bodyPr/>
          <a:lstStyle/>
          <a:p>
            <a:pPr/>
          </a:p>
        </p:txBody>
      </p:sp>
      <p:sp>
        <p:nvSpPr>
          <p:cNvPr id="113" name="Shape 11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Shape 338"/>
          <p:cNvSpPr/>
          <p:nvPr>
            <p:ph type="sldImg"/>
          </p:nvPr>
        </p:nvSpPr>
        <p:spPr>
          <a:prstGeom prst="rect">
            <a:avLst/>
          </a:prstGeom>
        </p:spPr>
        <p:txBody>
          <a:bodyPr/>
          <a:lstStyle/>
          <a:p>
            <a:pPr/>
          </a:p>
        </p:txBody>
      </p:sp>
      <p:sp>
        <p:nvSpPr>
          <p:cNvPr id="339" name="Shape 339"/>
          <p:cNvSpPr/>
          <p:nvPr>
            <p:ph type="body" sz="quarter" idx="1"/>
          </p:nvPr>
        </p:nvSpPr>
        <p:spPr>
          <a:prstGeom prst="rect">
            <a:avLst/>
          </a:prstGeom>
        </p:spPr>
        <p:txBody>
          <a:bodyPr/>
          <a:lstStyle/>
          <a:p>
            <a:pPr>
              <a:defRPr sz="1200">
                <a:latin typeface="Calibri"/>
                <a:ea typeface="Calibri"/>
                <a:cs typeface="Calibri"/>
                <a:sym typeface="Calibri"/>
              </a:defRPr>
            </a:pPr>
            <a:r>
              <a:t>Academia Cristo brinda capacitación para cumplir la Gran Comisión de Jesucristo  (Vayan y hagan discípulos de todas las naciones), ayudándoles a crecer en la palabra para llevar la Palabra a otros. </a:t>
            </a:r>
          </a:p>
          <a:p>
            <a:pPr marL="171450" indent="-171450">
              <a:buClr>
                <a:srgbClr val="000000"/>
              </a:buClr>
              <a:buSzPts val="1200"/>
              <a:buFont typeface="Calibri"/>
              <a:buChar char="-"/>
              <a:defRPr sz="1200">
                <a:latin typeface="Calibri"/>
                <a:ea typeface="Calibri"/>
                <a:cs typeface="Calibri"/>
                <a:sym typeface="Calibri"/>
              </a:defRPr>
            </a:pPr>
            <a:r>
              <a:t>Nos dedicamos a ayudarles en conocer y entender las Escrituras, porque allí el Espíritu nos muestra el pecado, y allí conocemos la gracia de Jesucristo. </a:t>
            </a:r>
          </a:p>
          <a:p>
            <a:pPr marL="171450" indent="-171450">
              <a:buClr>
                <a:srgbClr val="000000"/>
              </a:buClr>
              <a:buSzPts val="1200"/>
              <a:buFont typeface="Calibri"/>
              <a:buChar char="-"/>
              <a:defRPr sz="1200">
                <a:latin typeface="Calibri"/>
                <a:ea typeface="Calibri"/>
                <a:cs typeface="Calibri"/>
                <a:sym typeface="Calibri"/>
              </a:defRPr>
            </a:pPr>
            <a:r>
              <a:t>Y luego, ese conocimiento del amor de Cristo no se puede quedar con nosotros.  Jesucristo nos llama a llevar la palabra a otros.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a:p>
        </p:txBody>
      </p:sp>
      <p:sp>
        <p:nvSpPr>
          <p:cNvPr id="345" name="Shape 345"/>
          <p:cNvSpPr/>
          <p:nvPr>
            <p:ph type="body" sz="quarter" idx="1"/>
          </p:nvPr>
        </p:nvSpPr>
        <p:spPr>
          <a:prstGeom prst="rect">
            <a:avLst/>
          </a:prstGeom>
        </p:spPr>
        <p:txBody>
          <a:bodyPr/>
          <a:lstStyle/>
          <a:p>
            <a:pPr marL="342900" indent="-342900">
              <a:lnSpc>
                <a:spcPct val="107000"/>
              </a:lnSpc>
              <a:buClr>
                <a:srgbClr val="000000"/>
              </a:buClr>
              <a:buSzPts val="1100"/>
              <a:buFont typeface="Calibri"/>
              <a:buChar char="-"/>
              <a:defRPr sz="1100">
                <a:latin typeface="Calibri"/>
                <a:ea typeface="Calibri"/>
                <a:cs typeface="Calibri"/>
                <a:sym typeface="Calibri"/>
              </a:defRPr>
            </a:pPr>
            <a:r>
              <a:t>Algunos nos han comentado: </a:t>
            </a:r>
            <a:endParaRPr sz="1200"/>
          </a:p>
          <a:p>
            <a:pPr marL="342900" indent="-342900">
              <a:lnSpc>
                <a:spcPct val="107000"/>
              </a:lnSpc>
              <a:buClr>
                <a:srgbClr val="000000"/>
              </a:buClr>
              <a:buSzPts val="1100"/>
              <a:buFont typeface="Calibri"/>
              <a:buChar char="-"/>
              <a:defRPr sz="1100">
                <a:latin typeface="Calibri"/>
                <a:ea typeface="Calibri"/>
                <a:cs typeface="Calibri"/>
                <a:sym typeface="Calibri"/>
              </a:defRPr>
            </a:pPr>
            <a:r>
              <a:t>Deseo juntar un grupo de personas para compartir lo aprendido y para estudiar la palabra donde vivo.  ¿Pueden orientarme?  </a:t>
            </a:r>
          </a:p>
          <a:p>
            <a:pPr lvl="1" marL="742950" indent="-285750">
              <a:lnSpc>
                <a:spcPct val="107000"/>
              </a:lnSpc>
              <a:buClr>
                <a:srgbClr val="000000"/>
              </a:buClr>
              <a:buSzPts val="1100"/>
              <a:buFont typeface="Courier New"/>
              <a:buChar char="o"/>
              <a:defRPr sz="1100">
                <a:latin typeface="Calibri"/>
                <a:ea typeface="Calibri"/>
                <a:cs typeface="Calibri"/>
                <a:sym typeface="Calibri"/>
              </a:defRPr>
            </a:pPr>
            <a:r>
              <a:t>Claro que sí.  Nuestros profesores los pueden orientar o dirigirlos a uno de nuestros asesores quienes les ayudarán en formar un Grupo Sembrador.</a:t>
            </a:r>
            <a:endParaRPr sz="1200"/>
          </a:p>
          <a:p>
            <a:pPr lvl="1" marL="742950" indent="-285750">
              <a:lnSpc>
                <a:spcPct val="107000"/>
              </a:lnSpc>
              <a:buClr>
                <a:srgbClr val="000000"/>
              </a:buClr>
              <a:buSzPts val="1800"/>
              <a:buFont typeface="Courier New"/>
              <a:buChar char="o"/>
              <a:defRPr b="1" sz="1800" u="sng">
                <a:latin typeface="Calibri"/>
                <a:ea typeface="Calibri"/>
                <a:cs typeface="Calibri"/>
                <a:sym typeface="Calibri"/>
              </a:defRPr>
            </a:pPr>
            <a:r>
              <a:t>Un grupo sembrador</a:t>
            </a:r>
            <a:r>
              <a:rPr b="0" u="none"/>
              <a:t> existe para crecer juntos en las Buenas Nuevas de Jesucristo.  Estudiamos la Palabra, oramos, nos amamos el uno al otro, y alabamos al Señor.  El Grupo Sembrador es el primer paso de plantar una iglesia. </a:t>
            </a:r>
            <a:endParaRPr sz="1100"/>
          </a:p>
          <a:p>
            <a:pPr lvl="1" marL="742950" indent="-285750">
              <a:lnSpc>
                <a:spcPct val="107000"/>
              </a:lnSpc>
              <a:buClr>
                <a:srgbClr val="000000"/>
              </a:buClr>
              <a:buSzPts val="1100"/>
              <a:buFont typeface="Courier New"/>
              <a:buChar char="o"/>
              <a:defRPr sz="1100">
                <a:latin typeface="Calibri"/>
                <a:ea typeface="Calibri"/>
                <a:cs typeface="Calibri"/>
                <a:sym typeface="Calibri"/>
              </a:defRPr>
            </a:pPr>
            <a:r>
              <a:t>En algunos casos se puede hacer una consulta presencial con uno de nuestros asesores, sin costo alguno.  </a:t>
            </a:r>
            <a:endParaRPr sz="1200"/>
          </a:p>
          <a:p>
            <a:pPr lvl="1" marL="742950" indent="-285750">
              <a:lnSpc>
                <a:spcPct val="107000"/>
              </a:lnSpc>
              <a:spcBef>
                <a:spcPts val="800"/>
              </a:spcBef>
              <a:buClr>
                <a:srgbClr val="000000"/>
              </a:buClr>
              <a:buSzPts val="1100"/>
              <a:buFont typeface="Courier New"/>
              <a:buChar char="o"/>
              <a:defRPr b="1" sz="1100">
                <a:latin typeface="Calibri"/>
                <a:ea typeface="Calibri"/>
                <a:cs typeface="Calibri"/>
                <a:sym typeface="Calibri"/>
              </a:defRPr>
            </a:pPr>
            <a:r>
              <a:t>Si le interesa plantar un Grupo Sembrador, hágaselo saber a su Profesor o cualquier de nuestros asesores.  </a:t>
            </a:r>
            <a:endParaRPr sz="1200"/>
          </a:p>
          <a:p>
            <a:pPr lvl="1" marL="742950" indent="-285750">
              <a:lnSpc>
                <a:spcPct val="107000"/>
              </a:lnSpc>
              <a:spcBef>
                <a:spcPts val="800"/>
              </a:spcBef>
              <a:buClr>
                <a:srgbClr val="0C7837"/>
              </a:buClr>
              <a:buSzPts val="1100"/>
              <a:buFont typeface="Courier New"/>
              <a:buChar char="o"/>
              <a:defRPr sz="1100">
                <a:solidFill>
                  <a:srgbClr val="0C7837"/>
                </a:solidFill>
                <a:latin typeface="Overlock"/>
                <a:ea typeface="Overlock"/>
                <a:cs typeface="Overlock"/>
                <a:sym typeface="Overlock"/>
              </a:defRPr>
            </a:pPr>
            <a:r>
              <a:t>Somos de Cristo.  Y los cristianos se juntan.  </a:t>
            </a:r>
            <a:r>
              <a:rPr i="1"/>
              <a:t>&gt;&gt;No dejemos de congregarnos, como es la costumbre de algunos, sino animémonos unos a otros; y con más razón ahora que vemos que aquel día se acerca.&lt;&lt; </a:t>
            </a:r>
            <a:r>
              <a:t>(Hebreos 10:25)</a:t>
            </a:r>
          </a:p>
          <a:p>
            <a:pPr lvl="1" marL="215900" indent="311150">
              <a:lnSpc>
                <a:spcPct val="107000"/>
              </a:lnSpc>
              <a:spcBef>
                <a:spcPts val="800"/>
              </a:spcBef>
              <a:defRPr b="1" sz="1100">
                <a:latin typeface="Calibri"/>
                <a:ea typeface="Calibri"/>
                <a:cs typeface="Calibri"/>
                <a:sym typeface="Calibri"/>
              </a:defRPr>
            </a:pPr>
          </a:p>
          <a:p>
            <a:pPr lvl="1" marL="215900" indent="311150">
              <a:lnSpc>
                <a:spcPct val="107000"/>
              </a:lnSpc>
              <a:spcBef>
                <a:spcPts val="800"/>
              </a:spcBef>
              <a:defRPr sz="1100">
                <a:latin typeface="Calibri"/>
                <a:ea typeface="Calibri"/>
                <a:cs typeface="Calibri"/>
                <a:sym typeface="Calibri"/>
              </a:defRPr>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Shape 350"/>
          <p:cNvSpPr/>
          <p:nvPr>
            <p:ph type="sldImg"/>
          </p:nvPr>
        </p:nvSpPr>
        <p:spPr>
          <a:prstGeom prst="rect">
            <a:avLst/>
          </a:prstGeom>
        </p:spPr>
        <p:txBody>
          <a:bodyPr/>
          <a:lstStyle/>
          <a:p>
            <a:pPr/>
          </a:p>
        </p:txBody>
      </p:sp>
      <p:sp>
        <p:nvSpPr>
          <p:cNvPr id="351" name="Shape 351"/>
          <p:cNvSpPr/>
          <p:nvPr>
            <p:ph type="body" sz="quarter" idx="1"/>
          </p:nvPr>
        </p:nvSpPr>
        <p:spPr>
          <a:prstGeom prst="rect">
            <a:avLst/>
          </a:prstGeom>
        </p:spPr>
        <p:txBody>
          <a:bodyPr/>
          <a:lstStyle/>
          <a:p>
            <a:pPr>
              <a:lnSpc>
                <a:spcPct val="107000"/>
              </a:lnSpc>
              <a:defRPr sz="1800">
                <a:latin typeface="Calibri"/>
                <a:ea typeface="Calibri"/>
                <a:cs typeface="Calibri"/>
                <a:sym typeface="Calibri"/>
              </a:defRPr>
            </a:pPr>
            <a:r>
              <a:t>Deseo unirme a ustedes.  ¿Cómo se hace?</a:t>
            </a:r>
          </a:p>
          <a:p>
            <a:pPr marL="342900" indent="-342900">
              <a:lnSpc>
                <a:spcPct val="107000"/>
              </a:lnSpc>
              <a:spcBef>
                <a:spcPts val="800"/>
              </a:spcBef>
              <a:buClr>
                <a:srgbClr val="000000"/>
              </a:buClr>
              <a:buSzPts val="1800"/>
              <a:buFont typeface="Arial"/>
              <a:buChar char="•"/>
              <a:defRPr sz="1800">
                <a:latin typeface="Calibri"/>
                <a:ea typeface="Calibri"/>
                <a:cs typeface="Calibri"/>
                <a:sym typeface="Calibri"/>
              </a:defRPr>
            </a:pPr>
            <a:r>
              <a:t>Hable con su Profesor.   Los puede orientar en cómo empezar el proceso para establecer Unidad Doctrinal.  </a:t>
            </a:r>
          </a:p>
          <a:p>
            <a:pPr marL="342900" indent="-342900">
              <a:lnSpc>
                <a:spcPct val="107000"/>
              </a:lnSpc>
              <a:spcBef>
                <a:spcPts val="800"/>
              </a:spcBef>
              <a:buClr>
                <a:srgbClr val="000000"/>
              </a:buClr>
              <a:buSzPts val="1800"/>
              <a:buFont typeface="Arial"/>
              <a:buChar char="•"/>
              <a:defRPr sz="1800">
                <a:latin typeface="Calibri"/>
                <a:ea typeface="Calibri"/>
                <a:cs typeface="Calibri"/>
                <a:sym typeface="Calibri"/>
              </a:defRPr>
            </a:pPr>
            <a:r>
              <a:t>Para nosotros es importante que prediquemos el mismo mensaje, y que tengamos las mismas creencias.  Así podemos colaborar y apoyarnos mejor, así como dice el Apóstol Pablo:</a:t>
            </a:r>
          </a:p>
          <a:p>
            <a:pPr marL="342900" indent="-342900">
              <a:lnSpc>
                <a:spcPct val="107000"/>
              </a:lnSpc>
              <a:spcBef>
                <a:spcPts val="800"/>
              </a:spcBef>
              <a:buClr>
                <a:srgbClr val="000000"/>
              </a:buClr>
              <a:buSzPts val="1800"/>
              <a:buFont typeface="Arial"/>
              <a:buChar char="•"/>
              <a:defRPr b="1" i="1" sz="1800">
                <a:latin typeface="Calibri"/>
                <a:ea typeface="Calibri"/>
                <a:cs typeface="Calibri"/>
                <a:sym typeface="Calibri"/>
              </a:defRPr>
            </a:pPr>
            <a:r>
              <a:t>&gt;&gt;Hermanos, les ruego por el nombre de nuestro Señor Jesucristo, que se pongan de acuerdo y que no haya divisiones entre ustedes, sino que estén perfectamente unidos en un mismo sentir y en un mismo parecer.&lt;&lt;  (1 Corintios 1:10)</a:t>
            </a:r>
          </a:p>
          <a:p>
            <a:pPr>
              <a:lnSpc>
                <a:spcPct val="107000"/>
              </a:lnSpc>
              <a:spcBef>
                <a:spcPts val="800"/>
              </a:spcBef>
              <a:defRPr sz="1800">
                <a:latin typeface="Calibri"/>
                <a:ea typeface="Calibri"/>
                <a:cs typeface="Calibri"/>
                <a:sym typeface="Calibri"/>
              </a:defRPr>
            </a:pPr>
            <a:r>
              <a:t> </a:t>
            </a:r>
          </a:p>
          <a:p>
            <a:pPr>
              <a:spcBef>
                <a:spcPts val="800"/>
              </a:spcBef>
              <a:defRPr i="1" sz="1200">
                <a:latin typeface="Calibri"/>
                <a:ea typeface="Calibri"/>
                <a:cs typeface="Calibri"/>
                <a:sym typeface="Calibri"/>
              </a:defRPr>
            </a:pPr>
            <a:r>
              <a:t>Nota para los profesores:  Si alguien menciona especificamente el deseo de unirse en acuerdo doctrinal o de formar un grupo sembrador, se le pide hacer dos cosas:  </a:t>
            </a:r>
          </a:p>
          <a:p>
            <a:pPr>
              <a:defRPr i="1" sz="1200">
                <a:latin typeface="Calibri"/>
                <a:ea typeface="Calibri"/>
                <a:cs typeface="Calibri"/>
                <a:sym typeface="Calibri"/>
              </a:defRPr>
            </a:pPr>
          </a:p>
          <a:p>
            <a:pPr>
              <a:defRPr i="1" sz="1200">
                <a:latin typeface="Calibri"/>
                <a:ea typeface="Calibri"/>
                <a:cs typeface="Calibri"/>
                <a:sym typeface="Calibri"/>
              </a:defRPr>
            </a:pPr>
            <a:r>
              <a:t>1) Avisar de inmediato al director estudiantil (Andrew Johnston), director académico (Joel Sutton) o cualquier de nuestros misioneros o representantes de Academia Cristo.</a:t>
            </a:r>
          </a:p>
          <a:p>
            <a:pPr>
              <a:defRPr i="1" sz="1200">
                <a:latin typeface="Calibri"/>
                <a:ea typeface="Calibri"/>
                <a:cs typeface="Calibri"/>
                <a:sym typeface="Calibri"/>
              </a:defRPr>
            </a:pPr>
            <a:r>
              <a:t>2) Notarlo en el informe al final de la clase.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3"/>
          </a:xfrm>
          <a:prstGeom prst="rect">
            <a:avLst/>
          </a:prstGeom>
        </p:spPr>
        <p:txBody>
          <a:bodyPr/>
          <a:lstStyle>
            <a:lvl1pPr marL="406400" indent="-355600" algn="ctr">
              <a:buClrTx/>
              <a:buSzTx/>
              <a:buFontTx/>
              <a:buNone/>
              <a:defRPr sz="2400"/>
            </a:lvl1pPr>
            <a:lvl2pPr marL="406400" indent="127000" algn="ctr">
              <a:buClrTx/>
              <a:buSzTx/>
              <a:buFontTx/>
              <a:buNone/>
              <a:defRPr sz="2400"/>
            </a:lvl2pPr>
            <a:lvl3pPr marL="406400" indent="609600" algn="ctr">
              <a:buClrTx/>
              <a:buSzTx/>
              <a:buFontTx/>
              <a:buNone/>
              <a:defRPr sz="2400"/>
            </a:lvl3pPr>
            <a:lvl4pPr marL="406400" indent="1079500" algn="ctr">
              <a:buClrTx/>
              <a:buSzTx/>
              <a:buFontTx/>
              <a:buNone/>
              <a:defRPr sz="2400"/>
            </a:lvl4pPr>
            <a:lvl5pPr marL="406400" indent="1536700" algn="ctr">
              <a:buClrTx/>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EXT">
    <p:spTree>
      <p:nvGrpSpPr>
        <p:cNvPr id="1" name=""/>
        <p:cNvGrpSpPr/>
        <p:nvPr/>
      </p:nvGrpSpPr>
      <p:grpSpPr>
        <a:xfrm>
          <a:off x="0" y="0"/>
          <a:ext cx="0" cy="0"/>
          <a:chOff x="0" y="0"/>
          <a:chExt cx="0" cy="0"/>
        </a:xfrm>
      </p:grpSpPr>
      <p:sp>
        <p:nvSpPr>
          <p:cNvPr id="95" name="Title Text"/>
          <p:cNvSpPr txBox="1"/>
          <p:nvPr>
            <p:ph type="title"/>
          </p:nvPr>
        </p:nvSpPr>
        <p:spPr>
          <a:prstGeom prst="rect">
            <a:avLst/>
          </a:prstGeom>
        </p:spPr>
        <p:txBody>
          <a:bodyPr/>
          <a:lstStyle/>
          <a:p>
            <a:pPr/>
            <a:r>
              <a:t>Title Text</a:t>
            </a:r>
          </a:p>
        </p:txBody>
      </p:sp>
      <p:sp>
        <p:nvSpPr>
          <p:cNvPr id="96" name="Body Level One…"/>
          <p:cNvSpPr txBox="1"/>
          <p:nvPr>
            <p:ph type="body" idx="1"/>
          </p:nvPr>
        </p:nvSpPr>
        <p:spPr>
          <a:xfrm rot="5400000">
            <a:off x="3920330" y="-1256506"/>
            <a:ext cx="4351339" cy="105156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_TITLE_AND_VERTICAL_TEXT">
    <p:spTree>
      <p:nvGrpSpPr>
        <p:cNvPr id="1" name=""/>
        <p:cNvGrpSpPr/>
        <p:nvPr/>
      </p:nvGrpSpPr>
      <p:grpSpPr>
        <a:xfrm>
          <a:off x="0" y="0"/>
          <a:ext cx="0" cy="0"/>
          <a:chOff x="0" y="0"/>
          <a:chExt cx="0" cy="0"/>
        </a:xfrm>
      </p:grpSpPr>
      <p:sp>
        <p:nvSpPr>
          <p:cNvPr id="104" name="Title Text"/>
          <p:cNvSpPr txBox="1"/>
          <p:nvPr>
            <p:ph type="title"/>
          </p:nvPr>
        </p:nvSpPr>
        <p:spPr>
          <a:xfrm rot="5400000">
            <a:off x="7133431" y="1956593"/>
            <a:ext cx="5811839" cy="2628901"/>
          </a:xfrm>
          <a:prstGeom prst="rect">
            <a:avLst/>
          </a:prstGeom>
        </p:spPr>
        <p:txBody>
          <a:bodyPr/>
          <a:lstStyle/>
          <a:p>
            <a:pPr/>
            <a:r>
              <a:t>Title Text</a:t>
            </a:r>
          </a:p>
        </p:txBody>
      </p:sp>
      <p:sp>
        <p:nvSpPr>
          <p:cNvPr id="105" name="Body Level One…"/>
          <p:cNvSpPr txBox="1"/>
          <p:nvPr>
            <p:ph type="body" idx="1"/>
          </p:nvPr>
        </p:nvSpPr>
        <p:spPr>
          <a:xfrm rot="5400000">
            <a:off x="1799431" y="-596107"/>
            <a:ext cx="5811838" cy="77343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_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8"/>
          </a:xfrm>
          <a:prstGeom prst="rect">
            <a:avLst/>
          </a:prstGeom>
        </p:spPr>
        <p:txBody>
          <a:bodyPr/>
          <a:lstStyle>
            <a:lvl1pPr marL="228600" indent="0">
              <a:buClrTx/>
              <a:buSzTx/>
              <a:buFontTx/>
              <a:buNone/>
              <a:defRPr sz="2400">
                <a:solidFill>
                  <a:srgbClr val="888888"/>
                </a:solidFill>
              </a:defRPr>
            </a:lvl1pPr>
            <a:lvl2pPr marL="228600" indent="457200">
              <a:buClrTx/>
              <a:buSzTx/>
              <a:buFontTx/>
              <a:buNone/>
              <a:defRPr sz="2400">
                <a:solidFill>
                  <a:srgbClr val="888888"/>
                </a:solidFill>
              </a:defRPr>
            </a:lvl2pPr>
            <a:lvl3pPr marL="228600" indent="914400">
              <a:buClrTx/>
              <a:buSzTx/>
              <a:buFontTx/>
              <a:buNone/>
              <a:defRPr sz="2400">
                <a:solidFill>
                  <a:srgbClr val="888888"/>
                </a:solidFill>
              </a:defRPr>
            </a:lvl3pPr>
            <a:lvl4pPr marL="228600" indent="1371600">
              <a:buClrTx/>
              <a:buSzTx/>
              <a:buFontTx/>
              <a:buNone/>
              <a:defRPr sz="2400">
                <a:solidFill>
                  <a:srgbClr val="888888"/>
                </a:solidFill>
              </a:defRPr>
            </a:lvl4pPr>
            <a:lvl5pPr marL="228600" indent="1828800">
              <a:buClrTx/>
              <a:buSzTx/>
              <a:buFontTx/>
              <a:buNone/>
              <a:defRPr sz="24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Google Shape;36;p43"/>
          <p:cNvSpPr txBox="1"/>
          <p:nvPr>
            <p:ph type="body" sz="half" idx="21"/>
          </p:nvPr>
        </p:nvSpPr>
        <p:spPr>
          <a:xfrm>
            <a:off x="6172200" y="1825625"/>
            <a:ext cx="5181600" cy="4351338"/>
          </a:xfrm>
          <a:prstGeom prst="rect">
            <a:avLst/>
          </a:prstGeom>
        </p:spPr>
        <p:txBody>
          <a:bodyPr/>
          <a:lstStyle/>
          <a:p>
            <a:pP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_OBJECTS_WITH_TEXT">
    <p:spTree>
      <p:nvGrpSpPr>
        <p:cNvPr id="1" name=""/>
        <p:cNvGrpSpPr/>
        <p:nvPr/>
      </p:nvGrpSpPr>
      <p:grpSpPr>
        <a:xfrm>
          <a:off x="0" y="0"/>
          <a:ext cx="0" cy="0"/>
          <a:chOff x="0" y="0"/>
          <a:chExt cx="0" cy="0"/>
        </a:xfrm>
      </p:grpSpPr>
      <p:sp>
        <p:nvSpPr>
          <p:cNvPr id="48" name="Title Text"/>
          <p:cNvSpPr txBox="1"/>
          <p:nvPr>
            <p:ph type="title"/>
          </p:nvPr>
        </p:nvSpPr>
        <p:spPr>
          <a:xfrm>
            <a:off x="839787" y="365125"/>
            <a:ext cx="10515601" cy="1325563"/>
          </a:xfrm>
          <a:prstGeom prst="rect">
            <a:avLst/>
          </a:prstGeom>
        </p:spPr>
        <p:txBody>
          <a:bodyPr/>
          <a:lstStyle/>
          <a:p>
            <a:pPr/>
            <a:r>
              <a:t>Title Text</a:t>
            </a:r>
          </a:p>
        </p:txBody>
      </p:sp>
      <p:sp>
        <p:nvSpPr>
          <p:cNvPr id="49" name="Body Level One…"/>
          <p:cNvSpPr txBox="1"/>
          <p:nvPr>
            <p:ph type="body" sz="quarter" idx="1"/>
          </p:nvPr>
        </p:nvSpPr>
        <p:spPr>
          <a:xfrm>
            <a:off x="839787" y="1681163"/>
            <a:ext cx="5157789" cy="823913"/>
          </a:xfrm>
          <a:prstGeom prst="rect">
            <a:avLst/>
          </a:prstGeom>
        </p:spPr>
        <p:txBody>
          <a:bodyPr anchor="b"/>
          <a:lstStyle>
            <a:lvl1pPr marL="228600" indent="0">
              <a:buClrTx/>
              <a:buSzTx/>
              <a:buFontTx/>
              <a:buNone/>
              <a:defRPr b="1" sz="2400"/>
            </a:lvl1pPr>
            <a:lvl2pPr marL="228600" indent="457200">
              <a:buClrTx/>
              <a:buSzTx/>
              <a:buFontTx/>
              <a:buNone/>
              <a:defRPr b="1" sz="2400"/>
            </a:lvl2pPr>
            <a:lvl3pPr marL="228600" indent="914400">
              <a:buClrTx/>
              <a:buSzTx/>
              <a:buFontTx/>
              <a:buNone/>
              <a:defRPr b="1" sz="2400"/>
            </a:lvl3pPr>
            <a:lvl4pPr marL="228600" indent="1371600">
              <a:buClrTx/>
              <a:buSzTx/>
              <a:buFontTx/>
              <a:buNone/>
              <a:defRPr b="1" sz="2400"/>
            </a:lvl4pPr>
            <a:lvl5pPr marL="228600" indent="1828800">
              <a:buClrTx/>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50" name="Google Shape;43;p44"/>
          <p:cNvSpPr txBox="1"/>
          <p:nvPr>
            <p:ph type="body" sz="half" idx="21"/>
          </p:nvPr>
        </p:nvSpPr>
        <p:spPr>
          <a:xfrm>
            <a:off x="839787" y="2505075"/>
            <a:ext cx="5157788" cy="3684588"/>
          </a:xfrm>
          <a:prstGeom prst="rect">
            <a:avLst/>
          </a:prstGeom>
        </p:spPr>
        <p:txBody>
          <a:bodyPr/>
          <a:lstStyle/>
          <a:p>
            <a:pPr/>
          </a:p>
        </p:txBody>
      </p:sp>
      <p:sp>
        <p:nvSpPr>
          <p:cNvPr id="51" name="Google Shape;44;p44"/>
          <p:cNvSpPr txBox="1"/>
          <p:nvPr>
            <p:ph type="body" sz="quarter" idx="22"/>
          </p:nvPr>
        </p:nvSpPr>
        <p:spPr>
          <a:xfrm>
            <a:off x="6172200" y="1681163"/>
            <a:ext cx="5183188" cy="823913"/>
          </a:xfrm>
          <a:prstGeom prst="rect">
            <a:avLst/>
          </a:prstGeom>
        </p:spPr>
        <p:txBody>
          <a:bodyPr anchor="b"/>
          <a:lstStyle/>
          <a:p>
            <a:pPr marL="228600" indent="0">
              <a:buClrTx/>
              <a:buSzTx/>
              <a:buFontTx/>
              <a:buNone/>
              <a:defRPr b="1" sz="2400"/>
            </a:pPr>
          </a:p>
        </p:txBody>
      </p:sp>
      <p:sp>
        <p:nvSpPr>
          <p:cNvPr id="52" name="Google Shape;45;p44"/>
          <p:cNvSpPr txBox="1"/>
          <p:nvPr>
            <p:ph type="body" sz="half" idx="23"/>
          </p:nvPr>
        </p:nvSpPr>
        <p:spPr>
          <a:xfrm>
            <a:off x="6172200" y="2505075"/>
            <a:ext cx="5183188" cy="3684588"/>
          </a:xfrm>
          <a:prstGeom prst="rect">
            <a:avLst/>
          </a:prstGeom>
        </p:spPr>
        <p:txBody>
          <a:bodyPr/>
          <a:lstStyle/>
          <a:p>
            <a:pP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_ONLY">
    <p:spTree>
      <p:nvGrpSpPr>
        <p:cNvPr id="1" name=""/>
        <p:cNvGrpSpPr/>
        <p:nvPr/>
      </p:nvGrpSpPr>
      <p:grpSpPr>
        <a:xfrm>
          <a:off x="0" y="0"/>
          <a:ext cx="0" cy="0"/>
          <a:chOff x="0" y="0"/>
          <a:chExt cx="0" cy="0"/>
        </a:xfrm>
      </p:grpSpPr>
      <p:sp>
        <p:nvSpPr>
          <p:cNvPr id="60" name="Title Text"/>
          <p:cNvSpPr txBox="1"/>
          <p:nvPr>
            <p:ph type="title"/>
          </p:nvPr>
        </p:nvSpPr>
        <p:spPr>
          <a:prstGeom prst="rect">
            <a:avLst/>
          </a:prstGeom>
        </p:spPr>
        <p:txBody>
          <a:bodyPr/>
          <a:lstStyle/>
          <a:p>
            <a:pPr/>
            <a:r>
              <a:t>Title Text</a:t>
            </a:r>
          </a:p>
        </p:txBody>
      </p:sp>
      <p:sp>
        <p:nvSpPr>
          <p:cNvPr id="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JECT_WITH_CAPTION_TEXT">
    <p:spTree>
      <p:nvGrpSpPr>
        <p:cNvPr id="1" name=""/>
        <p:cNvGrpSpPr/>
        <p:nvPr/>
      </p:nvGrpSpPr>
      <p:grpSpPr>
        <a:xfrm>
          <a:off x="0" y="0"/>
          <a:ext cx="0" cy="0"/>
          <a:chOff x="0" y="0"/>
          <a:chExt cx="0" cy="0"/>
        </a:xfrm>
      </p:grpSpPr>
      <p:sp>
        <p:nvSpPr>
          <p:cNvPr id="7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76" name="Body Level One…"/>
          <p:cNvSpPr txBox="1"/>
          <p:nvPr>
            <p:ph type="body" sz="half" idx="1"/>
          </p:nvPr>
        </p:nvSpPr>
        <p:spPr>
          <a:xfrm>
            <a:off x="5183187" y="987425"/>
            <a:ext cx="6172201" cy="4873625"/>
          </a:xfrm>
          <a:prstGeom prst="rect">
            <a:avLst/>
          </a:prstGeom>
        </p:spPr>
        <p:txBody>
          <a:bodyPr/>
          <a:lstStyle>
            <a:lvl1pPr indent="-431800">
              <a:buSzPts val="3200"/>
              <a:defRPr sz="3200"/>
            </a:lvl1pPr>
            <a:lvl2pPr marL="972457" indent="-464457">
              <a:buSzPts val="3200"/>
              <a:defRPr sz="3200"/>
            </a:lvl2pPr>
            <a:lvl3pPr marL="1498600" indent="-508000">
              <a:buSzPts val="3200"/>
              <a:defRPr sz="3200"/>
            </a:lvl3pPr>
            <a:lvl4pPr marL="2042160" indent="-568960">
              <a:buSzPts val="3200"/>
              <a:defRPr sz="3200"/>
            </a:lvl4pPr>
            <a:lvl5pPr marL="2499360" indent="-568960">
              <a:buSzPts val="3200"/>
              <a:defRPr sz="3200"/>
            </a:lvl5pPr>
          </a:lstStyle>
          <a:p>
            <a:pPr/>
            <a:r>
              <a:t>Body Level One</a:t>
            </a:r>
          </a:p>
          <a:p>
            <a:pPr lvl="1"/>
            <a:r>
              <a:t>Body Level Two</a:t>
            </a:r>
          </a:p>
          <a:p>
            <a:pPr lvl="2"/>
            <a:r>
              <a:t>Body Level Three</a:t>
            </a:r>
          </a:p>
          <a:p>
            <a:pPr lvl="3"/>
            <a:r>
              <a:t>Body Level Four</a:t>
            </a:r>
          </a:p>
          <a:p>
            <a:pPr lvl="4"/>
            <a:r>
              <a:t>Body Level Five</a:t>
            </a:r>
          </a:p>
        </p:txBody>
      </p:sp>
      <p:sp>
        <p:nvSpPr>
          <p:cNvPr id="77" name="Google Shape;61;p47"/>
          <p:cNvSpPr txBox="1"/>
          <p:nvPr>
            <p:ph type="body" sz="quarter" idx="21"/>
          </p:nvPr>
        </p:nvSpPr>
        <p:spPr>
          <a:xfrm>
            <a:off x="839787" y="2057400"/>
            <a:ext cx="3932238" cy="3811588"/>
          </a:xfrm>
          <a:prstGeom prst="rect">
            <a:avLst/>
          </a:prstGeom>
        </p:spPr>
        <p:txBody>
          <a:bodyPr/>
          <a:lstStyle/>
          <a:p>
            <a:pPr marL="228600" indent="0">
              <a:buClrTx/>
              <a:buSzTx/>
              <a:buFontTx/>
              <a:buNone/>
              <a:defRPr sz="1600"/>
            </a:pP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_WITH_CAPTION_TEXT">
    <p:spTree>
      <p:nvGrpSpPr>
        <p:cNvPr id="1" name=""/>
        <p:cNvGrpSpPr/>
        <p:nvPr/>
      </p:nvGrpSpPr>
      <p:grpSpPr>
        <a:xfrm>
          <a:off x="0" y="0"/>
          <a:ext cx="0" cy="0"/>
          <a:chOff x="0" y="0"/>
          <a:chExt cx="0" cy="0"/>
        </a:xfrm>
      </p:grpSpPr>
      <p:sp>
        <p:nvSpPr>
          <p:cNvPr id="85" name="Title Text"/>
          <p:cNvSpPr txBox="1"/>
          <p:nvPr>
            <p:ph type="title"/>
          </p:nvPr>
        </p:nvSpPr>
        <p:spPr>
          <a:xfrm>
            <a:off x="839787" y="457200"/>
            <a:ext cx="3932239" cy="1600200"/>
          </a:xfrm>
          <a:prstGeom prst="rect">
            <a:avLst/>
          </a:prstGeom>
        </p:spPr>
        <p:txBody>
          <a:bodyPr anchor="b"/>
          <a:lstStyle>
            <a:lvl1pPr>
              <a:defRPr sz="3200"/>
            </a:lvl1pPr>
          </a:lstStyle>
          <a:p>
            <a:pPr/>
            <a:r>
              <a:t>Title Text</a:t>
            </a:r>
          </a:p>
        </p:txBody>
      </p:sp>
      <p:sp>
        <p:nvSpPr>
          <p:cNvPr id="86" name="Google Shape;67;p48"/>
          <p:cNvSpPr/>
          <p:nvPr>
            <p:ph type="pic" sz="half" idx="21"/>
          </p:nvPr>
        </p:nvSpPr>
        <p:spPr>
          <a:xfrm>
            <a:off x="5183187" y="987425"/>
            <a:ext cx="6172201" cy="4873625"/>
          </a:xfrm>
          <a:prstGeom prst="rect">
            <a:avLst/>
          </a:prstGeom>
        </p:spPr>
        <p:txBody>
          <a:bodyPr lIns="91439" tIns="45719" rIns="91439" bIns="45719">
            <a:noAutofit/>
          </a:bodyPr>
          <a:lstStyle/>
          <a:p>
            <a:pPr/>
          </a:p>
        </p:txBody>
      </p:sp>
      <p:sp>
        <p:nvSpPr>
          <p:cNvPr id="87" name="Body Level One…"/>
          <p:cNvSpPr txBox="1"/>
          <p:nvPr>
            <p:ph type="body" sz="quarter" idx="1"/>
          </p:nvPr>
        </p:nvSpPr>
        <p:spPr>
          <a:xfrm>
            <a:off x="839787" y="2057400"/>
            <a:ext cx="3932239" cy="3811588"/>
          </a:xfrm>
          <a:prstGeom prst="rect">
            <a:avLst/>
          </a:prstGeom>
        </p:spPr>
        <p:txBody>
          <a:bodyPr/>
          <a:lstStyle>
            <a:lvl1pPr marL="228600" indent="0">
              <a:buClrTx/>
              <a:buSzTx/>
              <a:buFontTx/>
              <a:buNone/>
              <a:defRPr sz="1600"/>
            </a:lvl1pPr>
            <a:lvl2pPr marL="228600" indent="457200">
              <a:buClrTx/>
              <a:buSzTx/>
              <a:buFontTx/>
              <a:buNone/>
              <a:defRPr sz="1600"/>
            </a:lvl2pPr>
            <a:lvl3pPr marL="228600" indent="914400">
              <a:buClrTx/>
              <a:buSzTx/>
              <a:buFontTx/>
              <a:buNone/>
              <a:defRPr sz="1600"/>
            </a:lvl3pPr>
            <a:lvl4pPr marL="228600" indent="1371600">
              <a:buClrTx/>
              <a:buSzTx/>
              <a:buFontTx/>
              <a:buNone/>
              <a:defRPr sz="1600"/>
            </a:lvl4pPr>
            <a:lvl5pPr marL="228600" indent="1828800">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95216" y="6414780"/>
            <a:ext cx="258585" cy="248265"/>
          </a:xfrm>
          <a:prstGeom prst="rect">
            <a:avLst/>
          </a:prstGeom>
          <a:ln w="12700">
            <a:miter lim="400000"/>
          </a:ln>
        </p:spPr>
        <p:txBody>
          <a:bodyPr wrap="none" lIns="45699" tIns="45699" rIns="45699" bIns="45699" anchor="ctr">
            <a:spAutoFit/>
          </a:bodyPr>
          <a:lstStyle>
            <a:lvl1pPr algn="r">
              <a:defRPr sz="1200">
                <a:solidFill>
                  <a:srgbClr val="888888"/>
                </a:solidFill>
                <a:latin typeface="Calibri"/>
                <a:ea typeface="Calibri"/>
                <a:cs typeface="Calibri"/>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a:ea typeface="Calibri"/>
          <a:cs typeface="Calibri"/>
          <a:sym typeface="Calibri"/>
        </a:defRPr>
      </a:lvl9pPr>
    </p:titleStyle>
    <p:bodyStyle>
      <a:lvl1pPr marL="457200" marR="0" indent="-3429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1pPr>
      <a:lvl2pPr marL="971550" marR="0" indent="-40005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2pPr>
      <a:lvl3pPr marL="1508760" marR="0" indent="-48006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3pPr>
      <a:lvl4pPr marL="20193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4pPr>
      <a:lvl5pPr marL="24765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5pPr>
      <a:lvl6pPr marL="29337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6pPr>
      <a:lvl7pPr marL="33909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7pPr>
      <a:lvl8pPr marL="38481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8pPr>
      <a:lvl9pPr marL="4305300" marR="0" indent="-533400" algn="l" defTabSz="914400" rtl="0" latinLnBrk="0">
        <a:lnSpc>
          <a:spcPct val="90000"/>
        </a:lnSpc>
        <a:spcBef>
          <a:spcPts val="1000"/>
        </a:spcBef>
        <a:spcAft>
          <a:spcPts val="0"/>
        </a:spcAft>
        <a:buClr>
          <a:srgbClr val="000000"/>
        </a:buClr>
        <a:buSzPts val="2800"/>
        <a:buFont typeface="Arial"/>
        <a:buChar char="•"/>
        <a:tabLst/>
        <a:defRPr b="0" baseline="0" cap="none" i="0" spc="0" strike="noStrike" sz="2800" u="none">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1.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2.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8.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13.jpeg"/></Relationships>

</file>

<file path=ppt/slides/_rels/slide3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4.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 name="Google Shape;88;p1" descr="Google Shape;88;p1"/>
          <p:cNvPicPr>
            <a:picLocks noChangeAspect="1"/>
          </p:cNvPicPr>
          <p:nvPr/>
        </p:nvPicPr>
        <p:blipFill>
          <a:blip r:embed="rId2">
            <a:extLst/>
          </a:blip>
          <a:stretch>
            <a:fillRect/>
          </a:stretch>
        </p:blipFill>
        <p:spPr>
          <a:xfrm>
            <a:off x="1695108" y="523366"/>
            <a:ext cx="8878299" cy="582668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Google Shape;162;p10" descr="Google Shape;162;p10"/>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3" name="Google Shape;163;p10"/>
          <p:cNvSpPr txBox="1"/>
          <p:nvPr/>
        </p:nvSpPr>
        <p:spPr>
          <a:xfrm>
            <a:off x="1088031" y="212119"/>
            <a:ext cx="10015936" cy="11836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3600">
                <a:solidFill>
                  <a:srgbClr val="5F3913"/>
                </a:solidFill>
                <a:latin typeface="Overlock"/>
                <a:ea typeface="Overlock"/>
                <a:cs typeface="Overlock"/>
                <a:sym typeface="Overlock"/>
              </a:defRPr>
            </a:lvl1pPr>
          </a:lstStyle>
          <a:p>
            <a:pPr/>
            <a:r>
              <a:t>¿Quién escribió la carta a los hebreos y cuándo?</a:t>
            </a:r>
          </a:p>
        </p:txBody>
      </p:sp>
      <p:sp>
        <p:nvSpPr>
          <p:cNvPr id="164" name="Google Shape;164;p10"/>
          <p:cNvSpPr txBox="1"/>
          <p:nvPr/>
        </p:nvSpPr>
        <p:spPr>
          <a:xfrm>
            <a:off x="534238" y="6276547"/>
            <a:ext cx="1477436"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10</a:t>
            </a:r>
          </a:p>
        </p:txBody>
      </p:sp>
      <p:sp>
        <p:nvSpPr>
          <p:cNvPr id="165" name="Google Shape;165;p10"/>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66" name="Google Shape;166;p10"/>
          <p:cNvSpPr txBox="1"/>
          <p:nvPr/>
        </p:nvSpPr>
        <p:spPr>
          <a:xfrm>
            <a:off x="864735" y="413229"/>
            <a:ext cx="10818660" cy="659481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nSpc>
                <a:spcPct val="107000"/>
              </a:lnSpc>
              <a:defRPr sz="3100">
                <a:solidFill>
                  <a:srgbClr val="018443"/>
                </a:solidFill>
                <a:latin typeface="Overlock"/>
                <a:ea typeface="Overlock"/>
                <a:cs typeface="Overlock"/>
                <a:sym typeface="Overlock"/>
              </a:defRPr>
            </a:pPr>
            <a:r>
              <a:t> </a:t>
            </a:r>
          </a:p>
          <a:p>
            <a:pPr marL="342900" indent="-342900">
              <a:lnSpc>
                <a:spcPct val="107000"/>
              </a:lnSpc>
              <a:buClr>
                <a:srgbClr val="018443"/>
              </a:buClr>
              <a:buSzPts val="3100"/>
              <a:buFont typeface="Helvetica"/>
              <a:buChar char="∙"/>
              <a:defRPr sz="3100">
                <a:solidFill>
                  <a:srgbClr val="018443"/>
                </a:solidFill>
                <a:latin typeface="Overlock"/>
                <a:ea typeface="Overlock"/>
                <a:cs typeface="Overlock"/>
                <a:sym typeface="Overlock"/>
              </a:defRPr>
            </a:pPr>
            <a:r>
              <a:t>La carta trata de la persecución de los judíos cristianos. Dado que la persecución de la iglesia cristiana comenzó con Nerón, podemos establecer la fecha de inicio en el 64 d. C. El hermoso templo judío de Jerusalén fue destruido por los romanos en el año 70 d. C. Dado que ese evento tan importante no se menciona en su carta a los judíos, es lógico concluir que no se mencionó porque aún no había sucedido. </a:t>
            </a:r>
          </a:p>
          <a:p>
            <a:pPr marL="342900" indent="-342900">
              <a:lnSpc>
                <a:spcPct val="107000"/>
              </a:lnSpc>
              <a:buClr>
                <a:srgbClr val="018443"/>
              </a:buClr>
              <a:buSzPts val="3100"/>
              <a:buFont typeface="Helvetica"/>
              <a:buChar char="∙"/>
              <a:defRPr sz="3100">
                <a:solidFill>
                  <a:srgbClr val="018443"/>
                </a:solidFill>
                <a:latin typeface="Overlock"/>
                <a:ea typeface="Overlock"/>
                <a:cs typeface="Overlock"/>
                <a:sym typeface="Overlock"/>
              </a:defRPr>
            </a:pPr>
            <a:r>
              <a:t>Sobre la base de esa información, hay un consenso general en que fue escrito entre los años 64 y 70 d. C. Nuevamente, eso la convertiría en una de las epístolas posteriores.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8" name="Google Shape;171;p11" descr="Google Shape;171;p11"/>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69" name="Google Shape;172;p11"/>
          <p:cNvSpPr txBox="1"/>
          <p:nvPr/>
        </p:nvSpPr>
        <p:spPr>
          <a:xfrm>
            <a:off x="996179" y="1982491"/>
            <a:ext cx="10344772" cy="21107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5F3913"/>
                </a:solidFill>
                <a:latin typeface="Overlock"/>
                <a:ea typeface="Overlock"/>
                <a:cs typeface="Overlock"/>
                <a:sym typeface="Overlock"/>
              </a:defRPr>
            </a:lvl1pPr>
          </a:lstStyle>
          <a:p>
            <a:pPr/>
            <a:r>
              <a:t>¿Quién estaba persiguiendo a los hebreos (judíos cristianos) de esta epístola? </a:t>
            </a:r>
          </a:p>
        </p:txBody>
      </p:sp>
      <p:sp>
        <p:nvSpPr>
          <p:cNvPr id="170" name="Google Shape;173;p11"/>
          <p:cNvSpPr txBox="1"/>
          <p:nvPr/>
        </p:nvSpPr>
        <p:spPr>
          <a:xfrm>
            <a:off x="1196170" y="4206442"/>
            <a:ext cx="9944790" cy="63750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3600">
                <a:solidFill>
                  <a:srgbClr val="018443"/>
                </a:solidFill>
                <a:latin typeface="Overlock"/>
                <a:ea typeface="Overlock"/>
                <a:cs typeface="Overlock"/>
                <a:sym typeface="Overlock"/>
              </a:defRPr>
            </a:lvl1pPr>
          </a:lstStyle>
          <a:p>
            <a:pPr/>
            <a:r>
              <a:t>Comparemos, veamos lo que otros han dicho</a:t>
            </a:r>
          </a:p>
        </p:txBody>
      </p:sp>
      <p:sp>
        <p:nvSpPr>
          <p:cNvPr id="171" name="Google Shape;174;p11"/>
          <p:cNvSpPr txBox="1"/>
          <p:nvPr/>
        </p:nvSpPr>
        <p:spPr>
          <a:xfrm>
            <a:off x="534239" y="6276547"/>
            <a:ext cx="1587039"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11</a:t>
            </a:r>
          </a:p>
        </p:txBody>
      </p:sp>
      <p:sp>
        <p:nvSpPr>
          <p:cNvPr id="172" name="Google Shape;175;p11"/>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70"/>
                                        </p:tgtEl>
                                        <p:attrNameLst>
                                          <p:attrName>style.visibility</p:attrName>
                                        </p:attrNameLst>
                                      </p:cBhvr>
                                      <p:to>
                                        <p:strVal val="visible"/>
                                      </p:to>
                                    </p:set>
                                    <p:anim calcmode="lin" valueType="num">
                                      <p:cBhvr>
                                        <p:cTn id="7" dur="500" fill="hold"/>
                                        <p:tgtEl>
                                          <p:spTgt spid="170"/>
                                        </p:tgtEl>
                                        <p:attrNameLst>
                                          <p:attrName>ppt_x</p:attrName>
                                        </p:attrNameLst>
                                      </p:cBhvr>
                                      <p:tavLst>
                                        <p:tav tm="0">
                                          <p:val>
                                            <p:strVal val="#ppt_x"/>
                                          </p:val>
                                        </p:tav>
                                        <p:tav tm="100000">
                                          <p:val>
                                            <p:strVal val="#ppt_x"/>
                                          </p:val>
                                        </p:tav>
                                      </p:tavLst>
                                    </p:anim>
                                    <p:anim calcmode="lin" valueType="num">
                                      <p:cBhvr>
                                        <p:cTn id="8" dur="500" fill="hold"/>
                                        <p:tgtEl>
                                          <p:spTgt spid="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Google Shape;180;p12" descr="Google Shape;180;p12"/>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75" name="Google Shape;181;p12"/>
          <p:cNvSpPr txBox="1"/>
          <p:nvPr/>
        </p:nvSpPr>
        <p:spPr>
          <a:xfrm>
            <a:off x="529787" y="235430"/>
            <a:ext cx="11132424" cy="637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3600">
                <a:solidFill>
                  <a:srgbClr val="5F3913"/>
                </a:solidFill>
                <a:latin typeface="Overlock"/>
                <a:ea typeface="Overlock"/>
                <a:cs typeface="Overlock"/>
                <a:sym typeface="Overlock"/>
              </a:defRPr>
            </a:lvl1pPr>
          </a:lstStyle>
          <a:p>
            <a:pPr/>
            <a:r>
              <a:t>¿Quién estaba persiguiendo a los hebreos? </a:t>
            </a:r>
          </a:p>
        </p:txBody>
      </p:sp>
      <p:sp>
        <p:nvSpPr>
          <p:cNvPr id="176" name="Google Shape;182;p12"/>
          <p:cNvSpPr txBox="1"/>
          <p:nvPr/>
        </p:nvSpPr>
        <p:spPr>
          <a:xfrm>
            <a:off x="525336" y="1031657"/>
            <a:ext cx="11123523" cy="6492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457200" indent="-457200">
              <a:buClr>
                <a:srgbClr val="018443"/>
              </a:buClr>
              <a:buSzPts val="3000"/>
              <a:buFont typeface="Arial"/>
              <a:buChar char="•"/>
              <a:defRPr sz="3000">
                <a:solidFill>
                  <a:srgbClr val="018443"/>
                </a:solidFill>
                <a:latin typeface="Overlock"/>
                <a:ea typeface="Overlock"/>
                <a:cs typeface="Overlock"/>
                <a:sym typeface="Overlock"/>
              </a:defRPr>
            </a:pPr>
            <a:r>
              <a:t>Sufrieron una doble persecución. Fueron repudiados y excluidos por sus compañeros judíos, quienes los tildaron de traidores a la fe, una fe que habían tenido durante más de mil años. </a:t>
            </a:r>
          </a:p>
          <a:p>
            <a:pPr marL="457200" indent="-457200">
              <a:buClr>
                <a:srgbClr val="5F3913"/>
              </a:buClr>
              <a:buSzPts val="3000"/>
              <a:buFont typeface="Arial"/>
              <a:buChar char="•"/>
              <a:defRPr sz="3000">
                <a:solidFill>
                  <a:srgbClr val="5F3913"/>
                </a:solidFill>
                <a:latin typeface="Overlock"/>
                <a:ea typeface="Overlock"/>
                <a:cs typeface="Overlock"/>
                <a:sym typeface="Overlock"/>
              </a:defRPr>
            </a:pPr>
            <a:r>
              <a:t>También, sufrieron persecución física por los romanos. El cristianismo hablaba de Jesús como rey, lo cual se consideraba un desafío hacia el emperador romano. Por esa razón, el cristianismo fue declarado religión ilegal sujeta a castigo.</a:t>
            </a:r>
          </a:p>
          <a:p>
            <a:pPr marL="457200" indent="-457200">
              <a:buClr>
                <a:srgbClr val="018443"/>
              </a:buClr>
              <a:buSzPts val="3000"/>
              <a:buFont typeface="Arial"/>
              <a:buChar char="•"/>
              <a:defRPr sz="3000">
                <a:solidFill>
                  <a:srgbClr val="018443"/>
                </a:solidFill>
                <a:latin typeface="Overlock"/>
                <a:ea typeface="Overlock"/>
                <a:cs typeface="Overlock"/>
                <a:sym typeface="Overlock"/>
              </a:defRPr>
            </a:pPr>
            <a:r>
              <a:t>Con semejante presión, la tentación de volver al judaísmo era muy fuerte. Dado que a los ojos de Roma el judaísmo era una religión legal, la amenaza de persecución había desaparecido. Al regresar al judaísmo, la comunidad judía los acogería nuevamente. </a:t>
            </a:r>
          </a:p>
        </p:txBody>
      </p:sp>
      <p:sp>
        <p:nvSpPr>
          <p:cNvPr id="177" name="Google Shape;183;p12"/>
          <p:cNvSpPr txBox="1"/>
          <p:nvPr/>
        </p:nvSpPr>
        <p:spPr>
          <a:xfrm>
            <a:off x="534238" y="6276547"/>
            <a:ext cx="1449558"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12</a:t>
            </a:r>
          </a:p>
        </p:txBody>
      </p:sp>
      <p:sp>
        <p:nvSpPr>
          <p:cNvPr id="178" name="Google Shape;184;p12"/>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0" name="Google Shape;189;p13" descr="Google Shape;189;p13"/>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1" name="Google Shape;190;p13"/>
          <p:cNvSpPr txBox="1"/>
          <p:nvPr/>
        </p:nvSpPr>
        <p:spPr>
          <a:xfrm>
            <a:off x="959667" y="1757404"/>
            <a:ext cx="10272665" cy="14376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5F3913"/>
                </a:solidFill>
                <a:latin typeface="Overlock"/>
                <a:ea typeface="Overlock"/>
                <a:cs typeface="Overlock"/>
                <a:sym typeface="Overlock"/>
              </a:defRPr>
            </a:lvl1pPr>
          </a:lstStyle>
          <a:p>
            <a:pPr/>
            <a:r>
              <a:t>¿Cuál es el principal argumento que el escritor les presenta a los hebreos?</a:t>
            </a:r>
          </a:p>
        </p:txBody>
      </p:sp>
      <p:sp>
        <p:nvSpPr>
          <p:cNvPr id="182" name="Google Shape;191;p13"/>
          <p:cNvSpPr txBox="1"/>
          <p:nvPr/>
        </p:nvSpPr>
        <p:spPr>
          <a:xfrm>
            <a:off x="1123605" y="3956901"/>
            <a:ext cx="9944790" cy="63750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3600">
                <a:solidFill>
                  <a:srgbClr val="018443"/>
                </a:solidFill>
                <a:latin typeface="Overlock"/>
                <a:ea typeface="Overlock"/>
                <a:cs typeface="Overlock"/>
                <a:sym typeface="Overlock"/>
              </a:defRPr>
            </a:lvl1pPr>
          </a:lstStyle>
          <a:p>
            <a:pPr/>
            <a:r>
              <a:t>Comparemos, veamos lo que otros han dicho</a:t>
            </a:r>
          </a:p>
        </p:txBody>
      </p:sp>
      <p:sp>
        <p:nvSpPr>
          <p:cNvPr id="183" name="Google Shape;192;p13"/>
          <p:cNvSpPr txBox="1"/>
          <p:nvPr/>
        </p:nvSpPr>
        <p:spPr>
          <a:xfrm>
            <a:off x="534240" y="6276547"/>
            <a:ext cx="1403752"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13</a:t>
            </a:r>
          </a:p>
        </p:txBody>
      </p:sp>
      <p:sp>
        <p:nvSpPr>
          <p:cNvPr id="184" name="Google Shape;193;p13"/>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82"/>
                                        </p:tgtEl>
                                        <p:attrNameLst>
                                          <p:attrName>style.visibility</p:attrName>
                                        </p:attrNameLst>
                                      </p:cBhvr>
                                      <p:to>
                                        <p:strVal val="visible"/>
                                      </p:to>
                                    </p:set>
                                    <p:anim calcmode="lin" valueType="num">
                                      <p:cBhvr>
                                        <p:cTn id="7" dur="500" fill="hold"/>
                                        <p:tgtEl>
                                          <p:spTgt spid="182"/>
                                        </p:tgtEl>
                                        <p:attrNameLst>
                                          <p:attrName>ppt_x</p:attrName>
                                        </p:attrNameLst>
                                      </p:cBhvr>
                                      <p:tavLst>
                                        <p:tav tm="0">
                                          <p:val>
                                            <p:strVal val="#ppt_x"/>
                                          </p:val>
                                        </p:tav>
                                        <p:tav tm="100000">
                                          <p:val>
                                            <p:strVal val="#ppt_x"/>
                                          </p:val>
                                        </p:tav>
                                      </p:tavLst>
                                    </p:anim>
                                    <p:anim calcmode="lin" valueType="num">
                                      <p:cBhvr>
                                        <p:cTn id="8" dur="500" fill="hold"/>
                                        <p:tgtEl>
                                          <p:spTgt spid="1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Google Shape;198;p14" descr="Google Shape;198;p1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87" name="Google Shape;199;p14"/>
          <p:cNvSpPr txBox="1"/>
          <p:nvPr/>
        </p:nvSpPr>
        <p:spPr>
          <a:xfrm>
            <a:off x="903869" y="212119"/>
            <a:ext cx="10272664" cy="11836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3600">
                <a:solidFill>
                  <a:srgbClr val="5F3913"/>
                </a:solidFill>
                <a:latin typeface="Overlock"/>
                <a:ea typeface="Overlock"/>
                <a:cs typeface="Overlock"/>
                <a:sym typeface="Overlock"/>
              </a:defRPr>
            </a:lvl1pPr>
          </a:lstStyle>
          <a:p>
            <a:pPr/>
            <a:r>
              <a:t>¿Cuál es el principal argumento que el escritor les presenta a los hebreos?</a:t>
            </a:r>
          </a:p>
        </p:txBody>
      </p:sp>
      <p:sp>
        <p:nvSpPr>
          <p:cNvPr id="188" name="Google Shape;200;p14"/>
          <p:cNvSpPr txBox="1"/>
          <p:nvPr/>
        </p:nvSpPr>
        <p:spPr>
          <a:xfrm>
            <a:off x="746953" y="1513070"/>
            <a:ext cx="10698093" cy="46634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457200" indent="-457200">
              <a:buClr>
                <a:srgbClr val="018443"/>
              </a:buClr>
              <a:buSzPts val="3300"/>
              <a:buFont typeface="Arial"/>
              <a:buChar char="•"/>
              <a:defRPr sz="3300">
                <a:solidFill>
                  <a:srgbClr val="018443"/>
                </a:solidFill>
                <a:latin typeface="Overlock"/>
                <a:ea typeface="Overlock"/>
                <a:cs typeface="Overlock"/>
                <a:sym typeface="Overlock"/>
              </a:defRPr>
            </a:lvl1pPr>
          </a:lstStyle>
          <a:p>
            <a:pPr/>
            <a:r>
              <a:t>Que no abandonen su fe en Jesucristo para regresar al judaísmo. Cristo es superior en todos los sentidos. Él es la personificación de Dios. Él es el Mesías prometido. Es superior a los ángeles, superior a Moisés y superior al sumo sacerdote. Como nuestro sumo sacerdote perfecto, él sacrificó su propia sangre en la cruz como pago definitivo por los pecados del mundo. Su obra de salvación es suficiente. No abandone su salvación incluso ante la persecución.</a:t>
            </a:r>
          </a:p>
        </p:txBody>
      </p:sp>
      <p:sp>
        <p:nvSpPr>
          <p:cNvPr id="189" name="Google Shape;201;p14"/>
          <p:cNvSpPr txBox="1"/>
          <p:nvPr/>
        </p:nvSpPr>
        <p:spPr>
          <a:xfrm>
            <a:off x="534240" y="6276547"/>
            <a:ext cx="1403752"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14</a:t>
            </a:r>
          </a:p>
        </p:txBody>
      </p:sp>
      <p:sp>
        <p:nvSpPr>
          <p:cNvPr id="190" name="Google Shape;202;p14"/>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Google Shape;207;p15" descr="Google Shape;207;p15"/>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93" name="Google Shape;208;p15"/>
          <p:cNvSpPr txBox="1"/>
          <p:nvPr/>
        </p:nvSpPr>
        <p:spPr>
          <a:xfrm>
            <a:off x="534240" y="6276547"/>
            <a:ext cx="1403752"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15</a:t>
            </a:r>
          </a:p>
        </p:txBody>
      </p:sp>
      <p:sp>
        <p:nvSpPr>
          <p:cNvPr id="194" name="Google Shape;209;p15"/>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95" name="Google Shape;210;p15"/>
          <p:cNvSpPr txBox="1"/>
          <p:nvPr/>
        </p:nvSpPr>
        <p:spPr>
          <a:xfrm>
            <a:off x="959667" y="855821"/>
            <a:ext cx="10272665"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Resumamos  5-10 minutos</a:t>
            </a:r>
          </a:p>
        </p:txBody>
      </p:sp>
      <p:grpSp>
        <p:nvGrpSpPr>
          <p:cNvPr id="198" name="Google Shape;211;p15"/>
          <p:cNvGrpSpPr/>
          <p:nvPr/>
        </p:nvGrpSpPr>
        <p:grpSpPr>
          <a:xfrm>
            <a:off x="3327175" y="2305504"/>
            <a:ext cx="5537650" cy="3696675"/>
            <a:chOff x="0" y="0"/>
            <a:chExt cx="5537648" cy="3696673"/>
          </a:xfrm>
        </p:grpSpPr>
        <p:sp>
          <p:nvSpPr>
            <p:cNvPr id="196" name="Rectangle"/>
            <p:cNvSpPr/>
            <p:nvPr/>
          </p:nvSpPr>
          <p:spPr>
            <a:xfrm>
              <a:off x="0" y="0"/>
              <a:ext cx="5537649" cy="3696674"/>
            </a:xfrm>
            <a:prstGeom prst="rect">
              <a:avLst/>
            </a:prstGeom>
            <a:solidFill>
              <a:srgbClr val="ECECEC"/>
            </a:solidFill>
            <a:ln w="12700" cap="flat">
              <a:noFill/>
              <a:miter lim="400000"/>
            </a:ln>
            <a:effectLst/>
          </p:spPr>
          <p:txBody>
            <a:bodyPr wrap="square" lIns="45719" tIns="45719" rIns="45719" bIns="45719" numCol="1" anchor="ctr">
              <a:noAutofit/>
            </a:bodyPr>
            <a:lstStyle/>
            <a:p>
              <a:pPr/>
            </a:p>
          </p:txBody>
        </p:sp>
        <p:pic>
          <p:nvPicPr>
            <p:cNvPr id="197" name="image8.png" descr="image8.png"/>
            <p:cNvPicPr>
              <a:picLocks noChangeAspect="1"/>
            </p:cNvPicPr>
            <p:nvPr/>
          </p:nvPicPr>
          <p:blipFill>
            <a:blip r:embed="rId3">
              <a:extLst/>
            </a:blip>
            <a:stretch>
              <a:fillRect/>
            </a:stretch>
          </p:blipFill>
          <p:spPr>
            <a:xfrm>
              <a:off x="0" y="0"/>
              <a:ext cx="5537649" cy="3696674"/>
            </a:xfrm>
            <a:prstGeom prst="rect">
              <a:avLst/>
            </a:prstGeom>
            <a:ln w="190500" cap="sq">
              <a:solidFill>
                <a:srgbClr val="FFFFFF"/>
              </a:solidFill>
              <a:prstDash val="solid"/>
              <a:miter lim="800000"/>
            </a:ln>
            <a:effectLst>
              <a:outerShdw sx="100000" sy="100000" kx="0" ky="0" algn="b" rotWithShape="0" blurRad="63500" dist="50800" dir="12900000">
                <a:srgbClr val="000000">
                  <a:alpha val="29802"/>
                </a:srgbClr>
              </a:outerShdw>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Google Shape;216;p16" descr="Google Shape;216;p16"/>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1" name="Google Shape;217;p16"/>
          <p:cNvSpPr txBox="1"/>
          <p:nvPr/>
        </p:nvSpPr>
        <p:spPr>
          <a:xfrm>
            <a:off x="534240" y="6276547"/>
            <a:ext cx="1403752"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16</a:t>
            </a:r>
          </a:p>
        </p:txBody>
      </p:sp>
      <p:sp>
        <p:nvSpPr>
          <p:cNvPr id="202" name="Google Shape;218;p16"/>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203" name="Google Shape;219;p16" descr="Google Shape;219;p16"/>
          <p:cNvPicPr>
            <a:picLocks noChangeAspect="1"/>
          </p:cNvPicPr>
          <p:nvPr/>
        </p:nvPicPr>
        <p:blipFill>
          <a:blip r:embed="rId3">
            <a:extLst/>
          </a:blip>
          <a:stretch>
            <a:fillRect/>
          </a:stretch>
        </p:blipFill>
        <p:spPr>
          <a:xfrm>
            <a:off x="1092589" y="369517"/>
            <a:ext cx="9753601" cy="54864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Google Shape;224;p17" descr="Google Shape;224;p17"/>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06" name="Google Shape;225;p17"/>
          <p:cNvSpPr txBox="1"/>
          <p:nvPr/>
        </p:nvSpPr>
        <p:spPr>
          <a:xfrm>
            <a:off x="542026" y="6276547"/>
            <a:ext cx="1579250"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17</a:t>
            </a:r>
          </a:p>
        </p:txBody>
      </p:sp>
      <p:sp>
        <p:nvSpPr>
          <p:cNvPr id="207" name="Google Shape;226;p17"/>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208" name="Google Shape;227;p17" descr="Google Shape;227;p17"/>
          <p:cNvPicPr>
            <a:picLocks noChangeAspect="1"/>
          </p:cNvPicPr>
          <p:nvPr/>
        </p:nvPicPr>
        <p:blipFill>
          <a:blip r:embed="rId3">
            <a:extLst/>
          </a:blip>
          <a:stretch>
            <a:fillRect/>
          </a:stretch>
        </p:blipFill>
        <p:spPr>
          <a:xfrm>
            <a:off x="6522719" y="861434"/>
            <a:ext cx="3184912" cy="4777367"/>
          </a:xfrm>
          <a:prstGeom prst="rect">
            <a:avLst/>
          </a:prstGeom>
          <a:ln w="12700">
            <a:miter lim="400000"/>
          </a:ln>
        </p:spPr>
      </p:pic>
      <p:pic>
        <p:nvPicPr>
          <p:cNvPr id="209" name="Google Shape;228;p17" descr="Google Shape;228;p17"/>
          <p:cNvPicPr>
            <a:picLocks noChangeAspect="1"/>
          </p:cNvPicPr>
          <p:nvPr/>
        </p:nvPicPr>
        <p:blipFill>
          <a:blip r:embed="rId4">
            <a:extLst/>
          </a:blip>
          <a:stretch>
            <a:fillRect/>
          </a:stretch>
        </p:blipFill>
        <p:spPr>
          <a:xfrm>
            <a:off x="1196831" y="774659"/>
            <a:ext cx="5077235" cy="507723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Google Shape;233;p18" descr="Google Shape;233;p18"/>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12" name="Google Shape;234;p18"/>
          <p:cNvSpPr txBox="1"/>
          <p:nvPr/>
        </p:nvSpPr>
        <p:spPr>
          <a:xfrm>
            <a:off x="534238" y="6276547"/>
            <a:ext cx="1483298"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18</a:t>
            </a:r>
          </a:p>
        </p:txBody>
      </p:sp>
      <p:sp>
        <p:nvSpPr>
          <p:cNvPr id="213" name="Google Shape;235;p18"/>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214" name="Google Shape;236;p18" descr="Google Shape;236;p18"/>
          <p:cNvPicPr>
            <a:picLocks noChangeAspect="1"/>
          </p:cNvPicPr>
          <p:nvPr/>
        </p:nvPicPr>
        <p:blipFill>
          <a:blip r:embed="rId3">
            <a:extLst/>
          </a:blip>
          <a:stretch>
            <a:fillRect/>
          </a:stretch>
        </p:blipFill>
        <p:spPr>
          <a:xfrm>
            <a:off x="1270112" y="3429000"/>
            <a:ext cx="2445273" cy="2445273"/>
          </a:xfrm>
          <a:prstGeom prst="rect">
            <a:avLst/>
          </a:prstGeom>
          <a:ln w="12700">
            <a:miter lim="400000"/>
          </a:ln>
        </p:spPr>
      </p:pic>
      <p:pic>
        <p:nvPicPr>
          <p:cNvPr id="215" name="Google Shape;237;p18" descr="Google Shape;237;p18"/>
          <p:cNvPicPr>
            <a:picLocks noChangeAspect="1"/>
          </p:cNvPicPr>
          <p:nvPr/>
        </p:nvPicPr>
        <p:blipFill>
          <a:blip r:embed="rId4">
            <a:extLst/>
          </a:blip>
          <a:stretch>
            <a:fillRect/>
          </a:stretch>
        </p:blipFill>
        <p:spPr>
          <a:xfrm>
            <a:off x="8849035" y="3429000"/>
            <a:ext cx="1822133" cy="2618633"/>
          </a:xfrm>
          <a:prstGeom prst="rect">
            <a:avLst/>
          </a:prstGeom>
          <a:ln w="12700">
            <a:miter lim="400000"/>
          </a:ln>
        </p:spPr>
      </p:pic>
      <p:pic>
        <p:nvPicPr>
          <p:cNvPr id="216" name="Google Shape;238;p18" descr="Google Shape;238;p18"/>
          <p:cNvPicPr>
            <a:picLocks noChangeAspect="1"/>
          </p:cNvPicPr>
          <p:nvPr/>
        </p:nvPicPr>
        <p:blipFill>
          <a:blip r:embed="rId5">
            <a:extLst/>
          </a:blip>
          <a:stretch>
            <a:fillRect/>
          </a:stretch>
        </p:blipFill>
        <p:spPr>
          <a:xfrm flipH="1">
            <a:off x="4821597" y="3542551"/>
            <a:ext cx="2904937" cy="2331722"/>
          </a:xfrm>
          <a:prstGeom prst="rect">
            <a:avLst/>
          </a:prstGeom>
          <a:ln w="12700">
            <a:miter lim="400000"/>
          </a:ln>
        </p:spPr>
      </p:pic>
      <p:pic>
        <p:nvPicPr>
          <p:cNvPr id="217" name="Google Shape;239;p18" descr="Google Shape;239;p18"/>
          <p:cNvPicPr>
            <a:picLocks noChangeAspect="1"/>
          </p:cNvPicPr>
          <p:nvPr/>
        </p:nvPicPr>
        <p:blipFill>
          <a:blip r:embed="rId6">
            <a:extLst/>
          </a:blip>
          <a:stretch>
            <a:fillRect/>
          </a:stretch>
        </p:blipFill>
        <p:spPr>
          <a:xfrm>
            <a:off x="4527655" y="369517"/>
            <a:ext cx="3492818" cy="264942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9" name="Google Shape;244;p19" descr="Google Shape;244;p19"/>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0" name="Google Shape;245;p19"/>
          <p:cNvSpPr txBox="1"/>
          <p:nvPr/>
        </p:nvSpPr>
        <p:spPr>
          <a:xfrm>
            <a:off x="534238" y="6276547"/>
            <a:ext cx="1496262"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19</a:t>
            </a:r>
          </a:p>
        </p:txBody>
      </p:sp>
      <p:sp>
        <p:nvSpPr>
          <p:cNvPr id="221" name="Google Shape;246;p19"/>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22" name="Google Shape;247;p19"/>
          <p:cNvSpPr txBox="1"/>
          <p:nvPr/>
        </p:nvSpPr>
        <p:spPr>
          <a:xfrm>
            <a:off x="959667" y="501960"/>
            <a:ext cx="10272665"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5F3913"/>
                </a:solidFill>
                <a:latin typeface="Overlock"/>
                <a:ea typeface="Overlock"/>
                <a:cs typeface="Overlock"/>
                <a:sym typeface="Overlock"/>
              </a:defRPr>
            </a:lvl1pPr>
          </a:lstStyle>
          <a:p>
            <a:pPr/>
            <a:r>
              <a:t>Profundicemos</a:t>
            </a:r>
          </a:p>
        </p:txBody>
      </p:sp>
      <p:sp>
        <p:nvSpPr>
          <p:cNvPr id="223" name="Google Shape;248;p19"/>
          <p:cNvSpPr txBox="1"/>
          <p:nvPr/>
        </p:nvSpPr>
        <p:spPr>
          <a:xfrm>
            <a:off x="6840453" y="4878751"/>
            <a:ext cx="3494951" cy="7010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000">
                <a:solidFill>
                  <a:srgbClr val="018443"/>
                </a:solidFill>
                <a:latin typeface="Overlock"/>
                <a:ea typeface="Overlock"/>
                <a:cs typeface="Overlock"/>
                <a:sym typeface="Overlock"/>
              </a:defRPr>
            </a:lvl1pPr>
          </a:lstStyle>
          <a:p>
            <a:pPr/>
            <a:r>
              <a:t>20 minutos</a:t>
            </a:r>
          </a:p>
        </p:txBody>
      </p:sp>
      <p:pic>
        <p:nvPicPr>
          <p:cNvPr id="224" name="Google Shape;249;p19" descr="Google Shape;249;p19"/>
          <p:cNvPicPr>
            <a:picLocks noChangeAspect="1"/>
          </p:cNvPicPr>
          <p:nvPr/>
        </p:nvPicPr>
        <p:blipFill>
          <a:blip r:embed="rId3">
            <a:extLst/>
          </a:blip>
          <a:stretch>
            <a:fillRect/>
          </a:stretch>
        </p:blipFill>
        <p:spPr>
          <a:xfrm>
            <a:off x="7332015" y="2152164"/>
            <a:ext cx="2525613" cy="25256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4836" y="0"/>
                  <a:pt x="0" y="4836"/>
                  <a:pt x="0" y="10800"/>
                </a:cubicBezTo>
                <a:cubicBezTo>
                  <a:pt x="0" y="16764"/>
                  <a:pt x="4836" y="21600"/>
                  <a:pt x="10800" y="21600"/>
                </a:cubicBezTo>
                <a:cubicBezTo>
                  <a:pt x="16764" y="21600"/>
                  <a:pt x="21600" y="16764"/>
                  <a:pt x="21600" y="10800"/>
                </a:cubicBezTo>
                <a:cubicBezTo>
                  <a:pt x="21600" y="4836"/>
                  <a:pt x="16764" y="0"/>
                  <a:pt x="10800" y="0"/>
                </a:cubicBezTo>
                <a:close/>
              </a:path>
            </a:pathLst>
          </a:custGeom>
          <a:ln w="190500" cap="rnd">
            <a:solidFill>
              <a:srgbClr val="C8C6BD"/>
            </a:solidFill>
          </a:ln>
          <a:effectLst>
            <a:outerShdw sx="100000" sy="100000" kx="0" ky="0" algn="b" rotWithShape="0" blurRad="127000" dist="0" dir="0">
              <a:srgbClr val="000000"/>
            </a:outerShdw>
          </a:effectLst>
        </p:spPr>
      </p:pic>
      <p:sp>
        <p:nvSpPr>
          <p:cNvPr id="225" name="Google Shape;250;p19"/>
          <p:cNvSpPr/>
          <p:nvPr/>
        </p:nvSpPr>
        <p:spPr>
          <a:xfrm rot="14201658">
            <a:off x="8804936" y="2856413"/>
            <a:ext cx="215087" cy="7357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8443"/>
                </a:moveTo>
                <a:lnTo>
                  <a:pt x="5400" y="18443"/>
                </a:lnTo>
                <a:lnTo>
                  <a:pt x="5400" y="0"/>
                </a:lnTo>
                <a:lnTo>
                  <a:pt x="16200" y="0"/>
                </a:lnTo>
                <a:lnTo>
                  <a:pt x="16200" y="18443"/>
                </a:lnTo>
                <a:lnTo>
                  <a:pt x="21600" y="18443"/>
                </a:lnTo>
                <a:lnTo>
                  <a:pt x="10800" y="21600"/>
                </a:lnTo>
                <a:close/>
              </a:path>
            </a:pathLst>
          </a:custGeom>
          <a:solidFill>
            <a:srgbClr val="018443"/>
          </a:solidFill>
          <a:ln w="12700">
            <a:solidFill>
              <a:srgbClr val="42719B"/>
            </a:solidFill>
            <a:miter/>
          </a:ln>
        </p:spPr>
        <p:txBody>
          <a:bodyPr lIns="45719" rIns="45719" anchor="ctr"/>
          <a:lstStyle/>
          <a:p>
            <a:pPr algn="ctr">
              <a:defRPr sz="1800">
                <a:solidFill>
                  <a:srgbClr val="FFFFFF"/>
                </a:solidFill>
                <a:latin typeface="Calibri"/>
                <a:ea typeface="Calibri"/>
                <a:cs typeface="Calibri"/>
                <a:sym typeface="Calibri"/>
              </a:defRPr>
            </a:pPr>
          </a:p>
        </p:txBody>
      </p:sp>
      <p:pic>
        <p:nvPicPr>
          <p:cNvPr id="226" name="Google Shape;251;p19" descr="Google Shape;251;p19"/>
          <p:cNvPicPr>
            <a:picLocks noChangeAspect="1"/>
          </p:cNvPicPr>
          <p:nvPr/>
        </p:nvPicPr>
        <p:blipFill>
          <a:blip r:embed="rId4">
            <a:extLst/>
          </a:blip>
          <a:stretch>
            <a:fillRect/>
          </a:stretch>
        </p:blipFill>
        <p:spPr>
          <a:xfrm>
            <a:off x="488514" y="1464946"/>
            <a:ext cx="5341339" cy="392810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225"/>
                                        </p:tgtEl>
                                        <p:attrNameLst>
                                          <p:attrName>style.visibility</p:attrName>
                                        </p:attrNameLst>
                                      </p:cBhvr>
                                      <p:to>
                                        <p:strVal val="visible"/>
                                      </p:to>
                                    </p:set>
                                    <p:animEffect filter="fade" transition="in">
                                      <p:cBhvr>
                                        <p:cTn id="7"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5"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Google Shape;93;p2" descr="Google Shape;93;p2"/>
          <p:cNvPicPr>
            <a:picLocks noChangeAspect="1"/>
          </p:cNvPicPr>
          <p:nvPr/>
        </p:nvPicPr>
        <p:blipFill>
          <a:blip r:embed="rId2">
            <a:alphaModFix amt="50000"/>
            <a:extLst/>
          </a:blip>
          <a:srcRect l="5981" t="30820" r="5980" b="36165"/>
          <a:stretch>
            <a:fillRect/>
          </a:stretch>
        </p:blipFill>
        <p:spPr>
          <a:xfrm>
            <a:off x="0" y="-2"/>
            <a:ext cx="12192001" cy="6858001"/>
          </a:xfrm>
          <a:prstGeom prst="rect">
            <a:avLst/>
          </a:prstGeom>
          <a:ln w="12700">
            <a:miter lim="400000"/>
          </a:ln>
        </p:spPr>
      </p:pic>
      <p:sp>
        <p:nvSpPr>
          <p:cNvPr id="118" name="Google Shape;94;p2"/>
          <p:cNvSpPr txBox="1"/>
          <p:nvPr/>
        </p:nvSpPr>
        <p:spPr>
          <a:xfrm>
            <a:off x="423412" y="1690080"/>
            <a:ext cx="11345176" cy="3456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4400">
                <a:solidFill>
                  <a:srgbClr val="00B050"/>
                </a:solidFill>
                <a:latin typeface="Overlock"/>
                <a:ea typeface="Overlock"/>
                <a:cs typeface="Overlock"/>
                <a:sym typeface="Overlock"/>
              </a:defRPr>
            </a:pPr>
            <a:r>
              <a:t>Bienvenido</a:t>
            </a:r>
            <a:endParaRPr>
              <a:solidFill>
                <a:srgbClr val="5F3913"/>
              </a:solidFill>
            </a:endParaRPr>
          </a:p>
          <a:p>
            <a:pPr algn="ctr">
              <a:defRPr sz="4400">
                <a:solidFill>
                  <a:srgbClr val="5F3913"/>
                </a:solidFill>
                <a:latin typeface="Overlock"/>
                <a:ea typeface="Overlock"/>
                <a:cs typeface="Overlock"/>
                <a:sym typeface="Overlock"/>
              </a:defRPr>
            </a:pPr>
          </a:p>
          <a:p>
            <a:pPr algn="ctr">
              <a:defRPr sz="4400">
                <a:solidFill>
                  <a:srgbClr val="5F3913"/>
                </a:solidFill>
                <a:latin typeface="Overlock"/>
                <a:ea typeface="Overlock"/>
                <a:cs typeface="Overlock"/>
                <a:sym typeface="Overlock"/>
              </a:defRPr>
            </a:pPr>
            <a:r>
              <a:t>Las Epístolas – 10/10</a:t>
            </a:r>
          </a:p>
          <a:p>
            <a:pPr algn="ctr">
              <a:defRPr sz="4400">
                <a:solidFill>
                  <a:srgbClr val="5F3913"/>
                </a:solidFill>
                <a:latin typeface="Overlock"/>
                <a:ea typeface="Overlock"/>
                <a:cs typeface="Overlock"/>
                <a:sym typeface="Overlock"/>
              </a:defRPr>
            </a:pPr>
          </a:p>
          <a:p>
            <a:pPr algn="ctr">
              <a:defRPr sz="4400">
                <a:solidFill>
                  <a:srgbClr val="018443"/>
                </a:solidFill>
                <a:latin typeface="Overlock"/>
                <a:ea typeface="Overlock"/>
                <a:cs typeface="Overlock"/>
                <a:sym typeface="Overlock"/>
              </a:defRPr>
            </a:pPr>
            <a:r>
              <a:t>Hebreos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8" name="Google Shape;256;p20" descr="Google Shape;256;p20"/>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29" name="Google Shape;257;p20"/>
          <p:cNvSpPr txBox="1"/>
          <p:nvPr/>
        </p:nvSpPr>
        <p:spPr>
          <a:xfrm>
            <a:off x="525336" y="6276547"/>
            <a:ext cx="1595941"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20</a:t>
            </a:r>
          </a:p>
        </p:txBody>
      </p:sp>
      <p:sp>
        <p:nvSpPr>
          <p:cNvPr id="230" name="Google Shape;258;p20"/>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1" name="Google Shape;259;p20"/>
          <p:cNvSpPr txBox="1"/>
          <p:nvPr/>
        </p:nvSpPr>
        <p:spPr>
          <a:xfrm>
            <a:off x="1201345" y="1228418"/>
            <a:ext cx="9789308" cy="4968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4000">
                <a:solidFill>
                  <a:srgbClr val="5F3913"/>
                </a:solidFill>
                <a:latin typeface="Overlock"/>
                <a:ea typeface="Overlock"/>
                <a:cs typeface="Overlock"/>
                <a:sym typeface="Overlock"/>
              </a:defRPr>
            </a:pPr>
            <a:r>
              <a:t>#1. Uno de los argumentos presentados a los hebreos que estaban tentados a abandonar su fe en Cristo fue: “Al decir «nuevo pacto», se ha dado por viejo al primero; y lo que es viejo y anticuado está en vías de desaparecer". (8:13) </a:t>
            </a:r>
            <a:r>
              <a:rPr>
                <a:solidFill>
                  <a:srgbClr val="018443"/>
                </a:solidFill>
              </a:rPr>
              <a:t>¿Cuál es la diferencia entre el "viejo" pacto y el "nuevo" pacto?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Google Shape;264;p21" descr="Google Shape;264;p21"/>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34" name="Google Shape;265;p21"/>
          <p:cNvSpPr txBox="1"/>
          <p:nvPr/>
        </p:nvSpPr>
        <p:spPr>
          <a:xfrm>
            <a:off x="534238" y="6276547"/>
            <a:ext cx="1477436"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21</a:t>
            </a:r>
          </a:p>
        </p:txBody>
      </p:sp>
      <p:sp>
        <p:nvSpPr>
          <p:cNvPr id="235" name="Google Shape;266;p21"/>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36" name="Google Shape;267;p21"/>
          <p:cNvSpPr txBox="1"/>
          <p:nvPr/>
        </p:nvSpPr>
        <p:spPr>
          <a:xfrm>
            <a:off x="534240" y="1316431"/>
            <a:ext cx="11132423" cy="47904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457200" indent="-457200">
              <a:buClr>
                <a:srgbClr val="5F3913"/>
              </a:buClr>
              <a:buSzPts val="3100"/>
              <a:buFont typeface="Arial"/>
              <a:buChar char="•"/>
              <a:defRPr sz="3100">
                <a:solidFill>
                  <a:srgbClr val="5F3913"/>
                </a:solidFill>
                <a:latin typeface="Overlock"/>
                <a:ea typeface="Overlock"/>
                <a:cs typeface="Overlock"/>
                <a:sym typeface="Overlock"/>
              </a:defRPr>
            </a:pPr>
            <a:r>
              <a:t>En términos muy simples, encontramos el "viejo" (o primer) pacto en el Antiguo Testamento, y el "nuevo" pacto en el Nuevo Testamento. Testamento y pacto son palabras que se pueden utilizar indistintamente. Un pacto es un acuerdo entre dos partes puesto en vigor por un mediador. </a:t>
            </a:r>
          </a:p>
          <a:p>
            <a:pPr marL="457200" indent="-457200">
              <a:buClr>
                <a:srgbClr val="018443"/>
              </a:buClr>
              <a:buSzPts val="3100"/>
              <a:buFont typeface="Arial"/>
              <a:buChar char="•"/>
              <a:defRPr sz="3100">
                <a:solidFill>
                  <a:srgbClr val="018443"/>
                </a:solidFill>
                <a:latin typeface="Overlock"/>
                <a:ea typeface="Overlock"/>
                <a:cs typeface="Overlock"/>
                <a:sym typeface="Overlock"/>
              </a:defRPr>
            </a:pPr>
            <a:r>
              <a:t>El antiguo o primer pacto se dio entre Dios y los hijos de Israel y fue mediado por Moisés. Se basaba "en la ley o en las obras". Estaba compuesto por los 10 mandamientos, la ley civil —que regía su vida cotidiana— y las leyes ceremoniales —que gobernaban su vida religiosa—……</a:t>
            </a:r>
          </a:p>
        </p:txBody>
      </p:sp>
      <p:sp>
        <p:nvSpPr>
          <p:cNvPr id="237" name="Google Shape;268;p21"/>
          <p:cNvSpPr txBox="1"/>
          <p:nvPr/>
        </p:nvSpPr>
        <p:spPr>
          <a:xfrm>
            <a:off x="3094562" y="269425"/>
            <a:ext cx="6002876"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9" name="Google Shape;273;p22" descr="Google Shape;273;p22"/>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0" name="Google Shape;274;p22"/>
          <p:cNvSpPr txBox="1"/>
          <p:nvPr/>
        </p:nvSpPr>
        <p:spPr>
          <a:xfrm>
            <a:off x="534238" y="6276547"/>
            <a:ext cx="1477436"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22</a:t>
            </a:r>
          </a:p>
        </p:txBody>
      </p:sp>
      <p:sp>
        <p:nvSpPr>
          <p:cNvPr id="241" name="Google Shape;275;p22"/>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2" name="Google Shape;276;p22"/>
          <p:cNvSpPr txBox="1"/>
          <p:nvPr/>
        </p:nvSpPr>
        <p:spPr>
          <a:xfrm>
            <a:off x="534240" y="1105901"/>
            <a:ext cx="11132423" cy="5577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457200" indent="-457200">
              <a:buClr>
                <a:srgbClr val="5F3913"/>
              </a:buClr>
              <a:buSzPts val="3000"/>
              <a:buFont typeface="Arial"/>
              <a:buChar char="•"/>
              <a:defRPr sz="3000">
                <a:solidFill>
                  <a:srgbClr val="5F3913"/>
                </a:solidFill>
                <a:latin typeface="Overlock"/>
                <a:ea typeface="Overlock"/>
                <a:cs typeface="Overlock"/>
                <a:sym typeface="Overlock"/>
              </a:defRPr>
            </a:pPr>
            <a:r>
              <a:t>La Ley Ceremonial exigía la circuncisión y daba instrucciones detalladas sobre cuándo y cómo hacer el culto, qué alimentos se podían comer y cuales no, qué se podía y no se podía hacer el día de reposo (sábado), las relaciones sociales, y limpiezas espirituales y corporales.</a:t>
            </a:r>
          </a:p>
          <a:p>
            <a:pPr marL="457200" indent="-457200">
              <a:buClr>
                <a:srgbClr val="018443"/>
              </a:buClr>
              <a:buSzPts val="3000"/>
              <a:buFont typeface="Arial"/>
              <a:buChar char="•"/>
              <a:defRPr sz="3000">
                <a:solidFill>
                  <a:srgbClr val="018443"/>
                </a:solidFill>
                <a:latin typeface="Overlock"/>
                <a:ea typeface="Overlock"/>
                <a:cs typeface="Overlock"/>
                <a:sym typeface="Overlock"/>
              </a:defRPr>
            </a:pPr>
            <a:r>
              <a:t>La Ley Ceremonial estipulaba cinco tipos de sacrificio (holocausto, ofrenda de cereales, ofrenda de paz, ofrenda por el pecado y ofrenda por la culpa). Los sacrificios por causa del pecado requerían que fuera derramada sangre de animales. </a:t>
            </a:r>
          </a:p>
          <a:p>
            <a:pPr marL="457200" indent="-457200">
              <a:buClr>
                <a:srgbClr val="5F3913"/>
              </a:buClr>
              <a:buSzPts val="3000"/>
              <a:buFont typeface="Arial"/>
              <a:buChar char="•"/>
              <a:defRPr sz="3000">
                <a:solidFill>
                  <a:srgbClr val="5F3913"/>
                </a:solidFill>
                <a:latin typeface="Overlock"/>
                <a:ea typeface="Overlock"/>
                <a:cs typeface="Overlock"/>
                <a:sym typeface="Overlock"/>
              </a:defRPr>
            </a:pPr>
            <a:r>
              <a:t>El sacrificio más importante se administraba una vez al año en el día de la expiación en el lugar santísimo por el sumo sacerdote…..</a:t>
            </a:r>
          </a:p>
        </p:txBody>
      </p:sp>
      <p:sp>
        <p:nvSpPr>
          <p:cNvPr id="243" name="Google Shape;277;p22"/>
          <p:cNvSpPr txBox="1"/>
          <p:nvPr/>
        </p:nvSpPr>
        <p:spPr>
          <a:xfrm>
            <a:off x="3094562" y="237480"/>
            <a:ext cx="6002876"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5" name="Google Shape;282;p23" descr="Google Shape;282;p23"/>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46" name="Google Shape;283;p23"/>
          <p:cNvSpPr txBox="1"/>
          <p:nvPr/>
        </p:nvSpPr>
        <p:spPr>
          <a:xfrm>
            <a:off x="534238" y="6276547"/>
            <a:ext cx="1477436"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23</a:t>
            </a:r>
          </a:p>
        </p:txBody>
      </p:sp>
      <p:sp>
        <p:nvSpPr>
          <p:cNvPr id="247" name="Google Shape;284;p23"/>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48" name="Google Shape;285;p23"/>
          <p:cNvSpPr txBox="1"/>
          <p:nvPr/>
        </p:nvSpPr>
        <p:spPr>
          <a:xfrm>
            <a:off x="534240" y="1293570"/>
            <a:ext cx="11132423" cy="51206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457200" indent="-457200">
              <a:buClr>
                <a:srgbClr val="5F3913"/>
              </a:buClr>
              <a:buSzPts val="3000"/>
              <a:buFont typeface="Arial"/>
              <a:buChar char="•"/>
              <a:defRPr sz="3000">
                <a:solidFill>
                  <a:srgbClr val="5F3913"/>
                </a:solidFill>
                <a:latin typeface="Overlock"/>
                <a:ea typeface="Overlock"/>
                <a:cs typeface="Overlock"/>
                <a:sym typeface="Overlock"/>
              </a:defRPr>
            </a:pPr>
            <a:r>
              <a:t>Todo en el viejo pacto debía apuntar al nuevo pacto, el cual volvería obsoleto el viejo pacto.</a:t>
            </a:r>
          </a:p>
          <a:p>
            <a:pPr marL="457200" indent="-457200">
              <a:buClr>
                <a:srgbClr val="018443"/>
              </a:buClr>
              <a:buSzPts val="3000"/>
              <a:buFont typeface="Arial"/>
              <a:buChar char="•"/>
              <a:defRPr sz="3000">
                <a:solidFill>
                  <a:srgbClr val="018443"/>
                </a:solidFill>
                <a:latin typeface="Overlock"/>
                <a:ea typeface="Overlock"/>
                <a:cs typeface="Overlock"/>
                <a:sym typeface="Overlock"/>
              </a:defRPr>
            </a:pPr>
            <a:r>
              <a:t>El nuevo pacto es entre Dios y los cristianos y está mediado por Jesucristo (1 Timoteo 2:5). El pecado se paga definitivamente, no con la sangre de los animales diariamente sacrificados por los sacerdotes, sino con la sangre de Cristo, el Cordero de Dios que quita el pecado del mundo. Este pacto no está basado en obras —lo que el hombre hace por Dios—, sino por gracia —lo que Dios, a través de Cristo, hace por el hombre—. El nuevo pacto es superior en todos los aspectos al viejo pacto: ……….</a:t>
            </a:r>
          </a:p>
        </p:txBody>
      </p:sp>
      <p:sp>
        <p:nvSpPr>
          <p:cNvPr id="249" name="Google Shape;286;p23"/>
          <p:cNvSpPr txBox="1"/>
          <p:nvPr/>
        </p:nvSpPr>
        <p:spPr>
          <a:xfrm>
            <a:off x="3094562" y="332929"/>
            <a:ext cx="6002876"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Google Shape;291;p24" descr="Google Shape;291;p2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2" name="Google Shape;292;p24"/>
          <p:cNvSpPr txBox="1"/>
          <p:nvPr/>
        </p:nvSpPr>
        <p:spPr>
          <a:xfrm>
            <a:off x="534238" y="6276547"/>
            <a:ext cx="1477436"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24</a:t>
            </a:r>
          </a:p>
        </p:txBody>
      </p:sp>
      <p:sp>
        <p:nvSpPr>
          <p:cNvPr id="253" name="Google Shape;293;p24"/>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54" name="Google Shape;294;p24"/>
          <p:cNvSpPr txBox="1"/>
          <p:nvPr/>
        </p:nvSpPr>
        <p:spPr>
          <a:xfrm>
            <a:off x="927522" y="1610378"/>
            <a:ext cx="10693087" cy="3952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457200" indent="-457200">
              <a:buClr>
                <a:srgbClr val="5F3913"/>
              </a:buClr>
              <a:buSzPts val="3200"/>
              <a:buFont typeface="Arial"/>
              <a:buChar char="•"/>
              <a:defRPr sz="3200">
                <a:solidFill>
                  <a:srgbClr val="5F3913"/>
                </a:solidFill>
                <a:latin typeface="Overlock"/>
                <a:ea typeface="Overlock"/>
                <a:cs typeface="Overlock"/>
                <a:sym typeface="Overlock"/>
              </a:defRPr>
            </a:pPr>
            <a:r>
              <a:t>Jesús es superior a Moisés como mediador.</a:t>
            </a:r>
          </a:p>
          <a:p>
            <a:pPr marL="457200" indent="-457200">
              <a:buClr>
                <a:srgbClr val="018443"/>
              </a:buClr>
              <a:buSzPts val="3200"/>
              <a:buFont typeface="Arial"/>
              <a:buChar char="•"/>
              <a:defRPr sz="3200">
                <a:solidFill>
                  <a:srgbClr val="018443"/>
                </a:solidFill>
                <a:latin typeface="Overlock"/>
                <a:ea typeface="Overlock"/>
                <a:cs typeface="Overlock"/>
                <a:sym typeface="Overlock"/>
              </a:defRPr>
            </a:pPr>
            <a:r>
              <a:t>Jesús es sumo sacerdote para siempre y está sentado junto a Dios en el cielo.</a:t>
            </a:r>
          </a:p>
          <a:p>
            <a:pPr marL="457200" indent="-457200">
              <a:buClr>
                <a:srgbClr val="5F3913"/>
              </a:buClr>
              <a:buSzPts val="3200"/>
              <a:buFont typeface="Arial"/>
              <a:buChar char="•"/>
              <a:defRPr sz="3200">
                <a:solidFill>
                  <a:srgbClr val="5F3913"/>
                </a:solidFill>
                <a:latin typeface="Overlock"/>
                <a:ea typeface="Overlock"/>
                <a:cs typeface="Overlock"/>
                <a:sym typeface="Overlock"/>
              </a:defRPr>
            </a:pPr>
            <a:r>
              <a:t>El sacrificio de Jesús fue definitivo y perfeccionó a los creyentes para la vida eterna.</a:t>
            </a:r>
          </a:p>
          <a:p>
            <a:pPr marL="457200" indent="-457200">
              <a:buClr>
                <a:srgbClr val="018443"/>
              </a:buClr>
              <a:buSzPts val="3200"/>
              <a:buFont typeface="Arial"/>
              <a:buChar char="•"/>
              <a:defRPr sz="3200">
                <a:solidFill>
                  <a:srgbClr val="018443"/>
                </a:solidFill>
                <a:latin typeface="Overlock"/>
                <a:ea typeface="Overlock"/>
                <a:cs typeface="Overlock"/>
                <a:sym typeface="Overlock"/>
              </a:defRPr>
            </a:pPr>
            <a:r>
              <a:t>El mensaje a los hebreos es claro: Sabiendo que sus pecados han sido perdonados plena y gratuitamente mediante el nuevo pacto, no deben regresar al viejo. </a:t>
            </a:r>
          </a:p>
        </p:txBody>
      </p:sp>
      <p:sp>
        <p:nvSpPr>
          <p:cNvPr id="255" name="Google Shape;295;p24"/>
          <p:cNvSpPr txBox="1"/>
          <p:nvPr/>
        </p:nvSpPr>
        <p:spPr>
          <a:xfrm>
            <a:off x="3094562" y="418239"/>
            <a:ext cx="6002876"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Google Shape;300;p25" descr="Google Shape;300;p25"/>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58" name="Google Shape;301;p25"/>
          <p:cNvSpPr txBox="1"/>
          <p:nvPr/>
        </p:nvSpPr>
        <p:spPr>
          <a:xfrm>
            <a:off x="534238" y="6276547"/>
            <a:ext cx="1460710"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25</a:t>
            </a:r>
          </a:p>
        </p:txBody>
      </p:sp>
      <p:sp>
        <p:nvSpPr>
          <p:cNvPr id="259" name="Google Shape;302;p25"/>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0" name="Google Shape;303;p25"/>
          <p:cNvSpPr txBox="1"/>
          <p:nvPr/>
        </p:nvSpPr>
        <p:spPr>
          <a:xfrm>
            <a:off x="1038596" y="2903055"/>
            <a:ext cx="10114808" cy="14376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#2. ¿Qué sabe sobre el Templo de Jerusalén?</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2" name="Google Shape;308;p26" descr="Google Shape;308;p26"/>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3" name="Google Shape;309;p26"/>
          <p:cNvSpPr txBox="1"/>
          <p:nvPr/>
        </p:nvSpPr>
        <p:spPr>
          <a:xfrm>
            <a:off x="534238" y="6276547"/>
            <a:ext cx="1484364"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26</a:t>
            </a:r>
          </a:p>
        </p:txBody>
      </p:sp>
      <p:sp>
        <p:nvSpPr>
          <p:cNvPr id="264" name="Google Shape;310;p2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65" name="Google Shape;311;p26"/>
          <p:cNvSpPr txBox="1"/>
          <p:nvPr/>
        </p:nvSpPr>
        <p:spPr>
          <a:xfrm>
            <a:off x="641761" y="1595212"/>
            <a:ext cx="10534772" cy="4434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457200" indent="-457200">
              <a:buClr>
                <a:srgbClr val="5F3913"/>
              </a:buClr>
              <a:buSzPts val="3200"/>
              <a:buFont typeface="Arial"/>
              <a:buChar char="•"/>
              <a:defRPr sz="3200">
                <a:solidFill>
                  <a:srgbClr val="5F3913"/>
                </a:solidFill>
                <a:latin typeface="Overlock"/>
                <a:ea typeface="Overlock"/>
                <a:cs typeface="Overlock"/>
                <a:sym typeface="Overlock"/>
              </a:defRPr>
            </a:pPr>
            <a:r>
              <a:t>Después de que los israelitas fueron liberados de la esclavitud en Egipto, acatando la orden específica de Dios que había sido dada por medio de Moisés, los israelitas construyeron un templo o tabernáculo portátil.</a:t>
            </a:r>
          </a:p>
          <a:p>
            <a:pPr marL="457200" indent="-457200">
              <a:buClr>
                <a:srgbClr val="018443"/>
              </a:buClr>
              <a:buSzPts val="3200"/>
              <a:buFont typeface="Arial"/>
              <a:buChar char="•"/>
              <a:defRPr sz="3200">
                <a:solidFill>
                  <a:srgbClr val="018443"/>
                </a:solidFill>
                <a:latin typeface="Overlock"/>
                <a:ea typeface="Overlock"/>
                <a:cs typeface="Overlock"/>
                <a:sym typeface="Overlock"/>
              </a:defRPr>
            </a:pPr>
            <a:r>
              <a:t>Aproximadamente 400 años después (alrededor de 1000 a.C.), Salomón construyó el primer templo permanente en el monte Moriah (conocido hoy como el monte del Templo) en Jerusalén. Era un edificio magnífico.</a:t>
            </a:r>
          </a:p>
        </p:txBody>
      </p:sp>
      <p:sp>
        <p:nvSpPr>
          <p:cNvPr id="266" name="Google Shape;312;p26"/>
          <p:cNvSpPr txBox="1"/>
          <p:nvPr/>
        </p:nvSpPr>
        <p:spPr>
          <a:xfrm>
            <a:off x="2907709" y="535274"/>
            <a:ext cx="6002876"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8" name="Google Shape;317;p27" descr="Google Shape;317;p27"/>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69" name="Google Shape;318;p27"/>
          <p:cNvSpPr txBox="1"/>
          <p:nvPr/>
        </p:nvSpPr>
        <p:spPr>
          <a:xfrm>
            <a:off x="534238" y="6276547"/>
            <a:ext cx="1484364"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27</a:t>
            </a:r>
          </a:p>
        </p:txBody>
      </p:sp>
      <p:sp>
        <p:nvSpPr>
          <p:cNvPr id="270" name="Google Shape;319;p27"/>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71" name="Google Shape;320;p27"/>
          <p:cNvSpPr txBox="1"/>
          <p:nvPr/>
        </p:nvSpPr>
        <p:spPr>
          <a:xfrm>
            <a:off x="938231" y="1105901"/>
            <a:ext cx="10671668" cy="5577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457200" indent="-457200">
              <a:buClr>
                <a:srgbClr val="5F3913"/>
              </a:buClr>
              <a:buSzPts val="3000"/>
              <a:buFont typeface="Arial"/>
              <a:buChar char="•"/>
              <a:defRPr sz="3000">
                <a:solidFill>
                  <a:srgbClr val="5F3913"/>
                </a:solidFill>
                <a:latin typeface="Overlock"/>
                <a:ea typeface="Overlock"/>
                <a:cs typeface="Overlock"/>
                <a:sym typeface="Overlock"/>
              </a:defRPr>
            </a:pPr>
            <a:r>
              <a:t>Fue destruido unos 400 años después por los babilonios en 586 a.C. Después de regresar de sus 70 años de cautiverio en Babilonia, los israelitas construyeron lo que se llama el segundo templo. El cual, comparado con el primero, era muy modesto. </a:t>
            </a:r>
          </a:p>
          <a:p>
            <a:pPr marL="457200" indent="-457200">
              <a:buClr>
                <a:srgbClr val="018443"/>
              </a:buClr>
              <a:buSzPts val="3000"/>
              <a:buFont typeface="Arial"/>
              <a:buChar char="•"/>
              <a:defRPr sz="3000">
                <a:solidFill>
                  <a:srgbClr val="018443"/>
                </a:solidFill>
                <a:latin typeface="Overlock"/>
                <a:ea typeface="Overlock"/>
                <a:cs typeface="Overlock"/>
                <a:sym typeface="Overlock"/>
              </a:defRPr>
            </a:pPr>
            <a:r>
              <a:t>Alrededor de la época de Jesús, el rey Herodes le realizo mejoras al templo, agregando patios y algunos otros elementos que lo convirtieron en un complejo magnífico. </a:t>
            </a:r>
          </a:p>
          <a:p>
            <a:pPr marL="457200" indent="-457200">
              <a:buClr>
                <a:srgbClr val="5F3913"/>
              </a:buClr>
              <a:buSzPts val="3000"/>
              <a:buFont typeface="Arial"/>
              <a:buChar char="•"/>
              <a:defRPr sz="3000">
                <a:solidFill>
                  <a:srgbClr val="5F3913"/>
                </a:solidFill>
                <a:latin typeface="Overlock"/>
                <a:ea typeface="Overlock"/>
                <a:cs typeface="Overlock"/>
                <a:sym typeface="Overlock"/>
              </a:defRPr>
            </a:pPr>
            <a:r>
              <a:t>Desafortunadamente, no duró mucho tiempo. En el año 70 d. C., el ejército romano le puso fin a una rebelión judía y destruyó el templo por completo, sin dejar un ladrillo sobre otro, tal como Jesús ya lo había predicho. </a:t>
            </a:r>
          </a:p>
        </p:txBody>
      </p:sp>
      <p:sp>
        <p:nvSpPr>
          <p:cNvPr id="272" name="Google Shape;321;p27"/>
          <p:cNvSpPr txBox="1"/>
          <p:nvPr/>
        </p:nvSpPr>
        <p:spPr>
          <a:xfrm>
            <a:off x="3094562" y="252845"/>
            <a:ext cx="6002876"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4" name="Google Shape;326;p28" descr="Google Shape;326;p28"/>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75" name="Google Shape;327;p28"/>
          <p:cNvSpPr txBox="1"/>
          <p:nvPr/>
        </p:nvSpPr>
        <p:spPr>
          <a:xfrm>
            <a:off x="534238" y="6276547"/>
            <a:ext cx="1484364"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28</a:t>
            </a:r>
          </a:p>
        </p:txBody>
      </p:sp>
      <p:sp>
        <p:nvSpPr>
          <p:cNvPr id="276" name="Google Shape;328;p28"/>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277" name="Google Shape;329;p28" descr="Google Shape;329;p28"/>
          <p:cNvPicPr>
            <a:picLocks noChangeAspect="1"/>
          </p:cNvPicPr>
          <p:nvPr/>
        </p:nvPicPr>
        <p:blipFill>
          <a:blip r:embed="rId3">
            <a:extLst/>
          </a:blip>
          <a:stretch>
            <a:fillRect/>
          </a:stretch>
        </p:blipFill>
        <p:spPr>
          <a:xfrm>
            <a:off x="1713378" y="649406"/>
            <a:ext cx="8667751" cy="48768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9" name="Google Shape;334;p29" descr="Google Shape;334;p29"/>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80" name="Google Shape;335;p29"/>
          <p:cNvSpPr txBox="1"/>
          <p:nvPr/>
        </p:nvSpPr>
        <p:spPr>
          <a:xfrm>
            <a:off x="534238" y="6276547"/>
            <a:ext cx="1484364"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29</a:t>
            </a:r>
          </a:p>
        </p:txBody>
      </p:sp>
      <p:sp>
        <p:nvSpPr>
          <p:cNvPr id="281" name="Google Shape;336;p29"/>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82" name="Google Shape;337;p29"/>
          <p:cNvSpPr txBox="1"/>
          <p:nvPr/>
        </p:nvSpPr>
        <p:spPr>
          <a:xfrm>
            <a:off x="938231" y="1797575"/>
            <a:ext cx="10671668" cy="3952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457200" indent="-457200">
              <a:buClr>
                <a:srgbClr val="5F3913"/>
              </a:buClr>
              <a:buSzPts val="3200"/>
              <a:buFont typeface="Arial"/>
              <a:buChar char="•"/>
              <a:defRPr sz="3200">
                <a:solidFill>
                  <a:srgbClr val="5F3913"/>
                </a:solidFill>
                <a:latin typeface="Overlock"/>
                <a:ea typeface="Overlock"/>
                <a:cs typeface="Overlock"/>
                <a:sym typeface="Overlock"/>
              </a:defRPr>
            </a:pPr>
            <a:r>
              <a:t>El templo estaba compuesto de dos habitaciones: el lugar santo y el lugar santísimo. Solo los sacerdotes podían ingresar al lugar santo y únicamente el sumo sacerdote podía entrar al lugar santísimo. </a:t>
            </a:r>
          </a:p>
          <a:p>
            <a:pPr marL="457200" indent="-457200">
              <a:buClr>
                <a:srgbClr val="018443"/>
              </a:buClr>
              <a:buSzPts val="3200"/>
              <a:buFont typeface="Arial"/>
              <a:buChar char="•"/>
              <a:defRPr sz="3200">
                <a:solidFill>
                  <a:srgbClr val="018443"/>
                </a:solidFill>
                <a:latin typeface="Overlock"/>
                <a:ea typeface="Overlock"/>
                <a:cs typeface="Overlock"/>
                <a:sym typeface="Overlock"/>
              </a:defRPr>
            </a:pPr>
            <a:r>
              <a:t>Eso sucedía solo una vez al año en el Gran Día de la Expiación (Yom Kipur). Después de purificarse, el sumo sacerdote entraba para ofrecer sacrificio por los pecados del pueblo</a:t>
            </a:r>
            <a:r>
              <a:rPr>
                <a:solidFill>
                  <a:srgbClr val="5F3913"/>
                </a:solidFill>
              </a:rPr>
              <a:t>. </a:t>
            </a:r>
          </a:p>
        </p:txBody>
      </p:sp>
      <p:sp>
        <p:nvSpPr>
          <p:cNvPr id="283" name="Google Shape;338;p29"/>
          <p:cNvSpPr txBox="1"/>
          <p:nvPr/>
        </p:nvSpPr>
        <p:spPr>
          <a:xfrm>
            <a:off x="3094562" y="369517"/>
            <a:ext cx="6002876"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0" name="Google Shape;99;p3" descr="Google Shape;99;p3"/>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21" name="Google Shape;100;p3"/>
          <p:cNvSpPr txBox="1"/>
          <p:nvPr/>
        </p:nvSpPr>
        <p:spPr>
          <a:xfrm>
            <a:off x="45724" y="633198"/>
            <a:ext cx="12100551"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Presentación – 5 minutos</a:t>
            </a:r>
          </a:p>
        </p:txBody>
      </p:sp>
      <p:pic>
        <p:nvPicPr>
          <p:cNvPr id="122" name="Google Shape;101;p3" descr="Google Shape;101;p3"/>
          <p:cNvPicPr>
            <a:picLocks noChangeAspect="1"/>
          </p:cNvPicPr>
          <p:nvPr/>
        </p:nvPicPr>
        <p:blipFill>
          <a:blip r:embed="rId3">
            <a:extLst/>
          </a:blip>
          <a:stretch>
            <a:fillRect/>
          </a:stretch>
        </p:blipFill>
        <p:spPr>
          <a:xfrm>
            <a:off x="214190" y="2180715"/>
            <a:ext cx="3298373" cy="3298373"/>
          </a:xfrm>
          <a:prstGeom prst="rect">
            <a:avLst/>
          </a:prstGeom>
          <a:ln w="12700">
            <a:miter lim="400000"/>
          </a:ln>
        </p:spPr>
      </p:pic>
      <p:sp>
        <p:nvSpPr>
          <p:cNvPr id="123" name="Google Shape;102;p3"/>
          <p:cNvSpPr txBox="1"/>
          <p:nvPr/>
        </p:nvSpPr>
        <p:spPr>
          <a:xfrm>
            <a:off x="3393080" y="2285342"/>
            <a:ext cx="7876893" cy="4968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defRPr sz="4000">
                <a:solidFill>
                  <a:srgbClr val="5F3913"/>
                </a:solidFill>
                <a:latin typeface="Overlock"/>
                <a:ea typeface="Overlock"/>
                <a:cs typeface="Overlock"/>
                <a:sym typeface="Overlock"/>
              </a:defRPr>
            </a:pPr>
            <a:r>
              <a:t>Mi Nombre es_________________</a:t>
            </a:r>
          </a:p>
          <a:p>
            <a:pPr>
              <a:defRPr sz="4000">
                <a:solidFill>
                  <a:srgbClr val="5F3913"/>
                </a:solidFill>
                <a:latin typeface="Overlock"/>
                <a:ea typeface="Overlock"/>
                <a:cs typeface="Overlock"/>
                <a:sym typeface="Overlock"/>
              </a:defRPr>
            </a:pPr>
          </a:p>
          <a:p>
            <a:pPr>
              <a:defRPr sz="4000">
                <a:solidFill>
                  <a:srgbClr val="5F3913"/>
                </a:solidFill>
                <a:latin typeface="Overlock"/>
                <a:ea typeface="Overlock"/>
                <a:cs typeface="Overlock"/>
                <a:sym typeface="Overlock"/>
              </a:defRPr>
            </a:pPr>
            <a:r>
              <a:t>Vivo en______________________</a:t>
            </a:r>
          </a:p>
          <a:p>
            <a:pPr>
              <a:defRPr sz="4000">
                <a:solidFill>
                  <a:srgbClr val="5F3913"/>
                </a:solidFill>
                <a:latin typeface="Overlock"/>
                <a:ea typeface="Overlock"/>
                <a:cs typeface="Overlock"/>
                <a:sym typeface="Overlock"/>
              </a:defRPr>
            </a:pPr>
          </a:p>
          <a:p>
            <a:pPr>
              <a:defRPr sz="4000">
                <a:solidFill>
                  <a:srgbClr val="5F3913"/>
                </a:solidFill>
                <a:latin typeface="Overlock"/>
                <a:ea typeface="Overlock"/>
                <a:cs typeface="Overlock"/>
                <a:sym typeface="Overlock"/>
              </a:defRPr>
            </a:pPr>
            <a:r>
              <a:t>Soy un______________________</a:t>
            </a:r>
          </a:p>
        </p:txBody>
      </p:sp>
      <p:sp>
        <p:nvSpPr>
          <p:cNvPr id="124" name="Google Shape;103;p3"/>
          <p:cNvSpPr txBox="1"/>
          <p:nvPr/>
        </p:nvSpPr>
        <p:spPr>
          <a:xfrm>
            <a:off x="534240" y="6276547"/>
            <a:ext cx="1403752"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3</a:t>
            </a:r>
          </a:p>
        </p:txBody>
      </p:sp>
      <p:sp>
        <p:nvSpPr>
          <p:cNvPr id="125" name="Google Shape;104;p3"/>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5" name="Google Shape;343;p30" descr="Google Shape;343;p30"/>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86" name="Google Shape;344;p30"/>
          <p:cNvSpPr txBox="1"/>
          <p:nvPr/>
        </p:nvSpPr>
        <p:spPr>
          <a:xfrm>
            <a:off x="534238" y="6276547"/>
            <a:ext cx="1484364"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30</a:t>
            </a:r>
          </a:p>
        </p:txBody>
      </p:sp>
      <p:sp>
        <p:nvSpPr>
          <p:cNvPr id="287" name="Google Shape;345;p30"/>
          <p:cNvSpPr/>
          <p:nvPr/>
        </p:nvSpPr>
        <p:spPr>
          <a:xfrm flipV="1">
            <a:off x="2167003" y="6488107"/>
            <a:ext cx="8214126" cy="375"/>
          </a:xfrm>
          <a:prstGeom prst="line">
            <a:avLst/>
          </a:prstGeom>
          <a:ln w="38100">
            <a:solidFill>
              <a:srgbClr val="018443"/>
            </a:solidFill>
            <a:miter/>
          </a:ln>
        </p:spPr>
        <p:txBody>
          <a:bodyPr lIns="45719" rIns="45719"/>
          <a:lstStyle/>
          <a:p>
            <a:pPr/>
          </a:p>
        </p:txBody>
      </p:sp>
      <p:pic>
        <p:nvPicPr>
          <p:cNvPr id="288" name="Google Shape;346;p30" descr="Google Shape;346;p30"/>
          <p:cNvPicPr>
            <a:picLocks noChangeAspect="1"/>
          </p:cNvPicPr>
          <p:nvPr/>
        </p:nvPicPr>
        <p:blipFill>
          <a:blip r:embed="rId3">
            <a:extLst/>
          </a:blip>
          <a:stretch>
            <a:fillRect/>
          </a:stretch>
        </p:blipFill>
        <p:spPr>
          <a:xfrm>
            <a:off x="1988936" y="605793"/>
            <a:ext cx="8214127" cy="538215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0" name="Google Shape;351;p31" descr="Google Shape;351;p31"/>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91" name="Google Shape;352;p31"/>
          <p:cNvSpPr txBox="1"/>
          <p:nvPr/>
        </p:nvSpPr>
        <p:spPr>
          <a:xfrm>
            <a:off x="525336" y="6276547"/>
            <a:ext cx="1484364"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31</a:t>
            </a:r>
          </a:p>
        </p:txBody>
      </p:sp>
      <p:sp>
        <p:nvSpPr>
          <p:cNvPr id="292" name="Google Shape;353;p31"/>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3" name="Google Shape;354;p31"/>
          <p:cNvSpPr txBox="1"/>
          <p:nvPr/>
        </p:nvSpPr>
        <p:spPr>
          <a:xfrm>
            <a:off x="938231" y="1478236"/>
            <a:ext cx="10671668" cy="49174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457200" indent="-457200">
              <a:buClr>
                <a:srgbClr val="5F3913"/>
              </a:buClr>
              <a:buSzPts val="3200"/>
              <a:buFont typeface="Arial"/>
              <a:buChar char="•"/>
              <a:defRPr sz="3200">
                <a:solidFill>
                  <a:srgbClr val="5F3913"/>
                </a:solidFill>
                <a:latin typeface="Overlock"/>
                <a:ea typeface="Overlock"/>
                <a:cs typeface="Overlock"/>
                <a:sym typeface="Overlock"/>
              </a:defRPr>
            </a:lvl1pPr>
          </a:lstStyle>
          <a:p>
            <a:pPr/>
            <a:r>
              <a:t>Comparando a Jesús, nuestro gran sumo sacerdote, con los sumos sacerdotes del antiguo pacto, el autor de Hebreos dice: “Pero Cristo vino ya, y es el sumo sacerdote de los bienes venideros, a través del tabernáculo más amplio y más perfecto, el cual no ha sido hecho por los hombres…(12) y no por medio de la sangre de machos cabríos ni de becerros, sino por medio de su propia sangre. Entró una sola vez y para siempre en el Lugar Santísimo, y así obtuvo para nosotros la redención eterna…</a:t>
            </a:r>
          </a:p>
        </p:txBody>
      </p:sp>
      <p:sp>
        <p:nvSpPr>
          <p:cNvPr id="294" name="Google Shape;355;p31"/>
          <p:cNvSpPr txBox="1"/>
          <p:nvPr/>
        </p:nvSpPr>
        <p:spPr>
          <a:xfrm>
            <a:off x="3094562" y="261277"/>
            <a:ext cx="6002876"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6" name="Google Shape;360;p32" descr="Google Shape;360;p32"/>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297" name="Google Shape;361;p32"/>
          <p:cNvSpPr txBox="1"/>
          <p:nvPr/>
        </p:nvSpPr>
        <p:spPr>
          <a:xfrm>
            <a:off x="525336" y="6276547"/>
            <a:ext cx="1484364"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32</a:t>
            </a:r>
          </a:p>
        </p:txBody>
      </p:sp>
      <p:sp>
        <p:nvSpPr>
          <p:cNvPr id="298" name="Google Shape;362;p32"/>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299" name="Google Shape;363;p32"/>
          <p:cNvSpPr txBox="1"/>
          <p:nvPr/>
        </p:nvSpPr>
        <p:spPr>
          <a:xfrm>
            <a:off x="896861" y="1164443"/>
            <a:ext cx="10398277" cy="54000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457200" indent="-457200">
              <a:buClr>
                <a:srgbClr val="5F3913"/>
              </a:buClr>
              <a:buSzPts val="3200"/>
              <a:buFont typeface="Arial"/>
              <a:buChar char="•"/>
              <a:defRPr sz="3200">
                <a:solidFill>
                  <a:srgbClr val="5F3913"/>
                </a:solidFill>
                <a:latin typeface="Overlock"/>
                <a:ea typeface="Overlock"/>
                <a:cs typeface="Overlock"/>
                <a:sym typeface="Overlock"/>
              </a:defRPr>
            </a:pPr>
            <a:r>
              <a:t>(15) Por eso Cristo es mediador de un nuevo pacto, para que los llamados reciban la promesa de la herencia eterna, pues con su muerte libera a los hombres de los pecados cometidos bajo el primer pacto…(27) Y así como está establecido que los hombres mueran una sola vez, y después venga el juicio, (28) así también Cristo fue ofrecido una sola vez para llevar los pecados de muchos; pero aparecerá por segunda vez, ya sin relación con el pecado, para salvar a los que lo esperan”. - </a:t>
            </a:r>
            <a:r>
              <a:rPr>
                <a:solidFill>
                  <a:srgbClr val="018443"/>
                </a:solidFill>
              </a:rPr>
              <a:t>Versículos seleccionados del capítulo 9 de Hebreos.</a:t>
            </a:r>
          </a:p>
        </p:txBody>
      </p:sp>
      <p:sp>
        <p:nvSpPr>
          <p:cNvPr id="300" name="Google Shape;364;p32"/>
          <p:cNvSpPr txBox="1"/>
          <p:nvPr/>
        </p:nvSpPr>
        <p:spPr>
          <a:xfrm>
            <a:off x="3094562" y="241590"/>
            <a:ext cx="6002876"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Google Shape;369;p33" descr="Google Shape;369;p33"/>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3" name="Google Shape;370;p33"/>
          <p:cNvSpPr txBox="1"/>
          <p:nvPr/>
        </p:nvSpPr>
        <p:spPr>
          <a:xfrm>
            <a:off x="534238" y="6276547"/>
            <a:ext cx="1460710"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33</a:t>
            </a:r>
          </a:p>
        </p:txBody>
      </p:sp>
      <p:sp>
        <p:nvSpPr>
          <p:cNvPr id="304" name="Google Shape;371;p33"/>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05" name="Google Shape;372;p33"/>
          <p:cNvSpPr txBox="1"/>
          <p:nvPr/>
        </p:nvSpPr>
        <p:spPr>
          <a:xfrm>
            <a:off x="1109910" y="914384"/>
            <a:ext cx="9972179" cy="5476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4400">
                <a:solidFill>
                  <a:srgbClr val="5F3913"/>
                </a:solidFill>
                <a:latin typeface="Overlock"/>
                <a:ea typeface="Overlock"/>
                <a:cs typeface="Overlock"/>
                <a:sym typeface="Overlock"/>
              </a:defRPr>
            </a:pPr>
            <a:r>
              <a:t>#3. Como estímulo para que no abandonaran su fe en Cristo, el escritor recuerda una lista de personas del Antiguo Testamento que, en las mismas dificultades, perseveraron en la fe. Esa lista de "héroes de la fe" se encuentra en el capítulo 11 de Hebreos. </a:t>
            </a:r>
            <a:r>
              <a:rPr>
                <a:solidFill>
                  <a:srgbClr val="018443"/>
                </a:solidFill>
              </a:rPr>
              <a:t>¿Cuántos recuerda usted?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7" name="Google Shape;377;p34" descr="Google Shape;377;p34"/>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08" name="Google Shape;378;p34"/>
          <p:cNvSpPr txBox="1"/>
          <p:nvPr/>
        </p:nvSpPr>
        <p:spPr>
          <a:xfrm>
            <a:off x="534238" y="6276547"/>
            <a:ext cx="1587040"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34</a:t>
            </a:r>
          </a:p>
        </p:txBody>
      </p:sp>
      <p:sp>
        <p:nvSpPr>
          <p:cNvPr id="309" name="Google Shape;379;p34"/>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10" name="Google Shape;380;p34"/>
          <p:cNvSpPr txBox="1"/>
          <p:nvPr/>
        </p:nvSpPr>
        <p:spPr>
          <a:xfrm>
            <a:off x="659859" y="1600670"/>
            <a:ext cx="10516674" cy="42570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457200" indent="-457200">
              <a:buClr>
                <a:srgbClr val="5F3913"/>
              </a:buClr>
              <a:buSzPts val="3400"/>
              <a:buFont typeface="Arial"/>
              <a:buChar char="•"/>
              <a:defRPr sz="3400">
                <a:solidFill>
                  <a:srgbClr val="5F3913"/>
                </a:solidFill>
                <a:latin typeface="Overlock"/>
                <a:ea typeface="Overlock"/>
                <a:cs typeface="Overlock"/>
                <a:sym typeface="Overlock"/>
              </a:defRPr>
            </a:pPr>
            <a:r>
              <a:t>Hebreos 11:1,2 dice: “Tener fe es estar seguro de lo que se espera; es estar convencido de lo que no se ve. Gracias a ella, nuestros antepasados fueron reconocidos y aprobados”. </a:t>
            </a:r>
          </a:p>
          <a:p>
            <a:pPr marL="457200" indent="-457200">
              <a:buClr>
                <a:srgbClr val="018443"/>
              </a:buClr>
              <a:buSzPts val="3400"/>
              <a:buFont typeface="Arial"/>
              <a:buChar char="•"/>
              <a:defRPr sz="3400">
                <a:solidFill>
                  <a:srgbClr val="018443"/>
                </a:solidFill>
                <a:latin typeface="Overlock"/>
                <a:ea typeface="Overlock"/>
                <a:cs typeface="Overlock"/>
                <a:sym typeface="Overlock"/>
              </a:defRPr>
            </a:pPr>
            <a:r>
              <a:t>Abel, Enoc, Noé, Abraham, Sara, Isaac, Jacob, José, Moisés, Rahab, Gedeón, Barac, Sansón, Jefté, David, Samuel, los profetas y otros que no figuran en la lista por nombre. </a:t>
            </a:r>
          </a:p>
        </p:txBody>
      </p:sp>
      <p:sp>
        <p:nvSpPr>
          <p:cNvPr id="311" name="Google Shape;381;p34"/>
          <p:cNvSpPr txBox="1"/>
          <p:nvPr/>
        </p:nvSpPr>
        <p:spPr>
          <a:xfrm>
            <a:off x="2916758" y="448088"/>
            <a:ext cx="6002876"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Organizando los puntos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3" name="Google Shape;386;p35" descr="Google Shape;386;p35"/>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14" name="Google Shape;387;p35"/>
          <p:cNvSpPr txBox="1"/>
          <p:nvPr/>
        </p:nvSpPr>
        <p:spPr>
          <a:xfrm>
            <a:off x="534238" y="6276547"/>
            <a:ext cx="1540170"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35</a:t>
            </a:r>
          </a:p>
        </p:txBody>
      </p:sp>
      <p:sp>
        <p:nvSpPr>
          <p:cNvPr id="315" name="Google Shape;388;p35"/>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16" name="Google Shape;389;p35"/>
          <p:cNvSpPr txBox="1"/>
          <p:nvPr/>
        </p:nvSpPr>
        <p:spPr>
          <a:xfrm>
            <a:off x="959667" y="604483"/>
            <a:ext cx="10272665"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5F3913"/>
                </a:solidFill>
                <a:latin typeface="Overlock"/>
                <a:ea typeface="Overlock"/>
                <a:cs typeface="Overlock"/>
                <a:sym typeface="Overlock"/>
              </a:defRPr>
            </a:lvl1pPr>
          </a:lstStyle>
          <a:p>
            <a:pPr/>
            <a:r>
              <a:t>Oración</a:t>
            </a:r>
          </a:p>
        </p:txBody>
      </p:sp>
      <p:pic>
        <p:nvPicPr>
          <p:cNvPr id="317" name="Google Shape;390;p35" descr="Google Shape;390;p35"/>
          <p:cNvPicPr>
            <a:picLocks noChangeAspect="1"/>
          </p:cNvPicPr>
          <p:nvPr/>
        </p:nvPicPr>
        <p:blipFill>
          <a:blip r:embed="rId3">
            <a:extLst/>
          </a:blip>
          <a:stretch>
            <a:fillRect/>
          </a:stretch>
        </p:blipFill>
        <p:spPr>
          <a:xfrm>
            <a:off x="2120133" y="1746967"/>
            <a:ext cx="7840135" cy="399497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9" name="Google Shape;395;p36" descr="Google Shape;395;p36"/>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20" name="Google Shape;396;p36"/>
          <p:cNvSpPr txBox="1"/>
          <p:nvPr/>
        </p:nvSpPr>
        <p:spPr>
          <a:xfrm>
            <a:off x="534238" y="6276547"/>
            <a:ext cx="1587040"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36</a:t>
            </a:r>
          </a:p>
        </p:txBody>
      </p:sp>
      <p:sp>
        <p:nvSpPr>
          <p:cNvPr id="321" name="Google Shape;397;p36"/>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22" name="Google Shape;398;p36"/>
          <p:cNvSpPr txBox="1"/>
          <p:nvPr/>
        </p:nvSpPr>
        <p:spPr>
          <a:xfrm>
            <a:off x="2472577" y="767785"/>
            <a:ext cx="9069216" cy="48920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gn="ctr">
              <a:defRPr sz="3600">
                <a:solidFill>
                  <a:srgbClr val="018443"/>
                </a:solidFill>
                <a:latin typeface="Overlock"/>
                <a:ea typeface="Overlock"/>
                <a:cs typeface="Overlock"/>
                <a:sym typeface="Overlock"/>
              </a:defRPr>
            </a:pPr>
            <a:r>
              <a:t>Preguntas de revisión y personalización de la Biblia (vea la Hoja del estudiante)</a:t>
            </a:r>
            <a:endParaRPr sz="1600"/>
          </a:p>
          <a:p>
            <a:pPr algn="ctr">
              <a:defRPr sz="1000">
                <a:solidFill>
                  <a:srgbClr val="018443"/>
                </a:solidFill>
                <a:latin typeface="Overlock"/>
                <a:ea typeface="Overlock"/>
                <a:cs typeface="Overlock"/>
                <a:sym typeface="Overlock"/>
              </a:defRPr>
            </a:pPr>
          </a:p>
          <a:p>
            <a:pPr>
              <a:defRPr sz="1800">
                <a:solidFill>
                  <a:srgbClr val="5F3913"/>
                </a:solidFill>
                <a:latin typeface="Overlock"/>
                <a:ea typeface="Overlock"/>
                <a:cs typeface="Overlock"/>
                <a:sym typeface="Overlock"/>
              </a:defRPr>
            </a:pPr>
          </a:p>
          <a:p>
            <a:pPr marL="514350" indent="-514350">
              <a:buClr>
                <a:srgbClr val="5F3913"/>
              </a:buClr>
              <a:buSzPts val="3600"/>
              <a:buAutoNum type="alphaLcPeriod" startAt="1"/>
              <a:defRPr sz="3600">
                <a:solidFill>
                  <a:srgbClr val="5F3913"/>
                </a:solidFill>
                <a:latin typeface="Overlock"/>
                <a:ea typeface="Overlock"/>
                <a:cs typeface="Overlock"/>
                <a:sym typeface="Overlock"/>
              </a:defRPr>
            </a:pPr>
            <a:r>
              <a:t>¿Quién escribió la carta a los hebreos y cuándo?</a:t>
            </a:r>
            <a:endParaRPr sz="1600"/>
          </a:p>
          <a:p>
            <a:pPr marL="514350" indent="-514350">
              <a:buClr>
                <a:srgbClr val="018443"/>
              </a:buClr>
              <a:buSzPts val="3600"/>
              <a:buAutoNum type="alphaLcPeriod" startAt="1"/>
              <a:defRPr sz="3600">
                <a:solidFill>
                  <a:srgbClr val="018443"/>
                </a:solidFill>
                <a:latin typeface="Overlock"/>
                <a:ea typeface="Overlock"/>
                <a:cs typeface="Overlock"/>
                <a:sym typeface="Overlock"/>
              </a:defRPr>
            </a:pPr>
            <a:r>
              <a:t>¿Quiénes perseguían a los hebreos (judíos cristianos) de esta epístola?</a:t>
            </a:r>
            <a:endParaRPr sz="1600"/>
          </a:p>
          <a:p>
            <a:pPr marL="514350" indent="-514350">
              <a:buClr>
                <a:srgbClr val="5F3913"/>
              </a:buClr>
              <a:buSzPts val="3600"/>
              <a:buAutoNum type="alphaLcPeriod" startAt="1"/>
              <a:defRPr sz="3600">
                <a:solidFill>
                  <a:srgbClr val="5F3913"/>
                </a:solidFill>
                <a:latin typeface="Overlock"/>
                <a:ea typeface="Overlock"/>
                <a:cs typeface="Overlock"/>
                <a:sym typeface="Overlock"/>
              </a:defRPr>
            </a:pPr>
            <a:r>
              <a:t>¿Cuál es el principal argumento que el escritor les presenta a los hebreos?</a:t>
            </a:r>
          </a:p>
        </p:txBody>
      </p:sp>
      <p:sp>
        <p:nvSpPr>
          <p:cNvPr id="323" name="Google Shape;399;p36"/>
          <p:cNvSpPr txBox="1"/>
          <p:nvPr/>
        </p:nvSpPr>
        <p:spPr>
          <a:xfrm rot="16200000">
            <a:off x="-638517" y="2710200"/>
            <a:ext cx="3923599" cy="1437600"/>
          </a:xfrm>
          <a:prstGeom prst="rect">
            <a:avLst/>
          </a:prstGeom>
          <a:solidFill>
            <a:srgbClr val="5F3913"/>
          </a:solidFill>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8800">
                <a:solidFill>
                  <a:srgbClr val="FFFFFF"/>
                </a:solidFill>
                <a:latin typeface="Overlock"/>
                <a:ea typeface="Overlock"/>
                <a:cs typeface="Overlock"/>
                <a:sym typeface="Overlock"/>
              </a:defRPr>
            </a:lvl1pPr>
          </a:lstStyle>
          <a:p>
            <a:pPr/>
            <a:r>
              <a:t>TAREA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5" name="Google Shape;404;p37" descr="Google Shape;404;p37"/>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326" name="Google Shape;405;p37"/>
          <p:cNvSpPr txBox="1"/>
          <p:nvPr/>
        </p:nvSpPr>
        <p:spPr>
          <a:xfrm>
            <a:off x="534238" y="6276547"/>
            <a:ext cx="1483298" cy="650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37</a:t>
            </a:r>
          </a:p>
        </p:txBody>
      </p:sp>
      <p:sp>
        <p:nvSpPr>
          <p:cNvPr id="327" name="Google Shape;406;p37"/>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328" name="Google Shape;407;p37"/>
          <p:cNvSpPr txBox="1"/>
          <p:nvPr/>
        </p:nvSpPr>
        <p:spPr>
          <a:xfrm>
            <a:off x="959667" y="494662"/>
            <a:ext cx="10272665"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5F3913"/>
                </a:solidFill>
                <a:latin typeface="Overlock"/>
                <a:ea typeface="Overlock"/>
                <a:cs typeface="Overlock"/>
                <a:sym typeface="Overlock"/>
              </a:defRPr>
            </a:lvl1pPr>
          </a:lstStyle>
          <a:p>
            <a:pPr/>
            <a:r>
              <a:t>La Despedida</a:t>
            </a:r>
          </a:p>
        </p:txBody>
      </p:sp>
      <p:pic>
        <p:nvPicPr>
          <p:cNvPr id="329" name="Google Shape;408;p37" descr="Google Shape;408;p37"/>
          <p:cNvPicPr>
            <a:picLocks noChangeAspect="1"/>
          </p:cNvPicPr>
          <p:nvPr/>
        </p:nvPicPr>
        <p:blipFill>
          <a:blip r:embed="rId3">
            <a:extLst/>
          </a:blip>
          <a:stretch>
            <a:fillRect/>
          </a:stretch>
        </p:blipFill>
        <p:spPr>
          <a:xfrm>
            <a:off x="2443662" y="1682768"/>
            <a:ext cx="7460709" cy="419665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Google Shape;413;p38"/>
          <p:cNvSpPr txBox="1"/>
          <p:nvPr>
            <p:ph type="ctrTitle"/>
          </p:nvPr>
        </p:nvSpPr>
        <p:spPr>
          <a:prstGeom prst="rect">
            <a:avLst/>
          </a:prstGeom>
        </p:spPr>
        <p:txBody>
          <a:bodyPr/>
          <a:lstStyle/>
          <a:p>
            <a:pPr/>
          </a:p>
        </p:txBody>
      </p:sp>
      <p:sp>
        <p:nvSpPr>
          <p:cNvPr id="332" name="Google Shape;414;p38"/>
          <p:cNvSpPr txBox="1"/>
          <p:nvPr>
            <p:ph type="subTitle" sz="quarter" idx="1"/>
          </p:nvPr>
        </p:nvSpPr>
        <p:spPr>
          <a:xfrm>
            <a:off x="1524000" y="3602037"/>
            <a:ext cx="9144000" cy="1655762"/>
          </a:xfrm>
          <a:prstGeom prst="rect">
            <a:avLst/>
          </a:prstGeom>
        </p:spPr>
        <p:txBody>
          <a:bodyPr/>
          <a:lstStyle/>
          <a:p>
            <a:pPr marL="0" indent="0">
              <a:spcBef>
                <a:spcPts val="0"/>
              </a:spcBef>
            </a:pPr>
          </a:p>
        </p:txBody>
      </p:sp>
      <p:pic>
        <p:nvPicPr>
          <p:cNvPr id="333" name="Google Shape;415;p38" descr="Google Shape;415;p38"/>
          <p:cNvPicPr>
            <a:picLocks noChangeAspect="1"/>
          </p:cNvPicPr>
          <p:nvPr/>
        </p:nvPicPr>
        <p:blipFill>
          <a:blip r:embed="rId2">
            <a:extLst/>
          </a:blip>
          <a:stretch>
            <a:fillRect/>
          </a:stretch>
        </p:blipFill>
        <p:spPr>
          <a:xfrm>
            <a:off x="1011936" y="100351"/>
            <a:ext cx="10168129" cy="667317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Google Shape;421;g165c530b2bc_0_0"/>
          <p:cNvSpPr txBox="1"/>
          <p:nvPr>
            <p:ph type="title"/>
          </p:nvPr>
        </p:nvSpPr>
        <p:spPr>
          <a:xfrm>
            <a:off x="838200" y="365125"/>
            <a:ext cx="10515600" cy="1325700"/>
          </a:xfrm>
          <a:prstGeom prst="rect">
            <a:avLst/>
          </a:prstGeom>
        </p:spPr>
        <p:txBody>
          <a:bodyPr/>
          <a:lstStyle>
            <a:lvl1pPr algn="ctr">
              <a:defRPr b="1">
                <a:solidFill>
                  <a:srgbClr val="5E3D22"/>
                </a:solidFill>
                <a:latin typeface="Overlock"/>
                <a:ea typeface="Overlock"/>
                <a:cs typeface="Overlock"/>
                <a:sym typeface="Overlock"/>
              </a:defRPr>
            </a:lvl1pPr>
          </a:lstStyle>
          <a:p>
            <a:pPr/>
            <a:r>
              <a:t>El Propósito de Academia Cristo</a:t>
            </a:r>
          </a:p>
        </p:txBody>
      </p:sp>
      <p:sp>
        <p:nvSpPr>
          <p:cNvPr id="336" name="Google Shape;422;g165c530b2bc_0_0"/>
          <p:cNvSpPr txBox="1"/>
          <p:nvPr>
            <p:ph type="body" sz="half" idx="1"/>
          </p:nvPr>
        </p:nvSpPr>
        <p:spPr>
          <a:xfrm>
            <a:off x="5064552" y="1926221"/>
            <a:ext cx="6542101" cy="4250401"/>
          </a:xfrm>
          <a:prstGeom prst="rect">
            <a:avLst/>
          </a:prstGeom>
        </p:spPr>
        <p:txBody>
          <a:bodyPr anchor="ctr"/>
          <a:lstStyle/>
          <a:p>
            <a:pPr marL="228600" indent="-254000">
              <a:spcBef>
                <a:spcPts val="0"/>
              </a:spcBef>
              <a:buClr>
                <a:srgbClr val="0C7837"/>
              </a:buClr>
              <a:buSzPts val="4000"/>
              <a:defRPr sz="4000">
                <a:solidFill>
                  <a:srgbClr val="0C7837"/>
                </a:solidFill>
                <a:latin typeface="Overlock"/>
                <a:ea typeface="Overlock"/>
                <a:cs typeface="Overlock"/>
                <a:sym typeface="Overlock"/>
              </a:defRPr>
            </a:pPr>
            <a:r>
              <a:t>Capacitación para cumplir la Gran Comisión. </a:t>
            </a:r>
          </a:p>
          <a:p>
            <a:pPr marL="228600" indent="-254000">
              <a:spcBef>
                <a:spcPts val="2400"/>
              </a:spcBef>
              <a:buClr>
                <a:srgbClr val="0C7837"/>
              </a:buClr>
              <a:buSzPts val="4000"/>
              <a:defRPr sz="4000">
                <a:solidFill>
                  <a:srgbClr val="0C7837"/>
                </a:solidFill>
                <a:latin typeface="Overlock"/>
                <a:ea typeface="Overlock"/>
                <a:cs typeface="Overlock"/>
                <a:sym typeface="Overlock"/>
              </a:defRPr>
            </a:pPr>
            <a:r>
              <a:t>Crecer en la Palabra </a:t>
            </a:r>
          </a:p>
          <a:p>
            <a:pPr marL="228600" indent="-254000">
              <a:spcBef>
                <a:spcPts val="2400"/>
              </a:spcBef>
              <a:buClr>
                <a:srgbClr val="0C7837"/>
              </a:buClr>
              <a:buSzPts val="4000"/>
              <a:defRPr sz="4000">
                <a:solidFill>
                  <a:srgbClr val="0C7837"/>
                </a:solidFill>
                <a:latin typeface="Overlock"/>
                <a:ea typeface="Overlock"/>
                <a:cs typeface="Overlock"/>
                <a:sym typeface="Overlock"/>
              </a:defRPr>
            </a:pPr>
            <a:r>
              <a:t>Llevar la Palabra a otros. </a:t>
            </a:r>
          </a:p>
        </p:txBody>
      </p:sp>
      <p:pic>
        <p:nvPicPr>
          <p:cNvPr id="337" name="Google Shape;423;g165c530b2bc_0_0" descr="Google Shape;423;g165c530b2bc_0_0"/>
          <p:cNvPicPr>
            <a:picLocks noChangeAspect="1"/>
          </p:cNvPicPr>
          <p:nvPr/>
        </p:nvPicPr>
        <p:blipFill>
          <a:blip r:embed="rId3">
            <a:extLst/>
          </a:blip>
          <a:stretch>
            <a:fillRect/>
          </a:stretch>
        </p:blipFill>
        <p:spPr>
          <a:xfrm>
            <a:off x="585344" y="2977682"/>
            <a:ext cx="3545223" cy="21475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Google Shape;109;p4"/>
          <p:cNvSpPr txBox="1"/>
          <p:nvPr/>
        </p:nvSpPr>
        <p:spPr>
          <a:xfrm>
            <a:off x="1113855" y="887574"/>
            <a:ext cx="10320420" cy="53492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3800">
                <a:solidFill>
                  <a:srgbClr val="5F3913"/>
                </a:solidFill>
                <a:latin typeface="Overlock"/>
                <a:ea typeface="Overlock"/>
                <a:cs typeface="Overlock"/>
                <a:sym typeface="Overlock"/>
              </a:defRPr>
            </a:lvl1pPr>
          </a:lstStyle>
          <a:p>
            <a:pPr/>
            <a:r>
              <a:t>Padre Celestial: Por medio de la resurrección de tu Hijo, Jesucristo, tenemos la seguridad de que el sacrificio que tu Hijo hizo, fue aceptado por ti como pago total por nuestros pecados. Protégenos de aquellos quienes predican que la sola fe en Jesucristo no es suficiente para la salvación. Danos el valor y el conocimiento para ser defensores de la fe. Te lo pedimos en el nombre de Jesús. Amén. </a:t>
            </a:r>
          </a:p>
        </p:txBody>
      </p:sp>
      <p:pic>
        <p:nvPicPr>
          <p:cNvPr id="128" name="Google Shape;110;p4" descr="Google Shape;110;p4"/>
          <p:cNvPicPr>
            <a:picLocks noChangeAspect="1"/>
          </p:cNvPicPr>
          <p:nvPr/>
        </p:nvPicPr>
        <p:blipFill>
          <a:blip r:embed="rId2">
            <a:extLst/>
          </a:blip>
          <a:srcRect l="17888" t="4477" r="16983" b="8683"/>
          <a:stretch>
            <a:fillRect/>
          </a:stretch>
        </p:blipFill>
        <p:spPr>
          <a:xfrm>
            <a:off x="10798213" y="5360526"/>
            <a:ext cx="964016" cy="1285355"/>
          </a:xfrm>
          <a:prstGeom prst="rect">
            <a:avLst/>
          </a:prstGeom>
          <a:ln w="12700">
            <a:miter lim="400000"/>
          </a:ln>
        </p:spPr>
      </p:pic>
      <p:sp>
        <p:nvSpPr>
          <p:cNvPr id="129" name="Google Shape;111;p4"/>
          <p:cNvSpPr txBox="1"/>
          <p:nvPr/>
        </p:nvSpPr>
        <p:spPr>
          <a:xfrm>
            <a:off x="534240" y="6276547"/>
            <a:ext cx="1403752"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4</a:t>
            </a:r>
          </a:p>
        </p:txBody>
      </p:sp>
      <p:sp>
        <p:nvSpPr>
          <p:cNvPr id="130" name="Google Shape;112;p4"/>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Google Shape;429;g165c530b2bc_0_82"/>
          <p:cNvSpPr txBox="1"/>
          <p:nvPr>
            <p:ph type="title"/>
          </p:nvPr>
        </p:nvSpPr>
        <p:spPr>
          <a:xfrm>
            <a:off x="838200" y="365124"/>
            <a:ext cx="10515600" cy="1561202"/>
          </a:xfrm>
          <a:prstGeom prst="rect">
            <a:avLst/>
          </a:prstGeom>
        </p:spPr>
        <p:txBody>
          <a:bodyPr/>
          <a:lstStyle/>
          <a:p>
            <a:pPr algn="ctr">
              <a:defRPr b="1">
                <a:solidFill>
                  <a:srgbClr val="5E3D22"/>
                </a:solidFill>
                <a:latin typeface="Overlock"/>
                <a:ea typeface="Overlock"/>
                <a:cs typeface="Overlock"/>
                <a:sym typeface="Overlock"/>
              </a:defRPr>
            </a:pPr>
            <a:r>
              <a:t>“Quiero juntar un grupo. </a:t>
            </a:r>
            <a:br/>
            <a:r>
              <a:t>¿Pueden orientarme?”</a:t>
            </a:r>
          </a:p>
        </p:txBody>
      </p:sp>
      <p:sp>
        <p:nvSpPr>
          <p:cNvPr id="342" name="Google Shape;430;g165c530b2bc_0_82"/>
          <p:cNvSpPr txBox="1"/>
          <p:nvPr>
            <p:ph type="body" sz="half" idx="1"/>
          </p:nvPr>
        </p:nvSpPr>
        <p:spPr>
          <a:xfrm>
            <a:off x="5017387" y="2319709"/>
            <a:ext cx="6542101" cy="3738602"/>
          </a:xfrm>
          <a:prstGeom prst="rect">
            <a:avLst/>
          </a:prstGeom>
        </p:spPr>
        <p:txBody>
          <a:bodyPr/>
          <a:lstStyle/>
          <a:p>
            <a:pPr marL="189738" indent="-189738" defTabSz="758951">
              <a:spcBef>
                <a:spcPts val="0"/>
              </a:spcBef>
              <a:buClr>
                <a:srgbClr val="0C7837"/>
              </a:buClr>
              <a:buSzPts val="2900"/>
              <a:defRPr sz="2905">
                <a:solidFill>
                  <a:srgbClr val="0C7837"/>
                </a:solidFill>
                <a:latin typeface="Overlock"/>
                <a:ea typeface="Overlock"/>
                <a:cs typeface="Overlock"/>
                <a:sym typeface="Overlock"/>
              </a:defRPr>
            </a:pPr>
            <a:r>
              <a:t>Hable con su profesor</a:t>
            </a:r>
          </a:p>
          <a:p>
            <a:pPr marL="189738" indent="-189738" defTabSz="758951">
              <a:spcBef>
                <a:spcPts val="1400"/>
              </a:spcBef>
              <a:buClr>
                <a:srgbClr val="0C7837"/>
              </a:buClr>
              <a:buSzPts val="2900"/>
              <a:defRPr sz="2905">
                <a:solidFill>
                  <a:srgbClr val="0C7837"/>
                </a:solidFill>
                <a:latin typeface="Overlock"/>
                <a:ea typeface="Overlock"/>
                <a:cs typeface="Overlock"/>
                <a:sym typeface="Overlock"/>
              </a:defRPr>
            </a:pPr>
            <a:r>
              <a:t>Orientación: Grupo Sembrador</a:t>
            </a:r>
          </a:p>
          <a:p>
            <a:pPr marL="189738" indent="-189738" defTabSz="758951">
              <a:spcBef>
                <a:spcPts val="1400"/>
              </a:spcBef>
              <a:buClr>
                <a:srgbClr val="0C7837"/>
              </a:buClr>
              <a:buSzPts val="2900"/>
              <a:defRPr i="1" sz="2905">
                <a:solidFill>
                  <a:srgbClr val="0C7837"/>
                </a:solidFill>
                <a:latin typeface="Overlock"/>
                <a:ea typeface="Overlock"/>
                <a:cs typeface="Overlock"/>
                <a:sym typeface="Overlock"/>
              </a:defRPr>
            </a:pPr>
            <a:r>
              <a:t>&gt;&gt;No dejemos de congregarnos, como es la costumbre de algunos, sino animémonos unos a otros; y con más razón ahora que vemos que aquel día se acerca.&lt;&lt; </a:t>
            </a:r>
            <a:r>
              <a:rPr i="0"/>
              <a:t>(Hebreos 10:25)</a:t>
            </a:r>
          </a:p>
        </p:txBody>
      </p:sp>
      <p:pic>
        <p:nvPicPr>
          <p:cNvPr id="343" name="Google Shape;431;g165c530b2bc_0_82" descr="Google Shape;431;g165c530b2bc_0_82"/>
          <p:cNvPicPr>
            <a:picLocks noChangeAspect="1"/>
          </p:cNvPicPr>
          <p:nvPr/>
        </p:nvPicPr>
        <p:blipFill>
          <a:blip r:embed="rId3">
            <a:extLst/>
          </a:blip>
          <a:stretch>
            <a:fillRect/>
          </a:stretch>
        </p:blipFill>
        <p:spPr>
          <a:xfrm>
            <a:off x="838200" y="2319709"/>
            <a:ext cx="3738742" cy="30427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7" name="Google Shape;437;g165c530b2bc_0_164"/>
          <p:cNvSpPr txBox="1"/>
          <p:nvPr>
            <p:ph type="title"/>
          </p:nvPr>
        </p:nvSpPr>
        <p:spPr>
          <a:xfrm>
            <a:off x="838200" y="365125"/>
            <a:ext cx="10515600" cy="1325700"/>
          </a:xfrm>
          <a:prstGeom prst="rect">
            <a:avLst/>
          </a:prstGeom>
        </p:spPr>
        <p:txBody>
          <a:bodyPr/>
          <a:lstStyle>
            <a:lvl1pPr algn="ctr" defTabSz="868680">
              <a:defRPr b="1" sz="4180">
                <a:solidFill>
                  <a:srgbClr val="5E3D22"/>
                </a:solidFill>
                <a:latin typeface="Overlock"/>
                <a:ea typeface="Overlock"/>
                <a:cs typeface="Overlock"/>
                <a:sym typeface="Overlock"/>
              </a:defRPr>
            </a:lvl1pPr>
          </a:lstStyle>
          <a:p>
            <a:pPr/>
            <a:r>
              <a:t>Deseo unirme a ustedes.  ¿Cómo se hace?</a:t>
            </a:r>
          </a:p>
        </p:txBody>
      </p:sp>
      <p:sp>
        <p:nvSpPr>
          <p:cNvPr id="348" name="Google Shape;438;g165c530b2bc_0_164"/>
          <p:cNvSpPr txBox="1"/>
          <p:nvPr>
            <p:ph type="body" sz="half" idx="1"/>
          </p:nvPr>
        </p:nvSpPr>
        <p:spPr>
          <a:xfrm>
            <a:off x="4936387" y="1808375"/>
            <a:ext cx="6898801" cy="4486200"/>
          </a:xfrm>
          <a:prstGeom prst="rect">
            <a:avLst/>
          </a:prstGeom>
        </p:spPr>
        <p:txBody>
          <a:bodyPr/>
          <a:lstStyle/>
          <a:p>
            <a:pPr marL="212597" indent="-212597" defTabSz="850391">
              <a:spcBef>
                <a:spcPts val="0"/>
              </a:spcBef>
              <a:buClr>
                <a:srgbClr val="0C7837"/>
              </a:buClr>
              <a:buSzPts val="3100"/>
              <a:defRPr sz="3162">
                <a:solidFill>
                  <a:srgbClr val="0C7837"/>
                </a:solidFill>
                <a:latin typeface="Overlock"/>
                <a:ea typeface="Overlock"/>
                <a:cs typeface="Overlock"/>
                <a:sym typeface="Overlock"/>
              </a:defRPr>
            </a:pPr>
            <a:r>
              <a:t>Hable con su Profesor</a:t>
            </a:r>
          </a:p>
          <a:p>
            <a:pPr marL="212597" indent="-212597" defTabSz="850391">
              <a:spcBef>
                <a:spcPts val="1600"/>
              </a:spcBef>
              <a:buClr>
                <a:srgbClr val="0C7837"/>
              </a:buClr>
              <a:buSzPts val="3100"/>
              <a:defRPr sz="3162">
                <a:solidFill>
                  <a:srgbClr val="0C7837"/>
                </a:solidFill>
                <a:latin typeface="Overlock"/>
                <a:ea typeface="Overlock"/>
                <a:cs typeface="Overlock"/>
                <a:sym typeface="Overlock"/>
              </a:defRPr>
            </a:pPr>
            <a:r>
              <a:t>Se establece Unidad Doctrinal</a:t>
            </a:r>
          </a:p>
          <a:p>
            <a:pPr marL="212597" indent="-212597" defTabSz="850391">
              <a:spcBef>
                <a:spcPts val="1600"/>
              </a:spcBef>
              <a:buClr>
                <a:srgbClr val="0C7837"/>
              </a:buClr>
              <a:buSzPts val="3100"/>
              <a:defRPr i="1" sz="3162">
                <a:solidFill>
                  <a:srgbClr val="0C7837"/>
                </a:solidFill>
                <a:latin typeface="Overlock"/>
                <a:ea typeface="Overlock"/>
                <a:cs typeface="Overlock"/>
                <a:sym typeface="Overlock"/>
              </a:defRPr>
            </a:pPr>
            <a:r>
              <a:t>&gt;&gt;Hermanos, les ruego por el nombre de nuestro Señor Jesucristo, que se pongan de acuerdo y que no haya divisiones entre ustedes, sino que estén perfectamente unidos en un mismo sentir y en un mismo parecer.&lt;&lt;  (1 Corintios 1:10)</a:t>
            </a:r>
          </a:p>
        </p:txBody>
      </p:sp>
      <p:pic>
        <p:nvPicPr>
          <p:cNvPr id="349" name="Google Shape;439;g165c530b2bc_0_164" descr="Google Shape;439;g165c530b2bc_0_164"/>
          <p:cNvPicPr>
            <a:picLocks noChangeAspect="1"/>
          </p:cNvPicPr>
          <p:nvPr/>
        </p:nvPicPr>
        <p:blipFill>
          <a:blip r:embed="rId3">
            <a:extLst/>
          </a:blip>
          <a:stretch>
            <a:fillRect/>
          </a:stretch>
        </p:blipFill>
        <p:spPr>
          <a:xfrm>
            <a:off x="585344" y="2977682"/>
            <a:ext cx="3545223" cy="2147586"/>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2" name="Google Shape;117;p5" descr="Google Shape;117;p5"/>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33" name="Google Shape;118;p5"/>
          <p:cNvSpPr txBox="1"/>
          <p:nvPr/>
        </p:nvSpPr>
        <p:spPr>
          <a:xfrm>
            <a:off x="3572500" y="1472866"/>
            <a:ext cx="7436210" cy="34569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marL="571500" indent="-571500">
              <a:buClr>
                <a:srgbClr val="5F3913"/>
              </a:buClr>
              <a:buSzPts val="4400"/>
              <a:buFont typeface="Arial"/>
              <a:buChar char="•"/>
              <a:defRPr sz="4400">
                <a:solidFill>
                  <a:srgbClr val="5F3913"/>
                </a:solidFill>
                <a:latin typeface="Overlock"/>
                <a:ea typeface="Overlock"/>
                <a:cs typeface="Overlock"/>
                <a:sym typeface="Overlock"/>
              </a:defRPr>
            </a:pPr>
            <a:r>
              <a:t>Por venir preparado</a:t>
            </a:r>
          </a:p>
          <a:p>
            <a:pPr marL="571500" indent="-571500">
              <a:buClr>
                <a:srgbClr val="5F3913"/>
              </a:buClr>
              <a:buSzPts val="4400"/>
              <a:buFont typeface="Arial"/>
              <a:buChar char="•"/>
              <a:defRPr sz="4400">
                <a:solidFill>
                  <a:srgbClr val="5F3913"/>
                </a:solidFill>
                <a:latin typeface="Overlock"/>
                <a:ea typeface="Overlock"/>
                <a:cs typeface="Overlock"/>
                <a:sym typeface="Overlock"/>
              </a:defRPr>
            </a:pPr>
            <a:r>
              <a:t>Por respetar la hora</a:t>
            </a:r>
          </a:p>
          <a:p>
            <a:pPr marL="571500" indent="-571500">
              <a:buClr>
                <a:srgbClr val="5F3913"/>
              </a:buClr>
              <a:buSzPts val="4400"/>
              <a:buFont typeface="Arial"/>
              <a:buChar char="•"/>
              <a:defRPr sz="4400">
                <a:solidFill>
                  <a:srgbClr val="5F3913"/>
                </a:solidFill>
                <a:latin typeface="Overlock"/>
                <a:ea typeface="Overlock"/>
                <a:cs typeface="Overlock"/>
                <a:sym typeface="Overlock"/>
              </a:defRPr>
            </a:pPr>
            <a:r>
              <a:t>Por los que nos sirven</a:t>
            </a:r>
          </a:p>
          <a:p>
            <a:pPr marL="571500" indent="-571500">
              <a:buClr>
                <a:srgbClr val="5F3913"/>
              </a:buClr>
              <a:buSzPts val="4400"/>
              <a:buFont typeface="Arial"/>
              <a:buChar char="•"/>
              <a:defRPr sz="4400">
                <a:solidFill>
                  <a:srgbClr val="5F3913"/>
                </a:solidFill>
                <a:latin typeface="Overlock"/>
                <a:ea typeface="Overlock"/>
                <a:cs typeface="Overlock"/>
                <a:sym typeface="Overlock"/>
              </a:defRPr>
            </a:pPr>
            <a:r>
              <a:t>Por los co-alumnos</a:t>
            </a:r>
          </a:p>
          <a:p>
            <a:pPr marL="571500" indent="-571500">
              <a:buClr>
                <a:srgbClr val="5F3913"/>
              </a:buClr>
              <a:buSzPts val="4400"/>
              <a:buFont typeface="Arial"/>
              <a:buChar char="•"/>
              <a:defRPr sz="4400">
                <a:solidFill>
                  <a:srgbClr val="5F3913"/>
                </a:solidFill>
                <a:latin typeface="Overlock"/>
                <a:ea typeface="Overlock"/>
                <a:cs typeface="Overlock"/>
                <a:sym typeface="Overlock"/>
              </a:defRPr>
            </a:pPr>
            <a:r>
              <a:t>Por el grupo de WhatsApp</a:t>
            </a:r>
          </a:p>
        </p:txBody>
      </p:sp>
      <p:pic>
        <p:nvPicPr>
          <p:cNvPr id="134" name="Google Shape;119;p5" descr="Google Shape;119;p5"/>
          <p:cNvPicPr>
            <a:picLocks noChangeAspect="1"/>
          </p:cNvPicPr>
          <p:nvPr/>
        </p:nvPicPr>
        <p:blipFill>
          <a:blip r:embed="rId3">
            <a:extLst/>
          </a:blip>
          <a:srcRect l="0" t="11683" r="0" b="36396"/>
          <a:stretch>
            <a:fillRect/>
          </a:stretch>
        </p:blipFill>
        <p:spPr>
          <a:xfrm rot="16200000">
            <a:off x="-623821" y="2365634"/>
            <a:ext cx="5215076" cy="1692302"/>
          </a:xfrm>
          <a:prstGeom prst="rect">
            <a:avLst/>
          </a:prstGeom>
          <a:ln w="12700">
            <a:miter lim="400000"/>
          </a:ln>
        </p:spPr>
      </p:pic>
      <p:sp>
        <p:nvSpPr>
          <p:cNvPr id="135" name="Google Shape;120;p5"/>
          <p:cNvSpPr txBox="1"/>
          <p:nvPr/>
        </p:nvSpPr>
        <p:spPr>
          <a:xfrm>
            <a:off x="534240" y="6276547"/>
            <a:ext cx="1403752"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5</a:t>
            </a:r>
          </a:p>
        </p:txBody>
      </p:sp>
      <p:sp>
        <p:nvSpPr>
          <p:cNvPr id="136" name="Google Shape;121;p5"/>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8" name="Google Shape;126;p6" descr="Google Shape;126;p6"/>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pic>
        <p:nvPicPr>
          <p:cNvPr id="139" name="Google Shape;127;p6" descr="Google Shape;127;p6"/>
          <p:cNvPicPr>
            <a:picLocks noChangeAspect="1"/>
          </p:cNvPicPr>
          <p:nvPr/>
        </p:nvPicPr>
        <p:blipFill>
          <a:blip r:embed="rId3">
            <a:extLst/>
          </a:blip>
          <a:stretch>
            <a:fillRect/>
          </a:stretch>
        </p:blipFill>
        <p:spPr>
          <a:xfrm>
            <a:off x="2088980" y="1947573"/>
            <a:ext cx="7910939" cy="1875907"/>
          </a:xfrm>
          <a:prstGeom prst="rect">
            <a:avLst/>
          </a:prstGeom>
          <a:ln w="12700">
            <a:miter lim="400000"/>
          </a:ln>
        </p:spPr>
      </p:pic>
      <p:sp>
        <p:nvSpPr>
          <p:cNvPr id="140" name="Google Shape;128;p6"/>
          <p:cNvSpPr txBox="1"/>
          <p:nvPr/>
        </p:nvSpPr>
        <p:spPr>
          <a:xfrm>
            <a:off x="2488681" y="4178484"/>
            <a:ext cx="7111535" cy="7645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400">
                <a:solidFill>
                  <a:srgbClr val="018443"/>
                </a:solidFill>
                <a:latin typeface="Overlock"/>
                <a:ea typeface="Overlock"/>
                <a:cs typeface="Overlock"/>
                <a:sym typeface="Overlock"/>
              </a:defRPr>
            </a:lvl1pPr>
          </a:lstStyle>
          <a:p>
            <a:pPr/>
            <a:r>
              <a:t>10-15 Minutos</a:t>
            </a:r>
          </a:p>
        </p:txBody>
      </p:sp>
      <p:sp>
        <p:nvSpPr>
          <p:cNvPr id="141" name="Google Shape;129;p6"/>
          <p:cNvSpPr txBox="1"/>
          <p:nvPr/>
        </p:nvSpPr>
        <p:spPr>
          <a:xfrm>
            <a:off x="534240" y="6276547"/>
            <a:ext cx="1403752"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6</a:t>
            </a:r>
          </a:p>
        </p:txBody>
      </p:sp>
      <p:sp>
        <p:nvSpPr>
          <p:cNvPr id="142" name="Google Shape;130;p6"/>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4" name="Google Shape;135;p7" descr="Google Shape;135;p7"/>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45" name="Google Shape;136;p7"/>
          <p:cNvSpPr txBox="1"/>
          <p:nvPr/>
        </p:nvSpPr>
        <p:spPr>
          <a:xfrm>
            <a:off x="1266097" y="1541087"/>
            <a:ext cx="10015936" cy="20980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6600">
                <a:solidFill>
                  <a:srgbClr val="5F3913"/>
                </a:solidFill>
                <a:latin typeface="Overlock"/>
                <a:ea typeface="Overlock"/>
                <a:cs typeface="Overlock"/>
                <a:sym typeface="Overlock"/>
              </a:defRPr>
            </a:lvl1pPr>
          </a:lstStyle>
          <a:p>
            <a:pPr/>
            <a:r>
              <a:t>¿Quién escribió la carta a los hebreos y cuándo?</a:t>
            </a:r>
          </a:p>
        </p:txBody>
      </p:sp>
      <p:sp>
        <p:nvSpPr>
          <p:cNvPr id="146" name="Google Shape;137;p7"/>
          <p:cNvSpPr txBox="1"/>
          <p:nvPr/>
        </p:nvSpPr>
        <p:spPr>
          <a:xfrm>
            <a:off x="1123605" y="4510482"/>
            <a:ext cx="9944790" cy="637501"/>
          </a:xfrm>
          <a:prstGeom prst="rect">
            <a:avLst/>
          </a:prstGeom>
          <a:solidFill>
            <a:srgbClr val="E6E6E6"/>
          </a:solidFill>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3600">
                <a:solidFill>
                  <a:srgbClr val="018443"/>
                </a:solidFill>
                <a:latin typeface="Overlock"/>
                <a:ea typeface="Overlock"/>
                <a:cs typeface="Overlock"/>
                <a:sym typeface="Overlock"/>
              </a:defRPr>
            </a:lvl1pPr>
          </a:lstStyle>
          <a:p>
            <a:pPr/>
            <a:r>
              <a:t>Comparemos, veamos lo que otros han dicho</a:t>
            </a:r>
          </a:p>
        </p:txBody>
      </p:sp>
      <p:sp>
        <p:nvSpPr>
          <p:cNvPr id="147" name="Google Shape;138;p7"/>
          <p:cNvSpPr txBox="1"/>
          <p:nvPr/>
        </p:nvSpPr>
        <p:spPr>
          <a:xfrm>
            <a:off x="534240" y="6276547"/>
            <a:ext cx="1403752"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7</a:t>
            </a:r>
          </a:p>
        </p:txBody>
      </p:sp>
      <p:sp>
        <p:nvSpPr>
          <p:cNvPr id="148" name="Google Shape;139;p7"/>
          <p:cNvSpPr/>
          <p:nvPr/>
        </p:nvSpPr>
        <p:spPr>
          <a:xfrm flipV="1">
            <a:off x="2167003" y="6488107"/>
            <a:ext cx="8214126" cy="375"/>
          </a:xfrm>
          <a:prstGeom prst="line">
            <a:avLst/>
          </a:prstGeom>
          <a:ln w="38100">
            <a:solidFill>
              <a:srgbClr val="018443"/>
            </a:solidFill>
            <a:miter/>
          </a:ln>
        </p:spPr>
        <p:txBody>
          <a:bodyPr lIns="45719" rIns="45719"/>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46"/>
                                        </p:tgtEl>
                                        <p:attrNameLst>
                                          <p:attrName>style.visibility</p:attrName>
                                        </p:attrNameLst>
                                      </p:cBhvr>
                                      <p:to>
                                        <p:strVal val="visible"/>
                                      </p:to>
                                    </p:set>
                                    <p:anim calcmode="lin" valueType="num">
                                      <p:cBhvr>
                                        <p:cTn id="7" dur="500" fill="hold"/>
                                        <p:tgtEl>
                                          <p:spTgt spid="146"/>
                                        </p:tgtEl>
                                        <p:attrNameLst>
                                          <p:attrName>ppt_x</p:attrName>
                                        </p:attrNameLst>
                                      </p:cBhvr>
                                      <p:tavLst>
                                        <p:tav tm="0">
                                          <p:val>
                                            <p:strVal val="#ppt_x"/>
                                          </p:val>
                                        </p:tav>
                                        <p:tav tm="100000">
                                          <p:val>
                                            <p:strVal val="#ppt_x"/>
                                          </p:val>
                                        </p:tav>
                                      </p:tavLst>
                                    </p:anim>
                                    <p:anim calcmode="lin" valueType="num">
                                      <p:cBhvr>
                                        <p:cTn id="8"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6"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0" name="Google Shape;144;p8" descr="Google Shape;144;p8"/>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51" name="Google Shape;145;p8"/>
          <p:cNvSpPr txBox="1"/>
          <p:nvPr/>
        </p:nvSpPr>
        <p:spPr>
          <a:xfrm>
            <a:off x="1088031" y="551152"/>
            <a:ext cx="10015936" cy="13106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000">
                <a:solidFill>
                  <a:srgbClr val="5F3913"/>
                </a:solidFill>
                <a:latin typeface="Overlock"/>
                <a:ea typeface="Overlock"/>
                <a:cs typeface="Overlock"/>
                <a:sym typeface="Overlock"/>
              </a:defRPr>
            </a:lvl1pPr>
          </a:lstStyle>
          <a:p>
            <a:pPr/>
            <a:r>
              <a:t>¿Quién escribió la carta a los hebreos y cuándo?</a:t>
            </a:r>
          </a:p>
        </p:txBody>
      </p:sp>
      <p:sp>
        <p:nvSpPr>
          <p:cNvPr id="152" name="Google Shape;146;p8"/>
          <p:cNvSpPr txBox="1"/>
          <p:nvPr/>
        </p:nvSpPr>
        <p:spPr>
          <a:xfrm>
            <a:off x="534240" y="6276547"/>
            <a:ext cx="1403752"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8</a:t>
            </a:r>
          </a:p>
        </p:txBody>
      </p:sp>
      <p:sp>
        <p:nvSpPr>
          <p:cNvPr id="153" name="Google Shape;147;p8"/>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54" name="Google Shape;148;p8"/>
          <p:cNvSpPr txBox="1"/>
          <p:nvPr/>
        </p:nvSpPr>
        <p:spPr>
          <a:xfrm>
            <a:off x="1088030" y="1897516"/>
            <a:ext cx="10015936" cy="3672294"/>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marL="342900" indent="-342900">
              <a:lnSpc>
                <a:spcPct val="107000"/>
              </a:lnSpc>
              <a:buClr>
                <a:srgbClr val="018443"/>
              </a:buClr>
              <a:buSzPts val="3200"/>
              <a:buFont typeface="Helvetica"/>
              <a:buChar char="∙"/>
              <a:defRPr sz="3200">
                <a:solidFill>
                  <a:srgbClr val="018443"/>
                </a:solidFill>
                <a:latin typeface="Overlock"/>
                <a:ea typeface="Overlock"/>
                <a:cs typeface="Overlock"/>
                <a:sym typeface="Overlock"/>
              </a:defRPr>
            </a:lvl1pPr>
          </a:lstStyle>
          <a:p>
            <a:pPr/>
            <a:r>
              <a:t>No podemos estar seguros de quién fue el escritor, aunque es natural pensar en San Pablo. Lo que se opone a esto es su afirmación de que recibió el evangelio directamente del Señor (1 Corintios 15:8) mientras que el autor de Hebreos indica que conoció el evangelio de segunda mano (Hebreos 2:3) de quienes lo habían escuchado directamente…..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Google Shape;153;p9" descr="Google Shape;153;p9"/>
          <p:cNvPicPr>
            <a:picLocks noChangeAspect="1"/>
          </p:cNvPicPr>
          <p:nvPr/>
        </p:nvPicPr>
        <p:blipFill>
          <a:blip r:embed="rId2">
            <a:extLst/>
          </a:blip>
          <a:stretch>
            <a:fillRect/>
          </a:stretch>
        </p:blipFill>
        <p:spPr>
          <a:xfrm>
            <a:off x="10732127" y="6002551"/>
            <a:ext cx="980261" cy="643329"/>
          </a:xfrm>
          <a:prstGeom prst="rect">
            <a:avLst/>
          </a:prstGeom>
          <a:ln w="12700">
            <a:miter lim="400000"/>
          </a:ln>
        </p:spPr>
      </p:pic>
      <p:sp>
        <p:nvSpPr>
          <p:cNvPr id="157" name="Google Shape;154;p9"/>
          <p:cNvSpPr txBox="1"/>
          <p:nvPr/>
        </p:nvSpPr>
        <p:spPr>
          <a:xfrm>
            <a:off x="1088031" y="593528"/>
            <a:ext cx="10015936" cy="13106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lgn="ctr">
              <a:defRPr sz="4000">
                <a:solidFill>
                  <a:srgbClr val="5F3913"/>
                </a:solidFill>
                <a:latin typeface="Overlock"/>
                <a:ea typeface="Overlock"/>
                <a:cs typeface="Overlock"/>
                <a:sym typeface="Overlock"/>
              </a:defRPr>
            </a:lvl1pPr>
          </a:lstStyle>
          <a:p>
            <a:pPr/>
            <a:r>
              <a:t>¿Quién escribió la carta a los hebreos y cuándo?</a:t>
            </a:r>
          </a:p>
        </p:txBody>
      </p:sp>
      <p:sp>
        <p:nvSpPr>
          <p:cNvPr id="158" name="Google Shape;155;p9"/>
          <p:cNvSpPr txBox="1"/>
          <p:nvPr/>
        </p:nvSpPr>
        <p:spPr>
          <a:xfrm>
            <a:off x="534240" y="6276547"/>
            <a:ext cx="1403752" cy="370801"/>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lvl1pPr>
              <a:defRPr sz="1800">
                <a:solidFill>
                  <a:srgbClr val="5F3913"/>
                </a:solidFill>
                <a:latin typeface="Overlock"/>
                <a:ea typeface="Overlock"/>
                <a:cs typeface="Overlock"/>
                <a:sym typeface="Overlock"/>
              </a:defRPr>
            </a:lvl1pPr>
          </a:lstStyle>
          <a:p>
            <a:pPr/>
            <a:r>
              <a:t>Diapositiva 9</a:t>
            </a:r>
          </a:p>
        </p:txBody>
      </p:sp>
      <p:sp>
        <p:nvSpPr>
          <p:cNvPr id="159" name="Google Shape;156;p9"/>
          <p:cNvSpPr/>
          <p:nvPr/>
        </p:nvSpPr>
        <p:spPr>
          <a:xfrm flipV="1">
            <a:off x="2167003" y="6488107"/>
            <a:ext cx="8214126" cy="375"/>
          </a:xfrm>
          <a:prstGeom prst="line">
            <a:avLst/>
          </a:prstGeom>
          <a:ln w="38100">
            <a:solidFill>
              <a:srgbClr val="018443"/>
            </a:solidFill>
            <a:miter/>
          </a:ln>
        </p:spPr>
        <p:txBody>
          <a:bodyPr lIns="45719" rIns="45719"/>
          <a:lstStyle/>
          <a:p>
            <a:pPr/>
          </a:p>
        </p:txBody>
      </p:sp>
      <p:sp>
        <p:nvSpPr>
          <p:cNvPr id="160" name="Google Shape;157;p9"/>
          <p:cNvSpPr txBox="1"/>
          <p:nvPr/>
        </p:nvSpPr>
        <p:spPr>
          <a:xfrm>
            <a:off x="879041" y="1304316"/>
            <a:ext cx="10433914" cy="4705058"/>
          </a:xfrm>
          <a:prstGeom prst="rect">
            <a:avLst/>
          </a:prstGeom>
          <a:ln w="12700">
            <a:miter lim="400000"/>
          </a:ln>
          <a:extLst>
            <a:ext uri="{C572A759-6A51-4108-AA02-DFA0A04FC94B}">
              <ma14:wrappingTextBoxFlag xmlns:ma14="http://schemas.microsoft.com/office/mac/drawingml/2011/main" val="1"/>
            </a:ext>
          </a:extLst>
        </p:spPr>
        <p:txBody>
          <a:bodyPr lIns="45699" tIns="45699" rIns="45699" bIns="45699">
            <a:spAutoFit/>
          </a:bodyPr>
          <a:lstStyle/>
          <a:p>
            <a:pPr>
              <a:lnSpc>
                <a:spcPct val="107000"/>
              </a:lnSpc>
              <a:defRPr sz="3200">
                <a:solidFill>
                  <a:srgbClr val="018443"/>
                </a:solidFill>
                <a:latin typeface="Overlock"/>
                <a:ea typeface="Overlock"/>
                <a:cs typeface="Overlock"/>
                <a:sym typeface="Overlock"/>
              </a:defRPr>
            </a:pPr>
            <a:r>
              <a:t> </a:t>
            </a:r>
          </a:p>
          <a:p>
            <a:pPr marL="342900" indent="-342900">
              <a:lnSpc>
                <a:spcPct val="107000"/>
              </a:lnSpc>
              <a:buClr>
                <a:srgbClr val="018443"/>
              </a:buClr>
              <a:buSzPts val="3200"/>
              <a:buFont typeface="Helvetica"/>
              <a:buChar char="∙"/>
              <a:defRPr sz="3200">
                <a:solidFill>
                  <a:srgbClr val="018443"/>
                </a:solidFill>
                <a:latin typeface="Overlock"/>
                <a:ea typeface="Overlock"/>
                <a:cs typeface="Overlock"/>
                <a:sym typeface="Overlock"/>
              </a:defRPr>
            </a:pPr>
            <a:r>
              <a:t>Así también,  está el hecho de que Pablo invariablemente se autodesigna como el escritor de la epístola. Sin embargo, en la carta a los hebreos, no se hace mención a ningún escritor. Eso ha llevado a los estudiosos a sugerir otras posibilidades. Bernabé, un colega misionero de Pablo, ocupa un lugar destacado en la lista. Martín Lutero sugirió a Apolos, otro compañero misionero de Pablo….</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Arial"/>
        <a:ea typeface="Arial"/>
        <a:cs typeface="Arial"/>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