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</p:sldMasterIdLst>
  <p:notesMasterIdLst>
    <p:notesMasterId r:id="rId37"/>
  </p:notesMasterIdLst>
  <p:sldIdLst>
    <p:sldId id="256" r:id="rId5"/>
    <p:sldId id="298" r:id="rId6"/>
    <p:sldId id="314" r:id="rId7"/>
    <p:sldId id="257" r:id="rId8"/>
    <p:sldId id="258" r:id="rId9"/>
    <p:sldId id="299" r:id="rId10"/>
    <p:sldId id="296" r:id="rId11"/>
    <p:sldId id="300" r:id="rId12"/>
    <p:sldId id="329" r:id="rId13"/>
    <p:sldId id="330" r:id="rId14"/>
    <p:sldId id="265" r:id="rId15"/>
    <p:sldId id="268" r:id="rId16"/>
    <p:sldId id="279" r:id="rId17"/>
    <p:sldId id="290" r:id="rId18"/>
    <p:sldId id="270" r:id="rId19"/>
    <p:sldId id="264" r:id="rId20"/>
    <p:sldId id="320" r:id="rId21"/>
    <p:sldId id="321" r:id="rId22"/>
    <p:sldId id="280" r:id="rId23"/>
    <p:sldId id="322" r:id="rId24"/>
    <p:sldId id="315" r:id="rId25"/>
    <p:sldId id="323" r:id="rId26"/>
    <p:sldId id="271" r:id="rId27"/>
    <p:sldId id="324" r:id="rId28"/>
    <p:sldId id="325" r:id="rId29"/>
    <p:sldId id="326" r:id="rId30"/>
    <p:sldId id="327" r:id="rId31"/>
    <p:sldId id="328" r:id="rId32"/>
    <p:sldId id="273" r:id="rId33"/>
    <p:sldId id="274" r:id="rId34"/>
    <p:sldId id="275" r:id="rId35"/>
    <p:sldId id="272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80" autoAdjust="0"/>
    <p:restoredTop sz="88390" autoAdjust="0"/>
  </p:normalViewPr>
  <p:slideViewPr>
    <p:cSldViewPr snapToGrid="0">
      <p:cViewPr varScale="1">
        <p:scale>
          <a:sx n="54" d="100"/>
          <a:sy n="54" d="100"/>
        </p:scale>
        <p:origin x="231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E738C5-61D2-4629-9833-ADF2CB4BDB36}" type="datetimeFigureOut">
              <a:rPr lang="en-US" smtClean="0"/>
              <a:t>1/28/23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4494A9-D7C6-465E-A913-491587F47D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7478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4494A9-D7C6-465E-A913-491587F47DA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7454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4494A9-D7C6-465E-A913-491587F47DA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7000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/>
              <a:t>https://www.pxfuel.com/en/free-photo-ourwg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4494A9-D7C6-465E-A913-491587F47DA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2677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https://www.pxfuel.com/en/free-photo-xnbqk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4494A9-D7C6-465E-A913-491587F47DA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9693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https://www.pxfuel.com/en/free-photo-jmgcr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4494A9-D7C6-465E-A913-491587F47DA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1408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https://www.pxfuel.com/en/free-photo-jmtrj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4494A9-D7C6-465E-A913-491587F47DA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7503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4494A9-D7C6-465E-A913-491587F47DA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9959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4494A9-D7C6-465E-A913-491587F47DA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4783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4494A9-D7C6-465E-A913-491587F47DA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20953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4494A9-D7C6-465E-A913-491587F47DA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31787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4494A9-D7C6-465E-A913-491587F47DA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6095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4494A9-D7C6-465E-A913-491587F47DA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76913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4494A9-D7C6-465E-A913-491587F47DA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41887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4494A9-D7C6-465E-A913-491587F47DA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97066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4494A9-D7C6-465E-A913-491587F47DA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24127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4494A9-D7C6-465E-A913-491587F47DAB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97366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4494A9-D7C6-465E-A913-491587F47DAB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03702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https://www.nicepik.com/grayscale-photo-person-wears-pants-and-long-sleeved-shirt-desperate-sad-depressed-feet-free-photo-824081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4494A9-D7C6-465E-A913-491587F47DAB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04211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https://pxhere.com/en/photo/1575599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4494A9-D7C6-465E-A913-491587F47DAB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68778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https://pxhere.com/en/photo/1432501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4494A9-D7C6-465E-A913-491587F47DAB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9100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4494A9-D7C6-465E-A913-491587F47DA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6816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4494A9-D7C6-465E-A913-491587F47DA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4720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4494A9-D7C6-465E-A913-491587F47DA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4370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4494A9-D7C6-465E-A913-491587F47DA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9485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4494A9-D7C6-465E-A913-491587F47DA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6922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4494A9-D7C6-465E-A913-491587F47DA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3966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4494A9-D7C6-465E-A913-491587F47DA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2835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Las Enseñanzas de Jesús #2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F7D44-C05C-457F-B21B-0DD3974D36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8654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Las Enseñanzas de Jesús #2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F7D44-C05C-457F-B21B-0DD3974D36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7251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Las Enseñanzas de Jesús #2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F7D44-C05C-457F-B21B-0DD3974D36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618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Berlin Sans FB" panose="020E0602020502020306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Berlin Sans FB" panose="020E0602020502020306" pitchFamily="34" charset="0"/>
              </a:defRPr>
            </a:lvl1pPr>
            <a:lvl2pPr>
              <a:defRPr>
                <a:latin typeface="Berlin Sans FB" panose="020E0602020502020306" pitchFamily="34" charset="0"/>
              </a:defRPr>
            </a:lvl2pPr>
            <a:lvl3pPr>
              <a:defRPr>
                <a:latin typeface="Berlin Sans FB" panose="020E0602020502020306" pitchFamily="34" charset="0"/>
              </a:defRPr>
            </a:lvl3pPr>
            <a:lvl4pPr>
              <a:defRPr>
                <a:latin typeface="Berlin Sans FB" panose="020E0602020502020306" pitchFamily="34" charset="0"/>
              </a:defRPr>
            </a:lvl4pPr>
            <a:lvl5pPr>
              <a:defRPr>
                <a:latin typeface="Berlin Sans FB" panose="020E0602020502020306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6311900"/>
            <a:ext cx="4114800" cy="365125"/>
          </a:xfrm>
        </p:spPr>
        <p:txBody>
          <a:bodyPr/>
          <a:lstStyle>
            <a:lvl1pPr>
              <a:defRPr>
                <a:latin typeface="Berlin Sans FB" panose="020E0602020502020306" pitchFamily="34" charset="0"/>
              </a:defRPr>
            </a:lvl1pPr>
          </a:lstStyle>
          <a:p>
            <a:r>
              <a:rPr lang="es-ES"/>
              <a:t>Las Enseñanzas de Jesús #2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F7D44-C05C-457F-B21B-0DD3974D36C5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0775" y="6033819"/>
            <a:ext cx="1047750" cy="687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8226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Las Enseñanzas de Jesús #2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F7D44-C05C-457F-B21B-0DD3974D36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0171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Las Enseñanzas de Jesús #2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F7D44-C05C-457F-B21B-0DD3974D36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2390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Las Enseñanzas de Jesús #2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F7D44-C05C-457F-B21B-0DD3974D36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055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Las Enseñanzas de Jesús #2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F7D44-C05C-457F-B21B-0DD3974D36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3260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Las Enseñanzas de Jesús #2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F7D44-C05C-457F-B21B-0DD3974D36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9169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Las Enseñanzas de Jesús #2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F7D44-C05C-457F-B21B-0DD3974D36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4754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Las Enseñanzas de Jesús #2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F7D44-C05C-457F-B21B-0DD3974D36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2567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Berlin Sans FB" panose="020E0602020502020306" pitchFamily="34" charset="0"/>
              </a:defRPr>
            </a:lvl1pPr>
          </a:lstStyle>
          <a:p>
            <a:r>
              <a:rPr lang="es-ES"/>
              <a:t>Las Enseñanzas de Jesús #2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EF7D44-C05C-457F-B21B-0DD3974D36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313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m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m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m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mp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mp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m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mp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mp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mp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mp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mp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936" y="265451"/>
            <a:ext cx="10168128" cy="6673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75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772033"/>
            <a:ext cx="10515600" cy="5313934"/>
          </a:xfrm>
        </p:spPr>
        <p:txBody>
          <a:bodyPr>
            <a:normAutofit/>
          </a:bodyPr>
          <a:lstStyle/>
          <a:p>
            <a:r>
              <a:rPr lang="es-EC" sz="4400" dirty="0">
                <a:cs typeface="Arial" panose="020B0604020202020204" pitchFamily="34" charset="0"/>
              </a:rPr>
              <a:t> Gálatas 5:9, “</a:t>
            </a:r>
            <a:r>
              <a:rPr lang="en-US" sz="4400" dirty="0"/>
              <a:t>Un </a:t>
            </a:r>
            <a:r>
              <a:rPr lang="en-US" sz="4400" dirty="0" err="1"/>
              <a:t>poco</a:t>
            </a:r>
            <a:r>
              <a:rPr lang="en-US" sz="4400" dirty="0"/>
              <a:t> de </a:t>
            </a:r>
            <a:r>
              <a:rPr lang="en-US" sz="4400" dirty="0" err="1"/>
              <a:t>levadura</a:t>
            </a:r>
            <a:r>
              <a:rPr lang="en-US" sz="4400" dirty="0"/>
              <a:t> </a:t>
            </a:r>
            <a:r>
              <a:rPr lang="en-US" sz="4400" dirty="0" err="1"/>
              <a:t>fermenta</a:t>
            </a:r>
            <a:r>
              <a:rPr lang="en-US" sz="4400" dirty="0"/>
              <a:t> </a:t>
            </a:r>
            <a:r>
              <a:rPr lang="en-US" sz="4400" dirty="0" err="1"/>
              <a:t>toda</a:t>
            </a:r>
            <a:r>
              <a:rPr lang="en-US" sz="4400" dirty="0"/>
              <a:t> la masa.”</a:t>
            </a:r>
          </a:p>
          <a:p>
            <a:r>
              <a:rPr lang="es-EC" sz="4400" dirty="0">
                <a:cs typeface="Arial" panose="020B0604020202020204" pitchFamily="34" charset="0"/>
              </a:rPr>
              <a:t> La falsa doctrina siempre es peligrosa, no importa cuán pequeño sea el problema que pueda parecer</a:t>
            </a:r>
          </a:p>
          <a:p>
            <a:r>
              <a:rPr lang="es-EC" sz="4400" dirty="0">
                <a:cs typeface="Arial" panose="020B0604020202020204" pitchFamily="34" charset="0"/>
              </a:rPr>
              <a:t> La falsa doctrina se extiende y afecta a otras doctrinas</a:t>
            </a:r>
          </a:p>
          <a:p>
            <a:r>
              <a:rPr lang="es-EC" sz="4400" dirty="0">
                <a:cs typeface="Arial" panose="020B0604020202020204" pitchFamily="34" charset="0"/>
              </a:rPr>
              <a:t> Es como veneno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Las Enseñanzas de Jesús #2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538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030932"/>
            <a:ext cx="10515600" cy="2386583"/>
          </a:xfrm>
        </p:spPr>
        <p:txBody>
          <a:bodyPr>
            <a:noAutofit/>
          </a:bodyPr>
          <a:lstStyle/>
          <a:p>
            <a:pPr algn="ctr"/>
            <a:r>
              <a:rPr lang="es-EC" dirty="0">
                <a:cs typeface="Arial" panose="020B0604020202020204" pitchFamily="34" charset="0"/>
              </a:rPr>
              <a:t>Lección 7</a:t>
            </a:r>
            <a:br>
              <a:rPr lang="es-EC" sz="10000" dirty="0">
                <a:cs typeface="Arial" panose="020B0604020202020204" pitchFamily="34" charset="0"/>
              </a:rPr>
            </a:br>
            <a:r>
              <a:rPr lang="es-EC" sz="4000" dirty="0">
                <a:cs typeface="Arial" panose="020B0604020202020204" pitchFamily="34" charset="0"/>
              </a:rPr>
              <a:t>(45 minutos)</a:t>
            </a:r>
            <a:endParaRPr lang="en-US" sz="4000" dirty="0">
              <a:cs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Las Enseñanzas de Jesús #2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4075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Las Enseñanzas de Jesús #2</a:t>
            </a:r>
            <a:endParaRPr lang="en-US" dirty="0"/>
          </a:p>
        </p:txBody>
      </p:sp>
      <p:pic>
        <p:nvPicPr>
          <p:cNvPr id="5" name="Content Placeholder 4" descr="Screen Clippi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8900397"/>
          </a:xfrm>
        </p:spPr>
      </p:pic>
    </p:spTree>
    <p:extLst>
      <p:ext uri="{BB962C8B-B14F-4D97-AF65-F5344CB8AC3E}">
        <p14:creationId xmlns:p14="http://schemas.microsoft.com/office/powerpoint/2010/main" val="38210749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Las Enseñanzas de Jesús #2</a:t>
            </a:r>
            <a:endParaRPr lang="en-US" dirty="0"/>
          </a:p>
        </p:txBody>
      </p:sp>
      <p:pic>
        <p:nvPicPr>
          <p:cNvPr id="5" name="Content Placeholder 4" descr="Screen Clippi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060456"/>
          </a:xfrm>
        </p:spPr>
      </p:pic>
    </p:spTree>
    <p:extLst>
      <p:ext uri="{BB962C8B-B14F-4D97-AF65-F5344CB8AC3E}">
        <p14:creationId xmlns:p14="http://schemas.microsoft.com/office/powerpoint/2010/main" val="4030118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Las Enseñanzas de Jesús #2</a:t>
            </a:r>
            <a:endParaRPr lang="en-US" dirty="0"/>
          </a:p>
        </p:txBody>
      </p:sp>
      <p:pic>
        <p:nvPicPr>
          <p:cNvPr id="5" name="Content Placeholder 4" descr="Screen Clippi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83211"/>
          </a:xfrm>
        </p:spPr>
      </p:pic>
    </p:spTree>
    <p:extLst>
      <p:ext uri="{BB962C8B-B14F-4D97-AF65-F5344CB8AC3E}">
        <p14:creationId xmlns:p14="http://schemas.microsoft.com/office/powerpoint/2010/main" val="8413311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982806"/>
            <a:ext cx="10515600" cy="2386583"/>
          </a:xfrm>
        </p:spPr>
        <p:txBody>
          <a:bodyPr>
            <a:noAutofit/>
          </a:bodyPr>
          <a:lstStyle/>
          <a:p>
            <a:pPr algn="ctr"/>
            <a:r>
              <a:rPr lang="es-EC" dirty="0">
                <a:cs typeface="Arial" panose="020B0604020202020204" pitchFamily="34" charset="0"/>
              </a:rPr>
              <a:t>Preguntas</a:t>
            </a:r>
            <a:endParaRPr lang="en-US" dirty="0">
              <a:cs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Las Enseñanzas de Jesús #2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7302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4081"/>
            <a:ext cx="12192000" cy="7150535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9285" y="2450264"/>
            <a:ext cx="7873429" cy="1581501"/>
          </a:xfrm>
          <a:solidFill>
            <a:schemeClr val="bg2">
              <a:alpha val="80000"/>
            </a:schemeClr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EC" sz="4400" dirty="0">
                <a:cs typeface="Arial" panose="020B0604020202020204" pitchFamily="34" charset="0"/>
              </a:rPr>
              <a:t>¿El origen de la Iglesia Invisible?</a:t>
            </a:r>
          </a:p>
          <a:p>
            <a:pPr marL="0" indent="0" algn="ctr">
              <a:buNone/>
            </a:pPr>
            <a:r>
              <a:rPr lang="es-EC" sz="4400" dirty="0">
                <a:cs typeface="Arial" panose="020B0604020202020204" pitchFamily="34" charset="0"/>
              </a:rPr>
              <a:t>Leamos Efesios 1:3-8</a:t>
            </a:r>
            <a:endParaRPr lang="en-US" sz="4400" dirty="0">
              <a:cs typeface="Arial" panose="020B0604020202020204" pitchFamily="34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Las Enseñanzas de Jesús #2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47236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67819"/>
            <a:ext cx="10515600" cy="550914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s-ES" sz="4400" dirty="0"/>
              <a:t>Bendito sea el Dios y Padre de nuestro Señor Jesucristo, que en Cristo nos ha bendecido con toda bendición espiritual en los lugares celestiales. </a:t>
            </a:r>
            <a:r>
              <a:rPr lang="es-ES" sz="4400" baseline="30000" dirty="0"/>
              <a:t>4 </a:t>
            </a:r>
            <a:r>
              <a:rPr lang="es-ES" sz="4400" dirty="0"/>
              <a:t>En él, Dios nos escogió antes de la fundación del mundo, para que en su presencia seamos santos e intachables. Por amor </a:t>
            </a:r>
            <a:r>
              <a:rPr lang="es-ES" sz="4400" baseline="30000" dirty="0"/>
              <a:t>5 </a:t>
            </a:r>
            <a:r>
              <a:rPr lang="es-ES" sz="4400" dirty="0"/>
              <a:t>nos predestinó para que por medio de Jesucristo fuéramos adoptados como hijos suyos, según el beneplácito de su voluntad, </a:t>
            </a:r>
            <a:endParaRPr lang="en-US" sz="4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Las Enseñanzas de Jesús #2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94050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018613"/>
            <a:ext cx="10515600" cy="482077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4400" baseline="30000" dirty="0"/>
              <a:t>6 </a:t>
            </a:r>
            <a:r>
              <a:rPr lang="es-ES" sz="4400" dirty="0"/>
              <a:t>para alabanza de la gloria de su gracia, con la cual nos hizo aceptos en el Amado. </a:t>
            </a:r>
            <a:r>
              <a:rPr lang="es-ES" sz="4400" baseline="30000" dirty="0"/>
              <a:t>7 </a:t>
            </a:r>
            <a:r>
              <a:rPr lang="es-ES" sz="4400" dirty="0"/>
              <a:t>En él tenemos la redención por medio de su sangre, el perdón de los pecados según las riquezas de su gracia, </a:t>
            </a:r>
            <a:r>
              <a:rPr lang="es-ES" sz="4400" baseline="30000" dirty="0"/>
              <a:t>8 </a:t>
            </a:r>
            <a:r>
              <a:rPr lang="es-ES" sz="4400" dirty="0"/>
              <a:t>la cual desbordó sobre nosotros en toda sabiduría y entendimiento,</a:t>
            </a:r>
            <a:endParaRPr lang="en-US" sz="4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Las Enseñanzas de Jesús #2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53002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34706"/>
            <a:ext cx="10515600" cy="306553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C" sz="4400" b="1" dirty="0">
                <a:cs typeface="Arial" panose="020B0604020202020204" pitchFamily="34" charset="0"/>
              </a:rPr>
              <a:t>¿Quién nos eligió?</a:t>
            </a:r>
          </a:p>
          <a:p>
            <a:r>
              <a:rPr lang="es-EC" sz="4400" b="1" dirty="0">
                <a:cs typeface="Arial" panose="020B0604020202020204" pitchFamily="34" charset="0"/>
              </a:rPr>
              <a:t> Dios es el agente de nuestra salvación</a:t>
            </a:r>
          </a:p>
          <a:p>
            <a:r>
              <a:rPr lang="es-EC" sz="4400" b="1" dirty="0">
                <a:cs typeface="Arial" panose="020B0604020202020204" pitchFamily="34" charset="0"/>
              </a:rPr>
              <a:t> Respuesta sencilla pero la implicación es grande</a:t>
            </a:r>
            <a:endParaRPr lang="en-US" sz="4400" dirty="0">
              <a:cs typeface="Arial" panose="020B0604020202020204" pitchFamily="34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Las Enseñanzas de Jesús #2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483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Screen Clippi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8957"/>
            <a:ext cx="14653813" cy="6895913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285" y="2563976"/>
            <a:ext cx="6495240" cy="1307123"/>
          </a:xfrm>
          <a:solidFill>
            <a:schemeClr val="bg1">
              <a:alpha val="68000"/>
            </a:schemeClr>
          </a:solidFill>
          <a:ln>
            <a:gradFill>
              <a:gsLst>
                <a:gs pos="1000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softEdge rad="127000"/>
          </a:effectLst>
        </p:spPr>
        <p:txBody>
          <a:bodyPr>
            <a:noAutofit/>
          </a:bodyPr>
          <a:lstStyle/>
          <a:p>
            <a:pPr algn="ctr"/>
            <a:r>
              <a:rPr lang="es-EC" dirty="0">
                <a:cs typeface="Arial" panose="020B0604020202020204" pitchFamily="34" charset="0"/>
              </a:rPr>
              <a:t>Las Enseñanzas de Jesús</a:t>
            </a:r>
            <a:endParaRPr lang="en-US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54421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34706"/>
            <a:ext cx="10515600" cy="373930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C" sz="4400" b="1" dirty="0">
                <a:cs typeface="Arial" panose="020B0604020202020204" pitchFamily="34" charset="0"/>
              </a:rPr>
              <a:t>¿Cuándo nos eligió Dios?</a:t>
            </a:r>
          </a:p>
          <a:p>
            <a:r>
              <a:rPr lang="es-EC" sz="4400" b="1" dirty="0">
                <a:cs typeface="Arial" panose="020B0604020202020204" pitchFamily="34" charset="0"/>
              </a:rPr>
              <a:t> Antes de la creación del mundo</a:t>
            </a:r>
          </a:p>
          <a:p>
            <a:r>
              <a:rPr lang="es-EC" sz="4400" b="1" dirty="0">
                <a:cs typeface="Arial" panose="020B0604020202020204" pitchFamily="34" charset="0"/>
              </a:rPr>
              <a:t> Resalta la doctrina de la salvación solo por gracia</a:t>
            </a:r>
          </a:p>
          <a:p>
            <a:r>
              <a:rPr lang="es-EC" sz="4400" b="1" dirty="0">
                <a:cs typeface="Arial" panose="020B0604020202020204" pitchFamily="34" charset="0"/>
              </a:rPr>
              <a:t> No depende de nosotros</a:t>
            </a:r>
            <a:endParaRPr lang="en-US" sz="4400" dirty="0">
              <a:cs typeface="Arial" panose="020B0604020202020204" pitchFamily="34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Las Enseñanzas de Jesús #2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737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253297"/>
            <a:ext cx="10515600" cy="23189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C" sz="4400" b="1" dirty="0">
                <a:cs typeface="Arial" panose="020B0604020202020204" pitchFamily="34" charset="0"/>
              </a:rPr>
              <a:t>¿Cuál fue la motivación de Dios para predestinarnos?</a:t>
            </a:r>
          </a:p>
          <a:p>
            <a:r>
              <a:rPr lang="es-EC" sz="4400" dirty="0">
                <a:cs typeface="Arial" panose="020B0604020202020204" pitchFamily="34" charset="0"/>
              </a:rPr>
              <a:t> el amor inmerecido de Dios </a:t>
            </a:r>
            <a:endParaRPr lang="en-US" sz="4400" dirty="0">
              <a:cs typeface="Arial" panose="020B0604020202020204" pitchFamily="34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Las Enseñanzas de Jesús #2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459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369870"/>
            <a:ext cx="10515600" cy="580709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s-EC" sz="4000" b="1" dirty="0">
                <a:cs typeface="Arial" panose="020B0604020202020204" pitchFamily="34" charset="0"/>
              </a:rPr>
              <a:t>¿Esta sección nos dice que Dios eligió a algunas personas para ir al infierno?</a:t>
            </a:r>
          </a:p>
          <a:p>
            <a:r>
              <a:rPr lang="es-EC" sz="4000" dirty="0">
                <a:cs typeface="Arial" panose="020B0604020202020204" pitchFamily="34" charset="0"/>
              </a:rPr>
              <a:t> No</a:t>
            </a:r>
          </a:p>
          <a:p>
            <a:r>
              <a:rPr lang="es-EC" sz="4000" dirty="0">
                <a:cs typeface="Arial" panose="020B0604020202020204" pitchFamily="34" charset="0"/>
              </a:rPr>
              <a:t> Las personas van al infierno por sus propios pecados y su propio rechazo de Cristo</a:t>
            </a:r>
          </a:p>
          <a:p>
            <a:r>
              <a:rPr lang="es-EC" sz="4000" dirty="0">
                <a:cs typeface="Arial" panose="020B0604020202020204" pitchFamily="34" charset="0"/>
              </a:rPr>
              <a:t> Mateo 23:37, “</a:t>
            </a:r>
            <a:r>
              <a:rPr lang="es-ES" sz="4000" dirty="0"/>
              <a:t>¡Jerusalén, Jerusalén, que matas a los profetas y apedreas a los que son enviados a ti! ¡Cuántas veces quise juntar a tus hijos, como junta la gallina a sus polluelos debajo de sus alas, y no quisiste!”</a:t>
            </a:r>
            <a:endParaRPr lang="en-US" sz="4000" dirty="0">
              <a:cs typeface="Arial" panose="020B0604020202020204" pitchFamily="34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Las Enseñanzas de Jesús #2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669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49537" cy="6882033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5747" y="1406433"/>
            <a:ext cx="7203751" cy="1625526"/>
          </a:xfrm>
          <a:solidFill>
            <a:schemeClr val="bg1">
              <a:alpha val="60000"/>
            </a:schemeClr>
          </a:solidFill>
          <a:ln>
            <a:noFill/>
          </a:ln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EC" sz="4400" dirty="0">
                <a:cs typeface="Arial" panose="020B0604020202020204" pitchFamily="34" charset="0"/>
              </a:rPr>
              <a:t>Muchas iglesias. ¿Cómo reaccionamos?</a:t>
            </a:r>
            <a:endParaRPr lang="en-US" sz="4400" dirty="0">
              <a:cs typeface="Arial" panose="020B0604020202020204" pitchFamily="34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Las Enseñanzas de Jesús #2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88206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369870"/>
            <a:ext cx="10515600" cy="580709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s-EC" sz="4000" b="1" dirty="0">
                <a:cs typeface="Arial" panose="020B0604020202020204" pitchFamily="34" charset="0"/>
              </a:rPr>
              <a:t>¿Cómo nos ayuda 1 Juan 4:1 a iniciar la conversación? </a:t>
            </a:r>
          </a:p>
          <a:p>
            <a:r>
              <a:rPr lang="es-EC" sz="4000" dirty="0">
                <a:cs typeface="Arial" panose="020B0604020202020204" pitchFamily="34" charset="0"/>
              </a:rPr>
              <a:t> 1 Juan 4:1, “</a:t>
            </a:r>
            <a:r>
              <a:rPr lang="es-ES" sz="4000" dirty="0"/>
              <a:t>Amados, no crean a todo espíritu, sino pongan a prueba los espíritus, para ver si son de Dios. Porque muchos falsos profetas han salido por el mundo.”</a:t>
            </a:r>
            <a:r>
              <a:rPr lang="es-EC" sz="4000" dirty="0">
                <a:cs typeface="Arial" panose="020B0604020202020204" pitchFamily="34" charset="0"/>
              </a:rPr>
              <a:t> </a:t>
            </a:r>
          </a:p>
          <a:p>
            <a:r>
              <a:rPr lang="es-EC" sz="4000" dirty="0">
                <a:cs typeface="Arial" panose="020B0604020202020204" pitchFamily="34" charset="0"/>
              </a:rPr>
              <a:t> No todos los grupos, mensajes, videos, y iglesias son de Dios</a:t>
            </a:r>
          </a:p>
          <a:p>
            <a:r>
              <a:rPr lang="es-EC" sz="4000" dirty="0">
                <a:cs typeface="Arial" panose="020B0604020202020204" pitchFamily="34" charset="0"/>
              </a:rPr>
              <a:t> Dios quiere que los pongamos a prueba</a:t>
            </a:r>
            <a:endParaRPr lang="en-US" sz="4000" dirty="0">
              <a:cs typeface="Arial" panose="020B0604020202020204" pitchFamily="34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Las Enseñanzas de Jesús #2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844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555523"/>
            <a:ext cx="10515600" cy="580709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s-EC" sz="4000" b="1" dirty="0">
                <a:cs typeface="Arial" panose="020B0604020202020204" pitchFamily="34" charset="0"/>
              </a:rPr>
              <a:t>¿Cómo nos ayuda Hechos 17:11-12 a iniciar la conversación? </a:t>
            </a:r>
          </a:p>
          <a:p>
            <a:r>
              <a:rPr lang="es-EC" sz="4000" dirty="0">
                <a:cs typeface="Arial" panose="020B0604020202020204" pitchFamily="34" charset="0"/>
              </a:rPr>
              <a:t> Hechos 17:11-12, “</a:t>
            </a:r>
            <a:r>
              <a:rPr lang="es-ES" sz="4000" dirty="0"/>
              <a:t>Éstos eran más nobles que los de Tesalónica, pues recibieron la palabra con mucha atención, y todos los días examinaban las Escrituras para ver si era cierto lo que se les anunciaba. </a:t>
            </a:r>
            <a:r>
              <a:rPr lang="es-ES" sz="4000" baseline="30000" dirty="0"/>
              <a:t>12 </a:t>
            </a:r>
            <a:r>
              <a:rPr lang="es-ES" sz="4000" dirty="0"/>
              <a:t>Entre los que creyeron, había distinguidas mujeres griegas y un buen número de hombres.”</a:t>
            </a:r>
            <a:endParaRPr lang="en-US" sz="4000" dirty="0">
              <a:cs typeface="Arial" panose="020B0604020202020204" pitchFamily="34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Las Enseñanzas de Jesús #2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385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904126"/>
            <a:ext cx="10515600" cy="527283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s-EC" sz="4400" b="1" dirty="0">
                <a:cs typeface="Arial" panose="020B0604020202020204" pitchFamily="34" charset="0"/>
              </a:rPr>
              <a:t>¿Cómo nos ayuda Hechos 17:11-12 a iniciar la conversación? </a:t>
            </a:r>
          </a:p>
          <a:p>
            <a:r>
              <a:rPr lang="es-EC" sz="4400" dirty="0">
                <a:cs typeface="Arial" panose="020B0604020202020204" pitchFamily="34" charset="0"/>
              </a:rPr>
              <a:t> Los </a:t>
            </a:r>
            <a:r>
              <a:rPr lang="es-EC" sz="4400" dirty="0" err="1">
                <a:cs typeface="Arial" panose="020B0604020202020204" pitchFamily="34" charset="0"/>
              </a:rPr>
              <a:t>bereanos</a:t>
            </a:r>
            <a:r>
              <a:rPr lang="es-EC" sz="4400" dirty="0">
                <a:cs typeface="Arial" panose="020B0604020202020204" pitchFamily="34" charset="0"/>
              </a:rPr>
              <a:t> pusieron a prueba incluso las palabras de Pablo</a:t>
            </a:r>
          </a:p>
          <a:p>
            <a:r>
              <a:rPr lang="es-EC" sz="4400" dirty="0">
                <a:cs typeface="Arial" panose="020B0604020202020204" pitchFamily="34" charset="0"/>
              </a:rPr>
              <a:t> Nosotros queremos comparar todo con la Biblia</a:t>
            </a:r>
            <a:endParaRPr lang="en-US" sz="4400" dirty="0">
              <a:cs typeface="Arial" panose="020B0604020202020204" pitchFamily="34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Las Enseñanzas de Jesús #2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333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350673"/>
            <a:ext cx="10515600" cy="527283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s-EC" sz="4400" b="1" dirty="0">
                <a:cs typeface="Arial" panose="020B0604020202020204" pitchFamily="34" charset="0"/>
              </a:rPr>
              <a:t>¿Qué debemos hacer cuando encontramos personas que enseñan la Biblia fielmente? </a:t>
            </a:r>
          </a:p>
          <a:p>
            <a:r>
              <a:rPr lang="es-EC" sz="4400" dirty="0">
                <a:cs typeface="Arial" panose="020B0604020202020204" pitchFamily="34" charset="0"/>
              </a:rPr>
              <a:t> Dios quiere que disfrutemos la comunión de hermanos que están unidos en la fe</a:t>
            </a:r>
          </a:p>
          <a:p>
            <a:r>
              <a:rPr lang="es-EC" sz="4400" dirty="0">
                <a:cs typeface="Arial" panose="020B0604020202020204" pitchFamily="34" charset="0"/>
              </a:rPr>
              <a:t> Esta fue la oración de Jesús en Juan 17:20-21 y 1 Juan 1:3</a:t>
            </a:r>
          </a:p>
          <a:p>
            <a:r>
              <a:rPr lang="es-EC" sz="4400" dirty="0">
                <a:cs typeface="Arial" panose="020B0604020202020204" pitchFamily="34" charset="0"/>
              </a:rPr>
              <a:t> Podemos alabar a Dios y trabajar juntos en amor por nuestro Salvador</a:t>
            </a:r>
            <a:endParaRPr lang="en-US" sz="4400" dirty="0">
              <a:cs typeface="Arial" panose="020B0604020202020204" pitchFamily="34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Las Enseñanzas de Jesús #2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534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9739" y="318500"/>
            <a:ext cx="10881189" cy="587901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s-EC" sz="4000" b="1" dirty="0">
                <a:cs typeface="Arial" panose="020B0604020202020204" pitchFamily="34" charset="0"/>
              </a:rPr>
              <a:t>¿Qué quiere Dios que hagamos cuando encontramos personas que enseñan de manera diferente a lo que dice la Biblia? </a:t>
            </a:r>
          </a:p>
          <a:p>
            <a:r>
              <a:rPr lang="es-EC" sz="4000" dirty="0">
                <a:cs typeface="Arial" panose="020B0604020202020204" pitchFamily="34" charset="0"/>
              </a:rPr>
              <a:t> Dios quiere que actuemos en el amor</a:t>
            </a:r>
          </a:p>
          <a:p>
            <a:pPr lvl="1"/>
            <a:r>
              <a:rPr lang="es-EC" sz="4000" dirty="0">
                <a:cs typeface="Arial" panose="020B0604020202020204" pitchFamily="34" charset="0"/>
              </a:rPr>
              <a:t> Mostramos a la gente su error (Mateo 18, 2 Timoteo 3:16)</a:t>
            </a:r>
          </a:p>
          <a:p>
            <a:pPr lvl="1"/>
            <a:r>
              <a:rPr lang="es-EC" sz="4000" dirty="0">
                <a:cs typeface="Arial" panose="020B0604020202020204" pitchFamily="34" charset="0"/>
              </a:rPr>
              <a:t> Si continúan rechazando la instrucción, querremos separarnos de ellos para mostrarles la gravedad de su pecado y protegernos de la falsa doctrina (Romanos 16:17, Tito 3:10)</a:t>
            </a:r>
            <a:endParaRPr lang="en-US" sz="4000" dirty="0">
              <a:cs typeface="Arial" panose="020B0604020202020204" pitchFamily="34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Las Enseñanzas de Jesús #2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670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21771"/>
            <a:ext cx="12192000" cy="8179771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75347" y="2491388"/>
            <a:ext cx="3799180" cy="937612"/>
          </a:xfrm>
          <a:solidFill>
            <a:schemeClr val="bg1">
              <a:alpha val="41000"/>
            </a:schemeClr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EC" sz="4400" dirty="0">
                <a:cs typeface="Arial" panose="020B0604020202020204" pitchFamily="34" charset="0"/>
              </a:rPr>
              <a:t>La Oración</a:t>
            </a:r>
          </a:p>
        </p:txBody>
      </p:sp>
    </p:spTree>
    <p:extLst>
      <p:ext uri="{BB962C8B-B14F-4D97-AF65-F5344CB8AC3E}">
        <p14:creationId xmlns:p14="http://schemas.microsoft.com/office/powerpoint/2010/main" val="42498549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12" y="0"/>
            <a:ext cx="10524744" cy="6099683"/>
          </a:xfrm>
        </p:spPr>
        <p:txBody>
          <a:bodyPr>
            <a:normAutofit/>
          </a:bodyPr>
          <a:lstStyle/>
          <a:p>
            <a:r>
              <a:rPr lang="es-ES" dirty="0"/>
              <a:t>Querido Espíritu Santo, te agradecemos por reunir a todos los creyentes en el Cuerpo de Cristo y te agradecemos por los líderes, las congregaciones y las denominaciones que enseñan tu Palabra en su verdad y pureza. En el nombre de Jesús oramos, Amén.</a:t>
            </a:r>
            <a:endParaRPr lang="en-US" dirty="0">
              <a:cs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Las Enseñanzas de Jesús #2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952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222238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23474" y="1232547"/>
            <a:ext cx="3723210" cy="812821"/>
          </a:xfrm>
          <a:solidFill>
            <a:schemeClr val="bg1">
              <a:alpha val="62000"/>
            </a:schemeClr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EC" sz="4400" dirty="0">
                <a:cs typeface="Arial" panose="020B0604020202020204" pitchFamily="34" charset="0"/>
              </a:rPr>
              <a:t>La Tarea</a:t>
            </a:r>
          </a:p>
        </p:txBody>
      </p:sp>
    </p:spTree>
    <p:extLst>
      <p:ext uri="{BB962C8B-B14F-4D97-AF65-F5344CB8AC3E}">
        <p14:creationId xmlns:p14="http://schemas.microsoft.com/office/powerpoint/2010/main" val="283577586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058132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4268237"/>
            <a:ext cx="10515600" cy="463264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EC" sz="4400" dirty="0">
                <a:cs typeface="Arial" panose="020B0604020202020204" pitchFamily="34" charset="0"/>
              </a:rPr>
              <a:t>La Despedida</a:t>
            </a:r>
          </a:p>
        </p:txBody>
      </p:sp>
    </p:spTree>
    <p:extLst>
      <p:ext uri="{BB962C8B-B14F-4D97-AF65-F5344CB8AC3E}">
        <p14:creationId xmlns:p14="http://schemas.microsoft.com/office/powerpoint/2010/main" val="362747171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936" y="265451"/>
            <a:ext cx="10168128" cy="6673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5307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982805"/>
            <a:ext cx="10515600" cy="2386583"/>
          </a:xfrm>
        </p:spPr>
        <p:txBody>
          <a:bodyPr>
            <a:noAutofit/>
          </a:bodyPr>
          <a:lstStyle/>
          <a:p>
            <a:pPr algn="ctr"/>
            <a:r>
              <a:rPr lang="es-EC" dirty="0">
                <a:cs typeface="Arial" panose="020B0604020202020204" pitchFamily="34" charset="0"/>
              </a:rPr>
              <a:t>Las Preguntas de Repaso</a:t>
            </a:r>
            <a:br>
              <a:rPr lang="es-EC" sz="10000" dirty="0">
                <a:cs typeface="Arial" panose="020B0604020202020204" pitchFamily="34" charset="0"/>
              </a:rPr>
            </a:br>
            <a:r>
              <a:rPr lang="es-EC" sz="4000" dirty="0">
                <a:cs typeface="Arial" panose="020B0604020202020204" pitchFamily="34" charset="0"/>
              </a:rPr>
              <a:t>(10 minutos)</a:t>
            </a:r>
            <a:endParaRPr lang="en-US" sz="4000" dirty="0">
              <a:cs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Las Enseñanzas de Jesús #2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31198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79158"/>
            <a:ext cx="12192000" cy="6099683"/>
          </a:xfrm>
        </p:spPr>
        <p:txBody>
          <a:bodyPr>
            <a:normAutofit/>
          </a:bodyPr>
          <a:lstStyle/>
          <a:p>
            <a:pPr algn="ctr"/>
            <a:r>
              <a:rPr lang="es-EC" dirty="0">
                <a:cs typeface="Arial" panose="020B0604020202020204" pitchFamily="34" charset="0"/>
              </a:rPr>
              <a:t>¿Quiénes son “la Santa Iglesia Cristiana” y “la Comunión de los Santos”?</a:t>
            </a:r>
            <a:endParaRPr lang="en-US" dirty="0">
              <a:cs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Las Enseñanzas de Jesús #2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7510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57248"/>
            <a:ext cx="10515600" cy="3143503"/>
          </a:xfrm>
        </p:spPr>
        <p:txBody>
          <a:bodyPr>
            <a:normAutofit/>
          </a:bodyPr>
          <a:lstStyle/>
          <a:p>
            <a:r>
              <a:rPr lang="es-EC" sz="4400" dirty="0">
                <a:cs typeface="Arial" panose="020B0604020202020204" pitchFamily="34" charset="0"/>
              </a:rPr>
              <a:t> Todos los creyentes en Jesús de todos los tiempos</a:t>
            </a:r>
          </a:p>
          <a:p>
            <a:r>
              <a:rPr lang="es-EC" sz="4400" dirty="0">
                <a:cs typeface="Arial" panose="020B0604020202020204" pitchFamily="34" charset="0"/>
              </a:rPr>
              <a:t> La iglesia de Dios</a:t>
            </a:r>
          </a:p>
          <a:p>
            <a:r>
              <a:rPr lang="es-EC" sz="4400" dirty="0">
                <a:cs typeface="Arial" panose="020B0604020202020204" pitchFamily="34" charset="0"/>
              </a:rPr>
              <a:t> El cuerpo de Cristo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Las Enseñanzas de Jesús #2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988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79158"/>
            <a:ext cx="12192000" cy="6099683"/>
          </a:xfrm>
        </p:spPr>
        <p:txBody>
          <a:bodyPr>
            <a:normAutofit/>
          </a:bodyPr>
          <a:lstStyle/>
          <a:p>
            <a:pPr algn="ctr"/>
            <a:r>
              <a:rPr lang="es-EC" dirty="0">
                <a:cs typeface="Arial" panose="020B0604020202020204" pitchFamily="34" charset="0"/>
              </a:rPr>
              <a:t>¿Por qué a veces se les llama la “Iglesia invisible”?</a:t>
            </a:r>
            <a:endParaRPr lang="en-US" dirty="0">
              <a:cs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Las Enseñanzas de Jesús #2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4442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299924"/>
            <a:ext cx="10515600" cy="2258151"/>
          </a:xfrm>
        </p:spPr>
        <p:txBody>
          <a:bodyPr>
            <a:normAutofit/>
          </a:bodyPr>
          <a:lstStyle/>
          <a:p>
            <a:r>
              <a:rPr lang="es-EC" sz="4400" dirty="0">
                <a:cs typeface="Arial" panose="020B0604020202020204" pitchFamily="34" charset="0"/>
              </a:rPr>
              <a:t> Nosotros no podemos escudriñar los corazones</a:t>
            </a:r>
          </a:p>
          <a:p>
            <a:r>
              <a:rPr lang="es-EC" sz="4400" dirty="0">
                <a:cs typeface="Arial" panose="020B0604020202020204" pitchFamily="34" charset="0"/>
              </a:rPr>
              <a:t> Solo Dios conoce a los que son suyos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Las Enseñanzas de Jesús #2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25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2198" y="379158"/>
            <a:ext cx="11527604" cy="6099683"/>
          </a:xfrm>
        </p:spPr>
        <p:txBody>
          <a:bodyPr>
            <a:normAutofit/>
          </a:bodyPr>
          <a:lstStyle/>
          <a:p>
            <a:pPr algn="ctr"/>
            <a:r>
              <a:rPr lang="es-EC" dirty="0">
                <a:cs typeface="Arial" panose="020B0604020202020204" pitchFamily="34" charset="0"/>
              </a:rPr>
              <a:t>¿</a:t>
            </a:r>
            <a:r>
              <a:rPr lang="es-ES" b="1" dirty="0"/>
              <a:t>Por qué es importante recordar Gálatas 5:9 cuando busca una congregación (iglesia visible) para unirse?</a:t>
            </a:r>
            <a:r>
              <a:rPr lang="es-ES" dirty="0"/>
              <a:t> </a:t>
            </a:r>
            <a:endParaRPr lang="en-US" dirty="0">
              <a:cs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Las Enseñanzas de Jesús #2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1123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69A67C346E6B04F8F3828DDC292199C" ma:contentTypeVersion="5" ma:contentTypeDescription="Create a new document." ma:contentTypeScope="" ma:versionID="5507abe0fc28d66db2f63ea6d1b9bf1d">
  <xsd:schema xmlns:xsd="http://www.w3.org/2001/XMLSchema" xmlns:xs="http://www.w3.org/2001/XMLSchema" xmlns:p="http://schemas.microsoft.com/office/2006/metadata/properties" xmlns:ns2="d9dd568f-92e7-4aa1-8e50-87aa9ffea924" xmlns:ns3="c29a6dd2-512b-4752-8473-975d37cb7242" targetNamespace="http://schemas.microsoft.com/office/2006/metadata/properties" ma:root="true" ma:fieldsID="afbaa692ba35ad436848e442905bd438" ns2:_="" ns3:_="">
    <xsd:import namespace="d9dd568f-92e7-4aa1-8e50-87aa9ffea924"/>
    <xsd:import namespace="c29a6dd2-512b-4752-8473-975d37cb7242"/>
    <xsd:element name="properties">
      <xsd:complexType>
        <xsd:sequence>
          <xsd:element name="documentManagement">
            <xsd:complexType>
              <xsd:all>
                <xsd:element ref="ns2:Doc_x0020__x0023_" minOccurs="0"/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9dd568f-92e7-4aa1-8e50-87aa9ffea924" elementFormDefault="qualified">
    <xsd:import namespace="http://schemas.microsoft.com/office/2006/documentManagement/types"/>
    <xsd:import namespace="http://schemas.microsoft.com/office/infopath/2007/PartnerControls"/>
    <xsd:element name="Doc_x0020__x0023_" ma:index="8" nillable="true" ma:displayName="Doc #" ma:internalName="Doc_x0020__x0023_">
      <xsd:simpleType>
        <xsd:restriction base="dms:Text">
          <xsd:maxLength value="255"/>
        </xsd:restriction>
      </xsd:simpleType>
    </xsd:element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29a6dd2-512b-4752-8473-975d37cb7242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oc_x0020__x0023_ xmlns="d9dd568f-92e7-4aa1-8e50-87aa9ffea924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0F6EF92-B88D-4EF7-8A20-FB361266200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9dd568f-92e7-4aa1-8e50-87aa9ffea924"/>
    <ds:schemaRef ds:uri="c29a6dd2-512b-4752-8473-975d37cb724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88F0A21-5A2F-43B1-BDA0-56272F974952}">
  <ds:schemaRefs>
    <ds:schemaRef ds:uri="http://schemas.microsoft.com/office/2006/metadata/properties"/>
    <ds:schemaRef ds:uri="http://schemas.microsoft.com/office/infopath/2007/PartnerControls"/>
    <ds:schemaRef ds:uri="d9dd568f-92e7-4aa1-8e50-87aa9ffea924"/>
  </ds:schemaRefs>
</ds:datastoreItem>
</file>

<file path=customXml/itemProps3.xml><?xml version="1.0" encoding="utf-8"?>
<ds:datastoreItem xmlns:ds="http://schemas.openxmlformats.org/officeDocument/2006/customXml" ds:itemID="{3369CF09-6277-4207-BAEE-704C8500B66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16843</TotalTime>
  <Words>1063</Words>
  <Application>Microsoft Macintosh PowerPoint</Application>
  <PresentationFormat>Widescreen</PresentationFormat>
  <Paragraphs>115</Paragraphs>
  <Slides>32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7" baseType="lpstr">
      <vt:lpstr>Arial</vt:lpstr>
      <vt:lpstr>Berlin Sans FB</vt:lpstr>
      <vt:lpstr>Calibri</vt:lpstr>
      <vt:lpstr>Calibri Light</vt:lpstr>
      <vt:lpstr>Office Theme</vt:lpstr>
      <vt:lpstr>PowerPoint Presentation</vt:lpstr>
      <vt:lpstr>Las Enseñanzas de Jesús</vt:lpstr>
      <vt:lpstr>Querido Espíritu Santo, te agradecemos por reunir a todos los creyentes en el Cuerpo de Cristo y te agradecemos por los líderes, las congregaciones y las denominaciones que enseñan tu Palabra en su verdad y pureza. En el nombre de Jesús oramos, Amén.</vt:lpstr>
      <vt:lpstr>Las Preguntas de Repaso (10 minutos)</vt:lpstr>
      <vt:lpstr>¿Quiénes son “la Santa Iglesia Cristiana” y “la Comunión de los Santos”?</vt:lpstr>
      <vt:lpstr>PowerPoint Presentation</vt:lpstr>
      <vt:lpstr>¿Por qué a veces se les llama la “Iglesia invisible”?</vt:lpstr>
      <vt:lpstr>PowerPoint Presentation</vt:lpstr>
      <vt:lpstr>¿Por qué es importante recordar Gálatas 5:9 cuando busca una congregación (iglesia visible) para unirse? </vt:lpstr>
      <vt:lpstr>PowerPoint Presentation</vt:lpstr>
      <vt:lpstr>Lección 7 (45 minutos)</vt:lpstr>
      <vt:lpstr>PowerPoint Presentation</vt:lpstr>
      <vt:lpstr>PowerPoint Presentation</vt:lpstr>
      <vt:lpstr>PowerPoint Presentation</vt:lpstr>
      <vt:lpstr>Preguntas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Nathan Schulte</dc:creator>
  <cp:lastModifiedBy>juan david escobar amaya</cp:lastModifiedBy>
  <cp:revision>112</cp:revision>
  <dcterms:created xsi:type="dcterms:W3CDTF">2019-08-24T17:54:58Z</dcterms:created>
  <dcterms:modified xsi:type="dcterms:W3CDTF">2023-01-28T22:24:25Z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0x010100469A67C346E6B04F8F3828DDC292199C</vt:lpwstr>
  </property>
</Properties>
</file>