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57" r:id="rId6"/>
    <p:sldId id="258" r:id="rId7"/>
    <p:sldId id="260" r:id="rId8"/>
    <p:sldId id="326" r:id="rId9"/>
    <p:sldId id="367" r:id="rId10"/>
    <p:sldId id="262" r:id="rId11"/>
    <p:sldId id="288" r:id="rId12"/>
    <p:sldId id="319" r:id="rId13"/>
    <p:sldId id="382" r:id="rId14"/>
    <p:sldId id="340" r:id="rId15"/>
    <p:sldId id="373" r:id="rId16"/>
    <p:sldId id="383" r:id="rId17"/>
    <p:sldId id="384" r:id="rId18"/>
    <p:sldId id="385" r:id="rId19"/>
    <p:sldId id="337" r:id="rId20"/>
    <p:sldId id="386" r:id="rId21"/>
    <p:sldId id="267" r:id="rId22"/>
    <p:sldId id="356" r:id="rId23"/>
    <p:sldId id="387" r:id="rId24"/>
    <p:sldId id="341" r:id="rId25"/>
    <p:sldId id="388" r:id="rId26"/>
    <p:sldId id="359" r:id="rId27"/>
    <p:sldId id="378" r:id="rId28"/>
    <p:sldId id="389" r:id="rId29"/>
    <p:sldId id="361" r:id="rId30"/>
    <p:sldId id="390" r:id="rId31"/>
    <p:sldId id="363" r:id="rId32"/>
    <p:sldId id="380" r:id="rId33"/>
    <p:sldId id="275" r:id="rId34"/>
    <p:sldId id="364" r:id="rId35"/>
    <p:sldId id="391" r:id="rId36"/>
    <p:sldId id="392" r:id="rId37"/>
    <p:sldId id="393" r:id="rId38"/>
    <p:sldId id="285" r:id="rId39"/>
    <p:sldId id="294" r:id="rId40"/>
    <p:sldId id="287" r:id="rId41"/>
    <p:sldId id="28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913"/>
    <a:srgbClr val="01844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679" autoAdjust="0"/>
    <p:restoredTop sz="73850" autoAdjust="0"/>
  </p:normalViewPr>
  <p:slideViewPr>
    <p:cSldViewPr snapToGrid="0">
      <p:cViewPr varScale="1">
        <p:scale>
          <a:sx n="81" d="100"/>
          <a:sy n="81" d="100"/>
        </p:scale>
        <p:origin x="954" y="96"/>
      </p:cViewPr>
      <p:guideLst/>
    </p:cSldViewPr>
  </p:slideViewPr>
  <p:notesTextViewPr>
    <p:cViewPr>
      <p:scale>
        <a:sx n="1" d="1"/>
        <a:sy n="1" d="1"/>
      </p:scale>
      <p:origin x="0" y="0"/>
    </p:cViewPr>
  </p:notesTextViewPr>
  <p:sorterViewPr>
    <p:cViewPr varScale="1">
      <p:scale>
        <a:sx n="1" d="1"/>
        <a:sy n="1" d="1"/>
      </p:scale>
      <p:origin x="0" y="-80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20166-486D-4A91-A14D-0F5886A2BE21}"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E2035-59E8-4149-BD1B-827783978824}" type="slidenum">
              <a:rPr lang="en-US" smtClean="0"/>
              <a:t>‹#›</a:t>
            </a:fld>
            <a:endParaRPr lang="en-US"/>
          </a:p>
        </p:txBody>
      </p:sp>
    </p:spTree>
    <p:extLst>
      <p:ext uri="{BB962C8B-B14F-4D97-AF65-F5344CB8AC3E}">
        <p14:creationId xmlns:p14="http://schemas.microsoft.com/office/powerpoint/2010/main" val="138428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s-ES" dirty="0"/>
              <a:t>a. Hay muchas “identidades” espirituales – sistemas de creencias – en el cristianismo de hoy. Muchos de ustedes vienen de iglesias que tienen alguna de estos y está bien. Algunos de ustedes no tienen una iglesia o solo están iniciando a aprender la Biblia.  ¡Eso está bien, también! En este curso, queremos usar la biblia para ayudarle a entender lo que usted cree y por qué.  </a:t>
            </a:r>
          </a:p>
          <a:p>
            <a:r>
              <a:rPr lang="es-ES" dirty="0"/>
              <a:t>b. En Academia Cristo, nuestra identidad espiritual es Luterana Confesional. Más adelante en este curso, le explicaremos lo que significa, y si quiere unirse a nosotros, le damos la bienvenida. Sin embargo, la meta de este curso es presentar lo que dice la Biblia, comparar esto con lo que enseñan las iglesias, y permitirle identificar por sí mismo con cual grupo unirse.</a:t>
            </a:r>
          </a:p>
          <a:p>
            <a:r>
              <a:rPr lang="es-ES" dirty="0"/>
              <a:t>c. En resumen: queremos ayudarle a tener una identidad espiritual basada únicamente en lo que dice la Palabra de Dios, porque la Palabra de Dios es la verdad.</a:t>
            </a:r>
          </a:p>
          <a:p>
            <a:pPr marL="0" lvl="0" indent="0" algn="l" rtl="0">
              <a:spcBef>
                <a:spcPts val="0"/>
              </a:spcBef>
              <a:spcAft>
                <a:spcPts val="0"/>
              </a:spcAft>
              <a:buNone/>
            </a:pPr>
            <a:endParaRPr lang="en-US" dirty="0"/>
          </a:p>
        </p:txBody>
      </p:sp>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0"/>
              </a:spcBef>
              <a:spcAft>
                <a:spcPts val="0"/>
              </a:spcAft>
              <a:buFont typeface="+mj-lt"/>
              <a:buNone/>
            </a:pPr>
            <a:r>
              <a:rPr lang="es-ES" sz="1800" dirty="0">
                <a:solidFill>
                  <a:srgbClr val="000000"/>
                </a:solidFill>
                <a:effectLst/>
                <a:latin typeface="Calibri" panose="020F0502020204030204" pitchFamily="34" charset="0"/>
                <a:ea typeface="Calibri" panose="020F0502020204030204" pitchFamily="34" charset="0"/>
              </a:rPr>
              <a:t>La enseñanza de la Trinidad: Un solo Dios en su esencia que se ha revelado en tres personas distintas pero iguales: el Padre, el Hijo y el Espíritu Santo.</a:t>
            </a:r>
          </a:p>
          <a:p>
            <a:pPr marL="0" marR="0" lvl="0" indent="0" algn="just">
              <a:spcBef>
                <a:spcPts val="0"/>
              </a:spcBef>
              <a:spcAft>
                <a:spcPts val="0"/>
              </a:spcAft>
              <a:buFont typeface="+mj-lt"/>
              <a:buNone/>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lgn="just">
              <a:spcBef>
                <a:spcPts val="0"/>
              </a:spcBef>
              <a:spcAft>
                <a:spcPts val="0"/>
              </a:spcAft>
              <a:buFont typeface="+mj-lt"/>
              <a:buNone/>
            </a:pPr>
            <a:r>
              <a:rPr lang="es-ES" sz="1800" dirty="0">
                <a:solidFill>
                  <a:srgbClr val="000000"/>
                </a:solidFill>
                <a:effectLst/>
                <a:latin typeface="Calibri" panose="020F0502020204030204" pitchFamily="34" charset="0"/>
                <a:ea typeface="Calibri" panose="020F0502020204030204" pitchFamily="34" charset="0"/>
              </a:rPr>
              <a:t>Sobre la persona de Jesucristo: Que Jesús es verdadero Dios quien se hizo también verdadero hombre para salvarnos. </a:t>
            </a:r>
          </a:p>
          <a:p>
            <a:pPr marL="0" marR="0" lvl="0" indent="0" algn="just">
              <a:spcBef>
                <a:spcPts val="0"/>
              </a:spcBef>
              <a:spcAft>
                <a:spcPts val="0"/>
              </a:spcAft>
              <a:buFont typeface="+mj-lt"/>
              <a:buNone/>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lgn="just">
              <a:spcBef>
                <a:spcPts val="0"/>
              </a:spcBef>
              <a:spcAft>
                <a:spcPts val="0"/>
              </a:spcAft>
              <a:buFont typeface="+mj-lt"/>
              <a:buNone/>
            </a:pPr>
            <a:r>
              <a:rPr lang="es-ES" sz="1800" dirty="0">
                <a:solidFill>
                  <a:srgbClr val="000000"/>
                </a:solidFill>
                <a:effectLst/>
                <a:latin typeface="Calibri" panose="020F0502020204030204" pitchFamily="34" charset="0"/>
                <a:ea typeface="Calibri" panose="020F0502020204030204" pitchFamily="34" charset="0"/>
              </a:rPr>
              <a:t>Sobre la obra redentora de Jesucristo: Que él vivió una vida perfecta para sustituir nuestras vidas pecaminosas y sufrir una muerte bajo nuestro castigo para perdonar los pecados del mundo. </a:t>
            </a:r>
          </a:p>
          <a:p>
            <a:pPr marL="0" marR="0" lvl="0" indent="0" algn="just">
              <a:spcBef>
                <a:spcPts val="0"/>
              </a:spcBef>
              <a:spcAft>
                <a:spcPts val="0"/>
              </a:spcAft>
              <a:buFont typeface="+mj-lt"/>
              <a:buNone/>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lgn="just">
              <a:spcBef>
                <a:spcPts val="0"/>
              </a:spcBef>
              <a:spcAft>
                <a:spcPts val="0"/>
              </a:spcAft>
              <a:buFont typeface="+mj-lt"/>
              <a:buNone/>
            </a:pPr>
            <a:r>
              <a:rPr lang="es-ES" sz="1800" dirty="0">
                <a:solidFill>
                  <a:srgbClr val="000000"/>
                </a:solidFill>
                <a:effectLst/>
                <a:latin typeface="Calibri" panose="020F0502020204030204" pitchFamily="34" charset="0"/>
                <a:ea typeface="Calibri" panose="020F0502020204030204" pitchFamily="34" charset="0"/>
              </a:rPr>
              <a:t>Las enseñanzas de los Credos (Apostólico, Niceno y Atanasiano): Es cierto que algunas iglesias protestantes no usan los credos porque los consideran demasiados ¨católicos. Pero, como hemos visto, no debemos rechazar a algo por ser católico, sino por NO ser bíblico. Y los Credos expresan verdades bíblicas. Por esa razón, históricamente, la gran mayoría de iglesias – sean luteranas, católicas, o protestantes – han profesado fe en estos credos. </a:t>
            </a:r>
          </a:p>
          <a:p>
            <a:pPr marL="0" marR="0" lvl="0" indent="0" algn="just">
              <a:spcBef>
                <a:spcPts val="0"/>
              </a:spcBef>
              <a:spcAft>
                <a:spcPts val="0"/>
              </a:spcAft>
              <a:buFont typeface="+mj-lt"/>
              <a:buNone/>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lgn="just">
              <a:spcBef>
                <a:spcPts val="0"/>
              </a:spcBef>
              <a:spcAft>
                <a:spcPts val="0"/>
              </a:spcAft>
              <a:buFont typeface="+mj-lt"/>
              <a:buNone/>
            </a:pPr>
            <a:r>
              <a:rPr lang="es-ES" sz="1800" dirty="0">
                <a:solidFill>
                  <a:srgbClr val="000000"/>
                </a:solidFill>
                <a:effectLst/>
                <a:latin typeface="Calibri" panose="020F0502020204030204" pitchFamily="34" charset="0"/>
                <a:ea typeface="Calibri" panose="020F0502020204030204" pitchFamily="34" charset="0"/>
              </a:rPr>
              <a:t>El Padrenuestro: Aunque no se usa con frecuencia en ciertas iglesias, nadie puede negar que, en la Biblia, Cristo nos enseñó orar así. </a:t>
            </a:r>
            <a:endParaRPr lang="en-US" sz="1800" dirty="0">
              <a:solidFill>
                <a:schemeClr val="tx1"/>
              </a:solidFill>
              <a:effectLst/>
              <a:latin typeface="Calibri" panose="020F0502020204030204" pitchFamily="34" charset="0"/>
              <a:ea typeface="Calibri" panose="020F0502020204030204" pitchFamily="34" charset="0"/>
            </a:endParaRPr>
          </a:p>
          <a:p>
            <a:pPr marL="0" marR="0" lvl="0" indent="0" algn="just">
              <a:spcBef>
                <a:spcPts val="0"/>
              </a:spcBef>
              <a:spcAft>
                <a:spcPts val="0"/>
              </a:spcAft>
              <a:buFont typeface="+mj-lt"/>
              <a:buNone/>
            </a:pPr>
            <a:endParaRPr lang="en-US" sz="1800" dirty="0">
              <a:solidFill>
                <a:schemeClr val="tx1"/>
              </a:solidFill>
              <a:effectLst/>
              <a:latin typeface="Calibri" panose="020F0502020204030204" pitchFamily="34" charset="0"/>
              <a:ea typeface="Calibri" panose="020F0502020204030204" pitchFamily="34" charset="0"/>
            </a:endParaRPr>
          </a:p>
          <a:p>
            <a:pPr marL="0" marR="0" lvl="0" indent="0" algn="just">
              <a:spcBef>
                <a:spcPts val="0"/>
              </a:spcBef>
              <a:spcAft>
                <a:spcPts val="0"/>
              </a:spcAft>
              <a:buFont typeface="+mj-lt"/>
              <a:buNone/>
            </a:pPr>
            <a:r>
              <a:rPr lang="es-ES" sz="1800" dirty="0">
                <a:solidFill>
                  <a:srgbClr val="000000"/>
                </a:solidFill>
                <a:effectLst/>
                <a:latin typeface="Calibri" panose="020F0502020204030204" pitchFamily="34" charset="0"/>
                <a:ea typeface="Calibri" panose="020F0502020204030204" pitchFamily="34" charset="0"/>
              </a:rPr>
              <a:t>Los 10 mandamientos: </a:t>
            </a:r>
            <a:r>
              <a:rPr lang="es-ES" sz="1800" dirty="0">
                <a:effectLst/>
                <a:latin typeface="Calibri" panose="020F0502020204030204" pitchFamily="34" charset="0"/>
                <a:ea typeface="Calibri" panose="020F0502020204030204" pitchFamily="34" charset="0"/>
              </a:rPr>
              <a:t>Aunque su numeración y aplicación pueden diferir, católicos, luteranos y la mayoría de los protestantes están de acuerdo en que expresan la voluntad de Dios para nuestras vidas.</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55E2035-59E8-4149-BD1B-827783978824}" type="slidenum">
              <a:rPr lang="en-US" smtClean="0"/>
              <a:t>8</a:t>
            </a:fld>
            <a:endParaRPr lang="en-US"/>
          </a:p>
        </p:txBody>
      </p:sp>
    </p:spTree>
    <p:extLst>
      <p:ext uri="{BB962C8B-B14F-4D97-AF65-F5344CB8AC3E}">
        <p14:creationId xmlns:p14="http://schemas.microsoft.com/office/powerpoint/2010/main" val="11114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maestro puede recordar a los estudiantes que esta diferencia fue resaltada por dos de las tres ¨solas¨ de la reforma: ¨Sola gratia¨ y ¨sola fide¨. También vale la pena señalar: Aunque la mayoría de las iglesias protestantes profesan estas ¨solas¨ con nosotros, muchos en la práctica caen en un legalismo que se parece mucho más a las enseñanzas católicas romanas y lleva a las personas a depender de sus obras para la salvación.</a:t>
            </a:r>
            <a:endParaRPr lang="en-US" dirty="0"/>
          </a:p>
        </p:txBody>
      </p:sp>
      <p:sp>
        <p:nvSpPr>
          <p:cNvPr id="4" name="Slide Number Placeholder 3"/>
          <p:cNvSpPr>
            <a:spLocks noGrp="1"/>
          </p:cNvSpPr>
          <p:nvPr>
            <p:ph type="sldNum" sz="quarter" idx="5"/>
          </p:nvPr>
        </p:nvSpPr>
        <p:spPr/>
        <p:txBody>
          <a:bodyPr/>
          <a:lstStyle/>
          <a:p>
            <a:fld id="{955E2035-59E8-4149-BD1B-827783978824}" type="slidenum">
              <a:rPr lang="en-US" smtClean="0"/>
              <a:t>10</a:t>
            </a:fld>
            <a:endParaRPr lang="en-US"/>
          </a:p>
        </p:txBody>
      </p:sp>
    </p:spTree>
    <p:extLst>
      <p:ext uri="{BB962C8B-B14F-4D97-AF65-F5344CB8AC3E}">
        <p14:creationId xmlns:p14="http://schemas.microsoft.com/office/powerpoint/2010/main" val="48229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E2035-59E8-4149-BD1B-827783978824}" type="slidenum">
              <a:rPr lang="en-US" smtClean="0"/>
              <a:t>17</a:t>
            </a:fld>
            <a:endParaRPr lang="en-US"/>
          </a:p>
        </p:txBody>
      </p:sp>
    </p:spTree>
    <p:extLst>
      <p:ext uri="{BB962C8B-B14F-4D97-AF65-F5344CB8AC3E}">
        <p14:creationId xmlns:p14="http://schemas.microsoft.com/office/powerpoint/2010/main" val="408773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E2035-59E8-4149-BD1B-827783978824}" type="slidenum">
              <a:rPr lang="en-US" smtClean="0"/>
              <a:t>31</a:t>
            </a:fld>
            <a:endParaRPr lang="en-US"/>
          </a:p>
        </p:txBody>
      </p:sp>
    </p:spTree>
    <p:extLst>
      <p:ext uri="{BB962C8B-B14F-4D97-AF65-F5344CB8AC3E}">
        <p14:creationId xmlns:p14="http://schemas.microsoft.com/office/powerpoint/2010/main" val="90385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E2035-59E8-4149-BD1B-827783978824}" type="slidenum">
              <a:rPr lang="en-US" smtClean="0"/>
              <a:t>32</a:t>
            </a:fld>
            <a:endParaRPr lang="en-US"/>
          </a:p>
        </p:txBody>
      </p:sp>
    </p:spTree>
    <p:extLst>
      <p:ext uri="{BB962C8B-B14F-4D97-AF65-F5344CB8AC3E}">
        <p14:creationId xmlns:p14="http://schemas.microsoft.com/office/powerpoint/2010/main" val="99659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Hay muchas otras diferencias con la Iglesia Católica que no tenemos tiempo de discutir hoy: Indulgencias, reliquias, peregrinaciones,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Pero noten nuevamente lo que todas esas prácticas tienen en común: La idea de que debemos contribuir a nuestra salvación. No solo no son bíblicos, sino que son innecesarios: la obra de Cristo fue perfectamente suficiente “para salvar completamente a los que se acercan a Dios por medio de él”. (Hebreos 7:15)</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55E2035-59E8-4149-BD1B-827783978824}" type="slidenum">
              <a:rPr lang="en-US" smtClean="0"/>
              <a:t>33</a:t>
            </a:fld>
            <a:endParaRPr lang="en-US"/>
          </a:p>
        </p:txBody>
      </p:sp>
    </p:spTree>
    <p:extLst>
      <p:ext uri="{BB962C8B-B14F-4D97-AF65-F5344CB8AC3E}">
        <p14:creationId xmlns:p14="http://schemas.microsoft.com/office/powerpoint/2010/main" val="221292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1" name="Google Shape;43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76B579-C5D0-40FA-AF1F-F4988FDCC0CE}"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288234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4147F-B737-4706-87C4-47A5968D8A50}"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41958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0ADC0-D0EC-47ED-862A-F6CCAE484C42}"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99523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4C898-AC57-4FA1-ABBA-04DFC5ACECF1}"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66055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FF2B1B-F7BB-4822-96FF-3D54D0D94323}"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55465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979560-5121-4E04-A0A3-FDB257F94DE0}" type="datetime1">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148190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5DA65A-6E64-4368-9D35-42150A464151}" type="datetime1">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71176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CD2B0D-3909-4FEA-A953-D5FE533B3753}" type="datetime1">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30152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7C5A1-B6C9-4CDB-81D9-7400B7C348E5}" type="datetime1">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18321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307C33-9D32-458F-A6D2-821F8B700439}" type="datetime1">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295851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40DF2C-9CA9-4D55-8FE8-FB5CC9AFABCD}" type="datetime1">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21150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9AA83-34BC-4298-B9BD-4305B6BA4D35}" type="datetime1">
              <a:rPr lang="en-US" smtClean="0"/>
              <a:t>6/12/2023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EF412-7A27-464D-A465-13275E072503}" type="slidenum">
              <a:rPr lang="en-US" smtClean="0"/>
              <a:t>‹#›</a:t>
            </a:fld>
            <a:endParaRPr lang="en-US"/>
          </a:p>
        </p:txBody>
      </p:sp>
    </p:spTree>
    <p:extLst>
      <p:ext uri="{BB962C8B-B14F-4D97-AF65-F5344CB8AC3E}">
        <p14:creationId xmlns:p14="http://schemas.microsoft.com/office/powerpoint/2010/main" val="829420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www.ofielcatolico.com.br/2001/06/existe-o-purgatorio.html" TargetMode="Externa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109" y="523366"/>
            <a:ext cx="8878298" cy="5826680"/>
          </a:xfrm>
          <a:prstGeom prst="rect">
            <a:avLst/>
          </a:prstGeom>
        </p:spPr>
      </p:pic>
      <p:sp>
        <p:nvSpPr>
          <p:cNvPr id="2" name="Slide Number Placeholder 1">
            <a:extLst>
              <a:ext uri="{FF2B5EF4-FFF2-40B4-BE49-F238E27FC236}">
                <a16:creationId xmlns:a16="http://schemas.microsoft.com/office/drawing/2014/main" id="{5248FA24-283C-534D-5B47-F2CA7B4396C6}"/>
              </a:ext>
            </a:extLst>
          </p:cNvPr>
          <p:cNvSpPr>
            <a:spLocks noGrp="1"/>
          </p:cNvSpPr>
          <p:nvPr>
            <p:ph type="sldNum" sz="quarter" idx="12"/>
          </p:nvPr>
        </p:nvSpPr>
        <p:spPr/>
        <p:txBody>
          <a:bodyPr/>
          <a:lstStyle/>
          <a:p>
            <a:fld id="{C40EF412-7A27-464D-A465-13275E072503}" type="slidenum">
              <a:rPr lang="en-US" smtClean="0"/>
              <a:t>1</a:t>
            </a:fld>
            <a:endParaRPr lang="en-US"/>
          </a:p>
        </p:txBody>
      </p:sp>
    </p:spTree>
    <p:extLst>
      <p:ext uri="{BB962C8B-B14F-4D97-AF65-F5344CB8AC3E}">
        <p14:creationId xmlns:p14="http://schemas.microsoft.com/office/powerpoint/2010/main" val="51060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540569" y="599002"/>
            <a:ext cx="10107385" cy="707886"/>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¿Cuál es la diferencia principal? </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1042307" y="1876357"/>
            <a:ext cx="10107385" cy="3539430"/>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En contraste, la Iglesia Luterana enseña que esta salvación ganada por Cristo es dada plena y libremente por su gracia (amor inmerecido) y se recibe solo por la fe sola, no por la fe y las buenas obras.</a:t>
            </a:r>
          </a:p>
          <a:p>
            <a:pPr marL="457200" indent="-457200">
              <a:buFont typeface="Arial" panose="020B0604020202020204" pitchFamily="34" charset="0"/>
              <a:buChar char="•"/>
            </a:pPr>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En resumen, la salvación no es algo que ganamos, sino un regalo.</a:t>
            </a:r>
            <a:endParaRPr lang="en-US" sz="3200" dirty="0">
              <a:solidFill>
                <a:srgbClr val="5F3913"/>
              </a:solidFill>
              <a:latin typeface="Berlin Sans FB" panose="020E0602020502020306" pitchFamily="34" charset="77"/>
            </a:endParaRPr>
          </a:p>
        </p:txBody>
      </p:sp>
      <p:cxnSp>
        <p:nvCxnSpPr>
          <p:cNvPr id="7" name="Google Shape;96;p2">
            <a:extLst>
              <a:ext uri="{FF2B5EF4-FFF2-40B4-BE49-F238E27FC236}">
                <a16:creationId xmlns:a16="http://schemas.microsoft.com/office/drawing/2014/main" id="{CCD9DDFD-999B-4AB1-F6FE-547C0DE65A9D}"/>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C6738BD7-CFA8-B23B-8554-B14EE8ED914F}"/>
              </a:ext>
            </a:extLst>
          </p:cNvPr>
          <p:cNvSpPr>
            <a:spLocks noGrp="1"/>
          </p:cNvSpPr>
          <p:nvPr>
            <p:ph type="sldNum" sz="quarter" idx="12"/>
          </p:nvPr>
        </p:nvSpPr>
        <p:spPr/>
        <p:txBody>
          <a:bodyPr/>
          <a:lstStyle/>
          <a:p>
            <a:fld id="{C40EF412-7A27-464D-A465-13275E072503}" type="slidenum">
              <a:rPr lang="en-US" smtClean="0"/>
              <a:t>10</a:t>
            </a:fld>
            <a:endParaRPr lang="en-US"/>
          </a:p>
        </p:txBody>
      </p:sp>
    </p:spTree>
    <p:extLst>
      <p:ext uri="{BB962C8B-B14F-4D97-AF65-F5344CB8AC3E}">
        <p14:creationId xmlns:p14="http://schemas.microsoft.com/office/powerpoint/2010/main" val="318765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114873" y="244128"/>
            <a:ext cx="10107385" cy="1323439"/>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¿Cuáles son algunas otras diferencias y qué tienen en común?</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1263352" y="2023759"/>
            <a:ext cx="9810426" cy="3539430"/>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La Virgen María y los santos como mediadores.</a:t>
            </a:r>
          </a:p>
          <a:p>
            <a:pPr marL="457200" indent="-457200">
              <a:buFont typeface="Arial" panose="020B0604020202020204" pitchFamily="34" charset="0"/>
              <a:buChar char="•"/>
            </a:pPr>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La confesión y penitencia.</a:t>
            </a:r>
          </a:p>
          <a:p>
            <a:pPr marL="457200" indent="-457200">
              <a:buFont typeface="Arial" panose="020B0604020202020204" pitchFamily="34" charset="0"/>
              <a:buChar char="•"/>
            </a:pPr>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El purgatorio y misas por los muertos.</a:t>
            </a:r>
          </a:p>
          <a:p>
            <a:pPr marL="457200" indent="-457200">
              <a:buFont typeface="Arial" panose="020B0604020202020204" pitchFamily="34" charset="0"/>
              <a:buChar char="•"/>
            </a:pPr>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Reliquias, peregrinaciones, indulgencias, etc.</a:t>
            </a:r>
            <a:endParaRPr lang="en-US" sz="32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2BB74910-376C-BC12-C464-C732D6012D14}"/>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ED3DAC4F-1822-E4FE-BAD8-26170113B855}"/>
              </a:ext>
            </a:extLst>
          </p:cNvPr>
          <p:cNvSpPr>
            <a:spLocks noGrp="1"/>
          </p:cNvSpPr>
          <p:nvPr>
            <p:ph type="sldNum" sz="quarter" idx="12"/>
          </p:nvPr>
        </p:nvSpPr>
        <p:spPr/>
        <p:txBody>
          <a:bodyPr/>
          <a:lstStyle/>
          <a:p>
            <a:fld id="{C40EF412-7A27-464D-A465-13275E072503}" type="slidenum">
              <a:rPr lang="en-US" smtClean="0"/>
              <a:t>11</a:t>
            </a:fld>
            <a:endParaRPr lang="en-US"/>
          </a:p>
        </p:txBody>
      </p:sp>
    </p:spTree>
    <p:extLst>
      <p:ext uri="{BB962C8B-B14F-4D97-AF65-F5344CB8AC3E}">
        <p14:creationId xmlns:p14="http://schemas.microsoft.com/office/powerpoint/2010/main" val="14450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042307" y="212120"/>
            <a:ext cx="10107385" cy="1323439"/>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¿Cuáles son algunas otras diferencias y qué tienen en común?</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18319" y="1535559"/>
            <a:ext cx="10355359" cy="4524315"/>
          </a:xfrm>
          <a:prstGeom prst="rect">
            <a:avLst/>
          </a:prstGeom>
          <a:noFill/>
        </p:spPr>
        <p:txBody>
          <a:bodyPr wrap="square" rtlCol="0">
            <a:spAutoFit/>
          </a:bodyPr>
          <a:lstStyle/>
          <a:p>
            <a:r>
              <a:rPr lang="es-ES" sz="3200" dirty="0">
                <a:solidFill>
                  <a:srgbClr val="5F3913"/>
                </a:solidFill>
                <a:latin typeface="Berlin Sans FB" panose="020E0602020502020306" pitchFamily="34" charset="77"/>
              </a:rPr>
              <a:t>En primer lugar, están relacionados con la diferencia principal: </a:t>
            </a:r>
          </a:p>
          <a:p>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Salvación por obras. La posición de la Iglesia Católica Romana es que Jesús sólo hizo disponible y este perdón se obtiene a través de la fe y las buenas obras. </a:t>
            </a:r>
          </a:p>
          <a:p>
            <a:pPr marL="457200" indent="-457200">
              <a:buFont typeface="Arial" panose="020B0604020202020204" pitchFamily="34" charset="0"/>
              <a:buChar char="•"/>
            </a:pPr>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Todas estas doctrinas extrabíblicas son cosas para ayudar a las personas a obtener ese perdón.</a:t>
            </a:r>
            <a:endParaRPr lang="en-US" sz="32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B0209A3B-EB79-41BB-323D-777BDF1DB2AF}"/>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E65E13F0-9268-3B2E-D988-F9A2353682D3}"/>
              </a:ext>
            </a:extLst>
          </p:cNvPr>
          <p:cNvSpPr>
            <a:spLocks noGrp="1"/>
          </p:cNvSpPr>
          <p:nvPr>
            <p:ph type="sldNum" sz="quarter" idx="12"/>
          </p:nvPr>
        </p:nvSpPr>
        <p:spPr/>
        <p:txBody>
          <a:bodyPr/>
          <a:lstStyle/>
          <a:p>
            <a:fld id="{C40EF412-7A27-464D-A465-13275E072503}" type="slidenum">
              <a:rPr lang="en-US" smtClean="0"/>
              <a:t>12</a:t>
            </a:fld>
            <a:endParaRPr lang="en-US"/>
          </a:p>
        </p:txBody>
      </p:sp>
    </p:spTree>
    <p:extLst>
      <p:ext uri="{BB962C8B-B14F-4D97-AF65-F5344CB8AC3E}">
        <p14:creationId xmlns:p14="http://schemas.microsoft.com/office/powerpoint/2010/main" val="35755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042307" y="212120"/>
            <a:ext cx="10107385" cy="1323439"/>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¿Cuáles son algunas otras diferencias y qué tienen en común?</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1042307" y="2676448"/>
            <a:ext cx="10107385" cy="2185214"/>
          </a:xfrm>
          <a:prstGeom prst="rect">
            <a:avLst/>
          </a:prstGeom>
          <a:noFill/>
        </p:spPr>
        <p:txBody>
          <a:bodyPr wrap="square" rtlCol="0">
            <a:spAutoFit/>
          </a:bodyPr>
          <a:lstStyle/>
          <a:p>
            <a:r>
              <a:rPr lang="es-ES" sz="3400" dirty="0">
                <a:solidFill>
                  <a:srgbClr val="5F3913"/>
                </a:solidFill>
                <a:latin typeface="Berlin Sans FB" panose="020E0602020502020306" pitchFamily="34" charset="77"/>
              </a:rPr>
              <a:t>Por el contrario, si un Dios misericordioso da total y libremente el perdón y éste se recibe únicamente por la fe, entonces estas enseñanzas extrabíblicas no son necesarias.</a:t>
            </a:r>
            <a:endParaRPr lang="en-US" sz="34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9AAD2A5F-3807-3B05-67E1-80E0536589C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A9121BAD-E576-5387-E810-95448351C553}"/>
              </a:ext>
            </a:extLst>
          </p:cNvPr>
          <p:cNvSpPr>
            <a:spLocks noGrp="1"/>
          </p:cNvSpPr>
          <p:nvPr>
            <p:ph type="sldNum" sz="quarter" idx="12"/>
          </p:nvPr>
        </p:nvSpPr>
        <p:spPr/>
        <p:txBody>
          <a:bodyPr/>
          <a:lstStyle/>
          <a:p>
            <a:fld id="{C40EF412-7A27-464D-A465-13275E072503}" type="slidenum">
              <a:rPr lang="en-US" smtClean="0"/>
              <a:t>13</a:t>
            </a:fld>
            <a:endParaRPr lang="en-US"/>
          </a:p>
        </p:txBody>
      </p:sp>
    </p:spTree>
    <p:extLst>
      <p:ext uri="{BB962C8B-B14F-4D97-AF65-F5344CB8AC3E}">
        <p14:creationId xmlns:p14="http://schemas.microsoft.com/office/powerpoint/2010/main" val="236680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042307" y="212120"/>
            <a:ext cx="10107385" cy="1323439"/>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¿Cuáles son algunas otras diferencias y qué tienen en común?</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76373" y="2192296"/>
            <a:ext cx="10239252" cy="3231654"/>
          </a:xfrm>
          <a:prstGeom prst="rect">
            <a:avLst/>
          </a:prstGeom>
          <a:noFill/>
        </p:spPr>
        <p:txBody>
          <a:bodyPr wrap="square" rtlCol="0">
            <a:spAutoFit/>
          </a:bodyPr>
          <a:lstStyle/>
          <a:p>
            <a:r>
              <a:rPr lang="es-ES" sz="3400" dirty="0">
                <a:solidFill>
                  <a:srgbClr val="5F3913"/>
                </a:solidFill>
                <a:latin typeface="Berlin Sans FB" panose="020E0602020502020306" pitchFamily="34" charset="77"/>
              </a:rPr>
              <a:t>En segundo lugar, no son enseñanzas que se encuentran en la Biblia, sino que se basan en su Sagrada Tradición. </a:t>
            </a:r>
          </a:p>
          <a:p>
            <a:endParaRPr lang="es-ES" sz="3400" dirty="0">
              <a:solidFill>
                <a:srgbClr val="5F3913"/>
              </a:solidFill>
              <a:latin typeface="Berlin Sans FB" panose="020E0602020502020306" pitchFamily="34" charset="77"/>
            </a:endParaRPr>
          </a:p>
          <a:p>
            <a:r>
              <a:rPr lang="es-ES" sz="3400" dirty="0">
                <a:solidFill>
                  <a:srgbClr val="5F3913"/>
                </a:solidFill>
                <a:latin typeface="Berlin Sans FB" panose="020E0602020502020306" pitchFamily="34" charset="77"/>
              </a:rPr>
              <a:t>Sin embargo, eso no molesta a los católicos, porque ven la Tradición y las Escrituras juntas como la revelación de Dios.</a:t>
            </a:r>
          </a:p>
        </p:txBody>
      </p:sp>
      <p:cxnSp>
        <p:nvCxnSpPr>
          <p:cNvPr id="3" name="Google Shape;96;p2">
            <a:extLst>
              <a:ext uri="{FF2B5EF4-FFF2-40B4-BE49-F238E27FC236}">
                <a16:creationId xmlns:a16="http://schemas.microsoft.com/office/drawing/2014/main" id="{9AAD2A5F-3807-3B05-67E1-80E0536589C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284E99AC-F979-CDB2-41B2-DD93E3A355F5}"/>
              </a:ext>
            </a:extLst>
          </p:cNvPr>
          <p:cNvSpPr>
            <a:spLocks noGrp="1"/>
          </p:cNvSpPr>
          <p:nvPr>
            <p:ph type="sldNum" sz="quarter" idx="12"/>
          </p:nvPr>
        </p:nvSpPr>
        <p:spPr/>
        <p:txBody>
          <a:bodyPr/>
          <a:lstStyle/>
          <a:p>
            <a:fld id="{C40EF412-7A27-464D-A465-13275E072503}" type="slidenum">
              <a:rPr lang="en-US" smtClean="0"/>
              <a:t>14</a:t>
            </a:fld>
            <a:endParaRPr lang="en-US"/>
          </a:p>
        </p:txBody>
      </p:sp>
    </p:spTree>
    <p:extLst>
      <p:ext uri="{BB962C8B-B14F-4D97-AF65-F5344CB8AC3E}">
        <p14:creationId xmlns:p14="http://schemas.microsoft.com/office/powerpoint/2010/main" val="333144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042307" y="212120"/>
            <a:ext cx="10107385" cy="1323439"/>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¿Cuáles son algunas otras diferencias y qué tienen en común?</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1175657" y="1891618"/>
            <a:ext cx="9974035" cy="3754874"/>
          </a:xfrm>
          <a:prstGeom prst="rect">
            <a:avLst/>
          </a:prstGeom>
          <a:noFill/>
        </p:spPr>
        <p:txBody>
          <a:bodyPr wrap="square" rtlCol="0">
            <a:spAutoFit/>
          </a:bodyPr>
          <a:lstStyle/>
          <a:p>
            <a:r>
              <a:rPr lang="es-ES" sz="3400" dirty="0">
                <a:solidFill>
                  <a:srgbClr val="5F3913"/>
                </a:solidFill>
                <a:latin typeface="Berlin Sans FB" panose="020E0602020502020306" pitchFamily="34" charset="77"/>
              </a:rPr>
              <a:t>En esta clase, nos enfocaremos en algunas de las otras diferencias entre lo que enseña la Iglesia Católica Romana y lo que enseñan las iglesias luterana y protestante. </a:t>
            </a:r>
          </a:p>
          <a:p>
            <a:endParaRPr lang="es-ES" sz="3400" dirty="0">
              <a:solidFill>
                <a:srgbClr val="5F3913"/>
              </a:solidFill>
              <a:latin typeface="Berlin Sans FB" panose="020E0602020502020306" pitchFamily="34" charset="77"/>
            </a:endParaRPr>
          </a:p>
          <a:p>
            <a:r>
              <a:rPr lang="es-ES" sz="3400" dirty="0">
                <a:solidFill>
                  <a:srgbClr val="5F3913"/>
                </a:solidFill>
                <a:latin typeface="Berlin Sans FB" panose="020E0602020502020306" pitchFamily="34" charset="77"/>
              </a:rPr>
              <a:t>Estudiaremos brevemente lo que dice la Biblia sobre estos temas y lo compararemos con citas católicas.</a:t>
            </a:r>
          </a:p>
        </p:txBody>
      </p:sp>
      <p:cxnSp>
        <p:nvCxnSpPr>
          <p:cNvPr id="3" name="Google Shape;96;p2">
            <a:extLst>
              <a:ext uri="{FF2B5EF4-FFF2-40B4-BE49-F238E27FC236}">
                <a16:creationId xmlns:a16="http://schemas.microsoft.com/office/drawing/2014/main" id="{9AAD2A5F-3807-3B05-67E1-80E0536589C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5569E163-C112-1176-3397-0C6CB22B0948}"/>
              </a:ext>
            </a:extLst>
          </p:cNvPr>
          <p:cNvSpPr>
            <a:spLocks noGrp="1"/>
          </p:cNvSpPr>
          <p:nvPr>
            <p:ph type="sldNum" sz="quarter" idx="12"/>
          </p:nvPr>
        </p:nvSpPr>
        <p:spPr/>
        <p:txBody>
          <a:bodyPr/>
          <a:lstStyle/>
          <a:p>
            <a:fld id="{C40EF412-7A27-464D-A465-13275E072503}" type="slidenum">
              <a:rPr lang="en-US" smtClean="0"/>
              <a:t>15</a:t>
            </a:fld>
            <a:endParaRPr lang="en-US"/>
          </a:p>
        </p:txBody>
      </p:sp>
    </p:spTree>
    <p:extLst>
      <p:ext uri="{BB962C8B-B14F-4D97-AF65-F5344CB8AC3E}">
        <p14:creationId xmlns:p14="http://schemas.microsoft.com/office/powerpoint/2010/main" val="369658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809088" y="476764"/>
            <a:ext cx="10573823" cy="769441"/>
          </a:xfrm>
          <a:prstGeom prst="rect">
            <a:avLst/>
          </a:prstGeom>
          <a:noFill/>
        </p:spPr>
        <p:txBody>
          <a:bodyPr wrap="square" rtlCol="0">
            <a:spAutoFit/>
          </a:bodyPr>
          <a:lstStyle/>
          <a:p>
            <a:pPr marR="0" lvl="1" algn="ctr">
              <a:spcBef>
                <a:spcPts val="0"/>
              </a:spcBef>
              <a:spcAft>
                <a:spcPts val="0"/>
              </a:spcAft>
            </a:pPr>
            <a:r>
              <a:rPr lang="es-ES" sz="4400" b="1" dirty="0">
                <a:solidFill>
                  <a:srgbClr val="018443"/>
                </a:solidFill>
                <a:effectLst/>
                <a:latin typeface="Berlin Sans FB" panose="020E0602020502020306" pitchFamily="34" charset="77"/>
                <a:ea typeface="Calibri" panose="020F0502020204030204" pitchFamily="34" charset="0"/>
              </a:rPr>
              <a:t>La Virgen María: ¿Qué dice la Biblia?</a:t>
            </a:r>
            <a:endParaRPr lang="en-US" sz="44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731159" y="1478237"/>
            <a:ext cx="10729679" cy="4524315"/>
          </a:xfrm>
          <a:prstGeom prst="rect">
            <a:avLst/>
          </a:prstGeom>
          <a:noFill/>
        </p:spPr>
        <p:txBody>
          <a:bodyPr wrap="square" rtlCol="0">
            <a:spAutoFit/>
          </a:bodyPr>
          <a:lstStyle/>
          <a:p>
            <a:r>
              <a:rPr lang="es-ES" sz="3200" dirty="0">
                <a:solidFill>
                  <a:srgbClr val="5F3913"/>
                </a:solidFill>
                <a:latin typeface="Berlin Sans FB" panose="020E0602020502020306" pitchFamily="34" charset="77"/>
              </a:rPr>
              <a:t>Lucas 1:26-56 nos da mucha información sobre la Virgen. Algunos aspectos destacados son:</a:t>
            </a:r>
          </a:p>
          <a:p>
            <a:endParaRPr lang="en-U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La llaman “bendita entre mujeres” porque encontró “gracia delante de Dios”. (vs. 30) Su elección para ser la madre del Salvador fue puro amor inmerecido.</a:t>
            </a:r>
            <a:endParaRPr lang="en-U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Aunque virgen, concibió y dio a luz al Hijo de Dios por obra del Espíritu Santo (vs. 35)</a:t>
            </a:r>
            <a:endParaRPr lang="en-U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Ella es un buen ejemplo de fe humilde (vs. 38)</a:t>
            </a:r>
            <a:endParaRPr lang="en-US" sz="3200" dirty="0">
              <a:solidFill>
                <a:srgbClr val="5F3913"/>
              </a:solidFill>
              <a:latin typeface="Berlin Sans FB" panose="020E0602020502020306" pitchFamily="34" charset="77"/>
            </a:endParaRPr>
          </a:p>
        </p:txBody>
      </p:sp>
      <p:cxnSp>
        <p:nvCxnSpPr>
          <p:cNvPr id="7" name="Google Shape;96;p2">
            <a:extLst>
              <a:ext uri="{FF2B5EF4-FFF2-40B4-BE49-F238E27FC236}">
                <a16:creationId xmlns:a16="http://schemas.microsoft.com/office/drawing/2014/main" id="{44753B22-CDD3-0C6F-8CB9-ABA276A077D3}"/>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10" name="Slide Number Placeholder 9">
            <a:extLst>
              <a:ext uri="{FF2B5EF4-FFF2-40B4-BE49-F238E27FC236}">
                <a16:creationId xmlns:a16="http://schemas.microsoft.com/office/drawing/2014/main" id="{96C873FF-980E-6B55-EE7E-7D36AADD9F46}"/>
              </a:ext>
            </a:extLst>
          </p:cNvPr>
          <p:cNvSpPr>
            <a:spLocks noGrp="1"/>
          </p:cNvSpPr>
          <p:nvPr>
            <p:ph type="sldNum" sz="quarter" idx="12"/>
          </p:nvPr>
        </p:nvSpPr>
        <p:spPr/>
        <p:txBody>
          <a:bodyPr/>
          <a:lstStyle/>
          <a:p>
            <a:fld id="{C40EF412-7A27-464D-A465-13275E072503}" type="slidenum">
              <a:rPr lang="en-US" smtClean="0"/>
              <a:t>16</a:t>
            </a:fld>
            <a:endParaRPr lang="en-US"/>
          </a:p>
        </p:txBody>
      </p:sp>
    </p:spTree>
    <p:extLst>
      <p:ext uri="{BB962C8B-B14F-4D97-AF65-F5344CB8AC3E}">
        <p14:creationId xmlns:p14="http://schemas.microsoft.com/office/powerpoint/2010/main" val="117931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809088" y="476764"/>
            <a:ext cx="10573823" cy="769441"/>
          </a:xfrm>
          <a:prstGeom prst="rect">
            <a:avLst/>
          </a:prstGeom>
          <a:noFill/>
        </p:spPr>
        <p:txBody>
          <a:bodyPr wrap="square" rtlCol="0">
            <a:spAutoFit/>
          </a:bodyPr>
          <a:lstStyle/>
          <a:p>
            <a:pPr marR="0" lvl="1" algn="ctr">
              <a:spcBef>
                <a:spcPts val="0"/>
              </a:spcBef>
              <a:spcAft>
                <a:spcPts val="0"/>
              </a:spcAft>
            </a:pPr>
            <a:r>
              <a:rPr lang="es-ES" sz="4400" b="1" dirty="0">
                <a:solidFill>
                  <a:srgbClr val="018443"/>
                </a:solidFill>
                <a:effectLst/>
                <a:latin typeface="Berlin Sans FB" panose="020E0602020502020306" pitchFamily="34" charset="77"/>
                <a:ea typeface="Calibri" panose="020F0502020204030204" pitchFamily="34" charset="0"/>
              </a:rPr>
              <a:t>La Virgen María: ¿Qué dice la Biblia?</a:t>
            </a:r>
            <a:endParaRPr lang="en-US" sz="44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26274" y="1307458"/>
            <a:ext cx="10456637" cy="5016758"/>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Llamó a Dios su Salvador (v. 47), indicando que era una pecadora que necesitaba ser salvada como el resto de nosotros.</a:t>
            </a: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Porque hay un solo Dios, y un solo mediador entre Dios y los hombres, que es Jesucristo hombre, el cual se dio a sí mismo en rescate por todos. (1 Timoteo 2:5,6)</a:t>
            </a: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La Biblia enseña que solo tenemos a uno que media en nuestro nombre con Dios: Jesús. No necesitamos a otro porque la obra de Jesús para salvarnos es perfecta y fue “por todos”.</a:t>
            </a:r>
          </a:p>
        </p:txBody>
      </p:sp>
      <p:cxnSp>
        <p:nvCxnSpPr>
          <p:cNvPr id="7" name="Google Shape;96;p2">
            <a:extLst>
              <a:ext uri="{FF2B5EF4-FFF2-40B4-BE49-F238E27FC236}">
                <a16:creationId xmlns:a16="http://schemas.microsoft.com/office/drawing/2014/main" id="{44753B22-CDD3-0C6F-8CB9-ABA276A077D3}"/>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A5656181-529F-8AFF-2394-D6C238108FF7}"/>
              </a:ext>
            </a:extLst>
          </p:cNvPr>
          <p:cNvSpPr>
            <a:spLocks noGrp="1"/>
          </p:cNvSpPr>
          <p:nvPr>
            <p:ph type="sldNum" sz="quarter" idx="12"/>
          </p:nvPr>
        </p:nvSpPr>
        <p:spPr/>
        <p:txBody>
          <a:bodyPr/>
          <a:lstStyle/>
          <a:p>
            <a:fld id="{C40EF412-7A27-464D-A465-13275E072503}" type="slidenum">
              <a:rPr lang="en-US" smtClean="0"/>
              <a:t>17</a:t>
            </a:fld>
            <a:endParaRPr lang="en-US"/>
          </a:p>
        </p:txBody>
      </p:sp>
    </p:spTree>
    <p:extLst>
      <p:ext uri="{BB962C8B-B14F-4D97-AF65-F5344CB8AC3E}">
        <p14:creationId xmlns:p14="http://schemas.microsoft.com/office/powerpoint/2010/main" val="212339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941106" y="94756"/>
            <a:ext cx="10165279" cy="1446550"/>
          </a:xfrm>
          <a:prstGeom prst="rect">
            <a:avLst/>
          </a:prstGeom>
          <a:noFill/>
        </p:spPr>
        <p:txBody>
          <a:bodyPr wrap="square" rtlCol="0">
            <a:spAutoFit/>
          </a:bodyPr>
          <a:lstStyle/>
          <a:p>
            <a:pPr marR="0" lvl="1" algn="ctr">
              <a:spcBef>
                <a:spcPts val="0"/>
              </a:spcBef>
              <a:spcAft>
                <a:spcPts val="0"/>
              </a:spcAft>
            </a:pPr>
            <a:r>
              <a:rPr lang="es-ES" sz="4400" b="1" dirty="0">
                <a:solidFill>
                  <a:srgbClr val="018443"/>
                </a:solidFill>
                <a:effectLst/>
                <a:latin typeface="Berlin Sans FB" panose="020E0602020502020306" pitchFamily="34" charset="77"/>
                <a:ea typeface="Calibri" panose="020F0502020204030204" pitchFamily="34" charset="0"/>
              </a:rPr>
              <a:t>La Virgen María: ¿Qué dice la Iglesia Católica?</a:t>
            </a:r>
            <a:endParaRPr lang="en-US" sz="44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41106" y="1857836"/>
            <a:ext cx="10309785" cy="4247317"/>
          </a:xfrm>
          <a:prstGeom prst="rect">
            <a:avLst/>
          </a:prstGeom>
          <a:noFill/>
        </p:spPr>
        <p:txBody>
          <a:bodyPr wrap="square" rtlCol="0">
            <a:spAutoFit/>
          </a:bodyPr>
          <a:lstStyle/>
          <a:p>
            <a:r>
              <a:rPr lang="es-ES" sz="3000" dirty="0">
                <a:solidFill>
                  <a:srgbClr val="5F3913"/>
                </a:solidFill>
                <a:latin typeface="Berlin Sans FB" panose="020E0602020502020306" pitchFamily="34" charset="77"/>
              </a:rPr>
              <a:t>“La Virgen inmaculada, preservada inmune de toda mancha de pecado… colaboró de manera totalmente singular a la obra del Salvador…  En efecto, con su asunción a los cielos, no abandonó su misión salvadora, sino continúa procurándonos con su múltiple intercesión los dones de la salvación eterna… Por eso es invocada en la Iglesia con los títulos de Abogada, Auxiliadora, Socorro, Mediadora.” </a:t>
            </a:r>
          </a:p>
          <a:p>
            <a:endParaRPr lang="es-ES" sz="3000" dirty="0">
              <a:solidFill>
                <a:srgbClr val="5F3913"/>
              </a:solidFill>
              <a:latin typeface="Berlin Sans FB" panose="020E0602020502020306" pitchFamily="34" charset="77"/>
            </a:endParaRPr>
          </a:p>
          <a:p>
            <a:r>
              <a:rPr lang="es-ES" sz="3000" dirty="0">
                <a:solidFill>
                  <a:srgbClr val="5F3913"/>
                </a:solidFill>
                <a:latin typeface="Berlin Sans FB" panose="020E0602020502020306" pitchFamily="34" charset="77"/>
              </a:rPr>
              <a:t>(Catecismo de la Iglesia Católica, #966-969)</a:t>
            </a:r>
            <a:endParaRPr lang="en-US" sz="30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929AD7D5-C277-48E4-BFA1-8346A435634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CCF16E74-E243-0639-0F8E-498859AF2304}"/>
              </a:ext>
            </a:extLst>
          </p:cNvPr>
          <p:cNvSpPr>
            <a:spLocks noGrp="1"/>
          </p:cNvSpPr>
          <p:nvPr>
            <p:ph type="sldNum" sz="quarter" idx="12"/>
          </p:nvPr>
        </p:nvSpPr>
        <p:spPr/>
        <p:txBody>
          <a:bodyPr/>
          <a:lstStyle/>
          <a:p>
            <a:fld id="{C40EF412-7A27-464D-A465-13275E072503}" type="slidenum">
              <a:rPr lang="en-US" smtClean="0"/>
              <a:t>18</a:t>
            </a:fld>
            <a:endParaRPr lang="en-US"/>
          </a:p>
        </p:txBody>
      </p:sp>
    </p:spTree>
    <p:extLst>
      <p:ext uri="{BB962C8B-B14F-4D97-AF65-F5344CB8AC3E}">
        <p14:creationId xmlns:p14="http://schemas.microsoft.com/office/powerpoint/2010/main" val="52550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208810" y="621079"/>
            <a:ext cx="9774378" cy="707886"/>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latin typeface="Berlin Sans FB" panose="020E0602020502020306" pitchFamily="34" charset="77"/>
                <a:ea typeface="Calibri" panose="020F0502020204030204" pitchFamily="34" charset="0"/>
              </a:rPr>
              <a:t>¿Qué hay de antibíblico en esta cita?</a:t>
            </a:r>
            <a:r>
              <a:rPr lang="en-US" sz="4000" b="1" dirty="0">
                <a:solidFill>
                  <a:srgbClr val="018443"/>
                </a:solidFill>
                <a:effectLst/>
                <a:latin typeface="Berlin Sans FB" panose="020E0602020502020306" pitchFamily="34" charset="77"/>
              </a:rPr>
              <a:t> </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41106" y="1813896"/>
            <a:ext cx="10309785" cy="4031873"/>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“Preservada de toda mancha de pecado…” Aparte de Jesús, la Biblia dice que todos pecaron (la confesión de María es que Dios es su Salvador).</a:t>
            </a:r>
          </a:p>
          <a:p>
            <a:pPr marL="457200" indent="-457200">
              <a:buFont typeface="Arial" panose="020B0604020202020204" pitchFamily="34" charset="0"/>
              <a:buChar char="•"/>
            </a:pPr>
            <a:endParaRPr lang="en-U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“Colaboró” y sigue colaborando en procurar nuestra salvación. La Biblia da toda la gloria a Dios por nuestra salvación, no a María.</a:t>
            </a:r>
            <a:endParaRPr lang="en-US" sz="3200" dirty="0">
              <a:solidFill>
                <a:srgbClr val="5F3913"/>
              </a:solidFill>
              <a:latin typeface="Berlin Sans FB" panose="020E0602020502020306" pitchFamily="34" charset="77"/>
            </a:endParaRPr>
          </a:p>
          <a:p>
            <a:endParaRPr lang="en-US" sz="32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D986CD77-383B-976F-B37C-76B46CC83998}"/>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E5B87FA2-3EB2-F617-2A91-18C7776110CE}"/>
              </a:ext>
            </a:extLst>
          </p:cNvPr>
          <p:cNvSpPr>
            <a:spLocks noGrp="1"/>
          </p:cNvSpPr>
          <p:nvPr>
            <p:ph type="sldNum" sz="quarter" idx="12"/>
          </p:nvPr>
        </p:nvSpPr>
        <p:spPr/>
        <p:txBody>
          <a:bodyPr/>
          <a:lstStyle/>
          <a:p>
            <a:fld id="{C40EF412-7A27-464D-A465-13275E072503}" type="slidenum">
              <a:rPr lang="en-US" smtClean="0"/>
              <a:t>19</a:t>
            </a:fld>
            <a:endParaRPr lang="en-US"/>
          </a:p>
        </p:txBody>
      </p:sp>
    </p:spTree>
    <p:extLst>
      <p:ext uri="{BB962C8B-B14F-4D97-AF65-F5344CB8AC3E}">
        <p14:creationId xmlns:p14="http://schemas.microsoft.com/office/powerpoint/2010/main" val="127192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28148"/>
            <a:ext cx="12192000" cy="769441"/>
          </a:xfrm>
          <a:prstGeom prst="rect">
            <a:avLst/>
          </a:prstGeom>
          <a:noFill/>
        </p:spPr>
        <p:txBody>
          <a:bodyPr wrap="square" rtlCol="0">
            <a:spAutoFit/>
          </a:bodyPr>
          <a:lstStyle/>
          <a:p>
            <a:pPr algn="ctr"/>
            <a:r>
              <a:rPr lang="es-CO" sz="4400" b="1" dirty="0">
                <a:solidFill>
                  <a:srgbClr val="018443"/>
                </a:solidFill>
                <a:latin typeface="Berlin Sans FB" panose="020E0602020502020306" pitchFamily="34" charset="77"/>
              </a:rPr>
              <a:t>Identificación Espiritual </a:t>
            </a:r>
            <a:r>
              <a:rPr lang="en-US" sz="4400" b="1" dirty="0">
                <a:solidFill>
                  <a:srgbClr val="018443"/>
                </a:solidFill>
                <a:latin typeface="Berlin Sans FB" panose="020E0602020502020306" pitchFamily="34" charset="77"/>
              </a:rPr>
              <a:t>–7/10</a:t>
            </a:r>
            <a:endParaRPr lang="es-CO" sz="4400" b="1" dirty="0">
              <a:solidFill>
                <a:srgbClr val="018443"/>
              </a:solidFill>
              <a:latin typeface="Berlin Sans FB" panose="020E0602020502020306" pitchFamily="34" charset="77"/>
            </a:endParaRPr>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15" name="TextBox 14"/>
          <p:cNvSpPr txBox="1"/>
          <p:nvPr/>
        </p:nvSpPr>
        <p:spPr>
          <a:xfrm>
            <a:off x="1430474" y="3660412"/>
            <a:ext cx="9687184" cy="1323439"/>
          </a:xfrm>
          <a:prstGeom prst="rect">
            <a:avLst/>
          </a:prstGeom>
          <a:solidFill>
            <a:srgbClr val="E6E6E6"/>
          </a:solidFill>
        </p:spPr>
        <p:txBody>
          <a:bodyPr wrap="square" rtlCol="0">
            <a:spAutoFit/>
          </a:bodyPr>
          <a:lstStyle/>
          <a:p>
            <a:pPr marL="0" marR="0" algn="ctr">
              <a:spcBef>
                <a:spcPts val="0"/>
              </a:spcBef>
              <a:spcAft>
                <a:spcPts val="0"/>
              </a:spcAft>
            </a:pPr>
            <a:r>
              <a:rPr lang="es-ES" sz="4000" dirty="0">
                <a:solidFill>
                  <a:srgbClr val="5F3913"/>
                </a:solidFill>
                <a:effectLst/>
                <a:latin typeface="Berlin Sans FB" panose="020E0602020502020306" pitchFamily="34" charset="77"/>
                <a:ea typeface="Calibri" panose="020F0502020204030204" pitchFamily="34" charset="0"/>
              </a:rPr>
              <a:t>Otras diferencias importantes – Parte 1</a:t>
            </a:r>
          </a:p>
          <a:p>
            <a:pPr marL="0" marR="0" algn="ctr">
              <a:spcBef>
                <a:spcPts val="0"/>
              </a:spcBef>
              <a:spcAft>
                <a:spcPts val="0"/>
              </a:spcAft>
            </a:pPr>
            <a:r>
              <a:rPr lang="es-ES" sz="4000" dirty="0">
                <a:solidFill>
                  <a:srgbClr val="5F3913"/>
                </a:solidFill>
                <a:effectLst/>
                <a:latin typeface="Berlin Sans FB" panose="020E0602020502020306" pitchFamily="34" charset="77"/>
                <a:ea typeface="Calibri" panose="020F0502020204030204" pitchFamily="34" charset="0"/>
              </a:rPr>
              <a:t>La Iglesia Católica</a:t>
            </a:r>
            <a:endParaRPr lang="en-US" sz="4000" dirty="0">
              <a:solidFill>
                <a:srgbClr val="5F3913"/>
              </a:solidFill>
              <a:effectLst/>
              <a:latin typeface="Berlin Sans FB" panose="020E0602020502020306" pitchFamily="34" charset="77"/>
              <a:ea typeface="Calibri" panose="020F0502020204030204" pitchFamily="34" charset="0"/>
            </a:endParaRPr>
          </a:p>
        </p:txBody>
      </p:sp>
      <p:cxnSp>
        <p:nvCxnSpPr>
          <p:cNvPr id="3" name="Google Shape;96;p2">
            <a:extLst>
              <a:ext uri="{FF2B5EF4-FFF2-40B4-BE49-F238E27FC236}">
                <a16:creationId xmlns:a16="http://schemas.microsoft.com/office/drawing/2014/main" id="{A36E69C8-8EC1-C7FF-62D1-B966DBB764A5}"/>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4" name="Slide Number Placeholder 3">
            <a:extLst>
              <a:ext uri="{FF2B5EF4-FFF2-40B4-BE49-F238E27FC236}">
                <a16:creationId xmlns:a16="http://schemas.microsoft.com/office/drawing/2014/main" id="{9E0911B9-F30C-33E5-FFCC-587199F95BFD}"/>
              </a:ext>
            </a:extLst>
          </p:cNvPr>
          <p:cNvSpPr>
            <a:spLocks noGrp="1"/>
          </p:cNvSpPr>
          <p:nvPr>
            <p:ph type="sldNum" sz="quarter" idx="12"/>
          </p:nvPr>
        </p:nvSpPr>
        <p:spPr/>
        <p:txBody>
          <a:bodyPr/>
          <a:lstStyle/>
          <a:p>
            <a:fld id="{C40EF412-7A27-464D-A465-13275E072503}" type="slidenum">
              <a:rPr lang="en-US" smtClean="0"/>
              <a:t>2</a:t>
            </a:fld>
            <a:endParaRPr lang="en-US"/>
          </a:p>
        </p:txBody>
      </p:sp>
    </p:spTree>
    <p:extLst>
      <p:ext uri="{BB962C8B-B14F-4D97-AF65-F5344CB8AC3E}">
        <p14:creationId xmlns:p14="http://schemas.microsoft.com/office/powerpoint/2010/main" val="3062363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208810" y="621079"/>
            <a:ext cx="9774378" cy="707886"/>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latin typeface="Berlin Sans FB" panose="020E0602020502020306" pitchFamily="34" charset="77"/>
                <a:ea typeface="Calibri" panose="020F0502020204030204" pitchFamily="34" charset="0"/>
              </a:rPr>
              <a:t>¿Qué hay de antibíblico en esta cita?</a:t>
            </a:r>
            <a:r>
              <a:rPr lang="en-US" sz="4000" b="1" dirty="0">
                <a:solidFill>
                  <a:srgbClr val="018443"/>
                </a:solidFill>
                <a:effectLst/>
                <a:latin typeface="Berlin Sans FB" panose="020E0602020502020306" pitchFamily="34" charset="77"/>
              </a:rPr>
              <a:t> </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41106" y="1813896"/>
            <a:ext cx="10309785" cy="4031873"/>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“Es invocada…como Mediadora” Ningún versículo de la Biblia nos enseña a invocarla a ella (o alguien en busca de ayuda) que no sea Dios. Tenemos “un solo mediador” – Jesucristo.</a:t>
            </a:r>
          </a:p>
          <a:p>
            <a:pPr marL="457200" indent="-457200">
              <a:buFont typeface="Arial" panose="020B0604020202020204" pitchFamily="34" charset="0"/>
              <a:buChar char="•"/>
            </a:pPr>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Su asunción al cielo tampoco está en la Biblia; sin embargo, fue declarado artículo de fe por el Papa en 1950.</a:t>
            </a:r>
          </a:p>
        </p:txBody>
      </p:sp>
      <p:cxnSp>
        <p:nvCxnSpPr>
          <p:cNvPr id="3" name="Google Shape;96;p2">
            <a:extLst>
              <a:ext uri="{FF2B5EF4-FFF2-40B4-BE49-F238E27FC236}">
                <a16:creationId xmlns:a16="http://schemas.microsoft.com/office/drawing/2014/main" id="{D986CD77-383B-976F-B37C-76B46CC83998}"/>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0B922210-7C5E-2415-E72A-439060AB27B9}"/>
              </a:ext>
            </a:extLst>
          </p:cNvPr>
          <p:cNvSpPr>
            <a:spLocks noGrp="1"/>
          </p:cNvSpPr>
          <p:nvPr>
            <p:ph type="sldNum" sz="quarter" idx="12"/>
          </p:nvPr>
        </p:nvSpPr>
        <p:spPr/>
        <p:txBody>
          <a:bodyPr/>
          <a:lstStyle/>
          <a:p>
            <a:fld id="{C40EF412-7A27-464D-A465-13275E072503}" type="slidenum">
              <a:rPr lang="en-US" smtClean="0"/>
              <a:t>20</a:t>
            </a:fld>
            <a:endParaRPr lang="en-US"/>
          </a:p>
        </p:txBody>
      </p:sp>
    </p:spTree>
    <p:extLst>
      <p:ext uri="{BB962C8B-B14F-4D97-AF65-F5344CB8AC3E}">
        <p14:creationId xmlns:p14="http://schemas.microsoft.com/office/powerpoint/2010/main" val="407567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488514" y="297871"/>
            <a:ext cx="10972159" cy="769441"/>
          </a:xfrm>
          <a:prstGeom prst="rect">
            <a:avLst/>
          </a:prstGeom>
          <a:noFill/>
        </p:spPr>
        <p:txBody>
          <a:bodyPr wrap="square" rtlCol="0">
            <a:spAutoFit/>
          </a:bodyPr>
          <a:lstStyle/>
          <a:p>
            <a:pPr marR="0" lvl="1" algn="ctr">
              <a:spcBef>
                <a:spcPts val="0"/>
              </a:spcBef>
              <a:spcAft>
                <a:spcPts val="0"/>
              </a:spcAft>
            </a:pPr>
            <a:r>
              <a:rPr lang="es-ES" sz="4400" b="1" dirty="0">
                <a:solidFill>
                  <a:srgbClr val="018443"/>
                </a:solidFill>
                <a:effectLst/>
                <a:latin typeface="Berlin Sans FB" panose="020E0602020502020306" pitchFamily="34" charset="77"/>
                <a:ea typeface="Calibri" panose="020F0502020204030204" pitchFamily="34" charset="0"/>
              </a:rPr>
              <a:t>Purgatorio: ¿Qué dice la Biblia?</a:t>
            </a:r>
            <a:endParaRPr lang="en-US" sz="44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53491" y="1196612"/>
            <a:ext cx="10285017" cy="5016758"/>
          </a:xfrm>
          <a:prstGeom prst="rect">
            <a:avLst/>
          </a:prstGeom>
          <a:noFill/>
        </p:spPr>
        <p:txBody>
          <a:bodyPr wrap="square" rtlCol="0">
            <a:spAutoFit/>
          </a:bodyPr>
          <a:lstStyle/>
          <a:p>
            <a:r>
              <a:rPr lang="es-ES" sz="3200" dirty="0">
                <a:solidFill>
                  <a:srgbClr val="5F3913"/>
                </a:solidFill>
                <a:latin typeface="Berlin Sans FB" panose="020E0602020502020306" pitchFamily="34" charset="77"/>
              </a:rPr>
              <a:t>Lucas 23:39-43 - </a:t>
            </a:r>
            <a:r>
              <a:rPr lang="es-ES" sz="3200" baseline="30000" dirty="0">
                <a:solidFill>
                  <a:srgbClr val="5F3913"/>
                </a:solidFill>
                <a:latin typeface="Berlin Sans FB" panose="020E0602020502020306" pitchFamily="34" charset="77"/>
              </a:rPr>
              <a:t>39</a:t>
            </a:r>
            <a:r>
              <a:rPr lang="es-ES" sz="3200" dirty="0">
                <a:solidFill>
                  <a:srgbClr val="5F3913"/>
                </a:solidFill>
                <a:latin typeface="Berlin Sans FB" panose="020E0602020502020306" pitchFamily="34" charset="77"/>
              </a:rPr>
              <a:t> Uno de los malhechores que estaban allí colgados lo insultaba y le decía: «Si tú eres el Cristo, ¡sálvate a ti mismo y sálvanos a nosotros!» </a:t>
            </a:r>
            <a:r>
              <a:rPr lang="es-ES" sz="3200" baseline="30000" dirty="0">
                <a:solidFill>
                  <a:srgbClr val="5F3913"/>
                </a:solidFill>
                <a:latin typeface="Berlin Sans FB" panose="020E0602020502020306" pitchFamily="34" charset="77"/>
              </a:rPr>
              <a:t>40</a:t>
            </a:r>
            <a:r>
              <a:rPr lang="es-ES" sz="3200" dirty="0">
                <a:solidFill>
                  <a:srgbClr val="5F3913"/>
                </a:solidFill>
                <a:latin typeface="Berlin Sans FB" panose="020E0602020502020306" pitchFamily="34" charset="77"/>
              </a:rPr>
              <a:t> Pero el otro lo reprendió y le dijo: «¿Ni siquiera ahora, que sufres la misma condena, temes a Dios? </a:t>
            </a:r>
            <a:r>
              <a:rPr lang="es-ES" sz="3200" baseline="30000" dirty="0">
                <a:solidFill>
                  <a:srgbClr val="5F3913"/>
                </a:solidFill>
                <a:latin typeface="Berlin Sans FB" panose="020E0602020502020306" pitchFamily="34" charset="77"/>
              </a:rPr>
              <a:t>41</a:t>
            </a:r>
            <a:r>
              <a:rPr lang="es-ES" sz="3200" dirty="0">
                <a:solidFill>
                  <a:srgbClr val="5F3913"/>
                </a:solidFill>
                <a:latin typeface="Berlin Sans FB" panose="020E0602020502020306" pitchFamily="34" charset="77"/>
              </a:rPr>
              <a:t> Lo que nosotros ahora padecemos es justo, porque estamos recibiendo lo que merecían nuestros hechos, pero éste no cometió ningún crimen.» </a:t>
            </a:r>
            <a:r>
              <a:rPr lang="es-ES" sz="3200" baseline="30000" dirty="0">
                <a:solidFill>
                  <a:srgbClr val="5F3913"/>
                </a:solidFill>
                <a:latin typeface="Berlin Sans FB" panose="020E0602020502020306" pitchFamily="34" charset="77"/>
              </a:rPr>
              <a:t>42</a:t>
            </a:r>
            <a:r>
              <a:rPr lang="es-ES" sz="3200" dirty="0">
                <a:solidFill>
                  <a:srgbClr val="5F3913"/>
                </a:solidFill>
                <a:latin typeface="Berlin Sans FB" panose="020E0602020502020306" pitchFamily="34" charset="77"/>
              </a:rPr>
              <a:t> Y a Jesús le dijo: «Acuérdate de mí cuando llegues a tu reino.» </a:t>
            </a:r>
            <a:r>
              <a:rPr lang="es-ES" sz="3200" baseline="30000" dirty="0">
                <a:solidFill>
                  <a:srgbClr val="5F3913"/>
                </a:solidFill>
                <a:latin typeface="Berlin Sans FB" panose="020E0602020502020306" pitchFamily="34" charset="77"/>
              </a:rPr>
              <a:t>43</a:t>
            </a:r>
            <a:r>
              <a:rPr lang="es-ES" sz="3200" dirty="0">
                <a:solidFill>
                  <a:srgbClr val="5F3913"/>
                </a:solidFill>
                <a:latin typeface="Berlin Sans FB" panose="020E0602020502020306" pitchFamily="34" charset="77"/>
              </a:rPr>
              <a:t> Jesús le dijo: «De cierto te digo que hoy estarás conmigo en el paraíso.»”</a:t>
            </a:r>
            <a:endParaRPr lang="en-US" sz="32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EA15BD9D-3DA6-CDBA-2D27-8C25D01FB143}"/>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15E1A909-A467-BDFE-D480-1DCA2A00441D}"/>
              </a:ext>
            </a:extLst>
          </p:cNvPr>
          <p:cNvSpPr>
            <a:spLocks noGrp="1"/>
          </p:cNvSpPr>
          <p:nvPr>
            <p:ph type="sldNum" sz="quarter" idx="12"/>
          </p:nvPr>
        </p:nvSpPr>
        <p:spPr/>
        <p:txBody>
          <a:bodyPr/>
          <a:lstStyle/>
          <a:p>
            <a:fld id="{C40EF412-7A27-464D-A465-13275E072503}" type="slidenum">
              <a:rPr lang="en-US" smtClean="0"/>
              <a:t>21</a:t>
            </a:fld>
            <a:endParaRPr lang="en-US"/>
          </a:p>
        </p:txBody>
      </p:sp>
    </p:spTree>
    <p:extLst>
      <p:ext uri="{BB962C8B-B14F-4D97-AF65-F5344CB8AC3E}">
        <p14:creationId xmlns:p14="http://schemas.microsoft.com/office/powerpoint/2010/main" val="25551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488514" y="297871"/>
            <a:ext cx="10972159" cy="769441"/>
          </a:xfrm>
          <a:prstGeom prst="rect">
            <a:avLst/>
          </a:prstGeom>
          <a:noFill/>
        </p:spPr>
        <p:txBody>
          <a:bodyPr wrap="square" rtlCol="0">
            <a:spAutoFit/>
          </a:bodyPr>
          <a:lstStyle/>
          <a:p>
            <a:pPr marR="0" lvl="1" algn="ctr">
              <a:spcBef>
                <a:spcPts val="0"/>
              </a:spcBef>
              <a:spcAft>
                <a:spcPts val="0"/>
              </a:spcAft>
            </a:pPr>
            <a:r>
              <a:rPr lang="es-ES" sz="4400" b="1" dirty="0">
                <a:solidFill>
                  <a:srgbClr val="018443"/>
                </a:solidFill>
                <a:effectLst/>
                <a:latin typeface="Berlin Sans FB" panose="020E0602020502020306" pitchFamily="34" charset="77"/>
                <a:ea typeface="Calibri" panose="020F0502020204030204" pitchFamily="34" charset="0"/>
              </a:rPr>
              <a:t>Purgatorio: ¿Qué dice la Biblia?</a:t>
            </a:r>
            <a:endParaRPr lang="en-US" sz="44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55942" y="1269331"/>
            <a:ext cx="10037302" cy="5016758"/>
          </a:xfrm>
          <a:prstGeom prst="rect">
            <a:avLst/>
          </a:prstGeom>
          <a:noFill/>
        </p:spPr>
        <p:txBody>
          <a:bodyPr wrap="square" rtlCol="0">
            <a:spAutoFit/>
          </a:bodyPr>
          <a:lstStyle/>
          <a:p>
            <a:r>
              <a:rPr lang="es-ES" sz="3200" dirty="0">
                <a:solidFill>
                  <a:srgbClr val="5F3913"/>
                </a:solidFill>
                <a:latin typeface="Berlin Sans FB" panose="020E0602020502020306" pitchFamily="34" charset="77"/>
              </a:rPr>
              <a:t>¿Qué les sucede a los creyentes cuando morimos? </a:t>
            </a:r>
          </a:p>
          <a:p>
            <a:r>
              <a:rPr lang="es-ES" sz="3200" dirty="0">
                <a:solidFill>
                  <a:srgbClr val="5F3913"/>
                </a:solidFill>
                <a:latin typeface="Berlin Sans FB" panose="020E0602020502020306" pitchFamily="34" charset="77"/>
              </a:rPr>
              <a:t>“Hoy estarás conmigo en el paraíso”, dijo Jesús a un criminal arrepentido que sufría una sentencia de muerte. </a:t>
            </a:r>
          </a:p>
          <a:p>
            <a:endParaRPr lang="es-ES" sz="3200" dirty="0">
              <a:solidFill>
                <a:srgbClr val="5F3913"/>
              </a:solidFill>
              <a:latin typeface="Berlin Sans FB" panose="020E0602020502020306" pitchFamily="34" charset="77"/>
            </a:endParaRPr>
          </a:p>
          <a:p>
            <a:r>
              <a:rPr lang="es-ES" sz="3200" dirty="0">
                <a:solidFill>
                  <a:srgbClr val="5F3913"/>
                </a:solidFill>
                <a:latin typeface="Berlin Sans FB" panose="020E0602020502020306" pitchFamily="34" charset="77"/>
              </a:rPr>
              <a:t>El resto de la Biblia confirma que, en el momento de la muerte, las almas de los creyentes van a la gloria (</a:t>
            </a:r>
            <a:r>
              <a:rPr lang="es-ES" sz="3200" dirty="0" err="1">
                <a:solidFill>
                  <a:srgbClr val="5F3913"/>
                </a:solidFill>
                <a:latin typeface="Berlin Sans FB" panose="020E0602020502020306" pitchFamily="34" charset="77"/>
              </a:rPr>
              <a:t>Ecl</a:t>
            </a:r>
            <a:r>
              <a:rPr lang="es-ES" sz="3200" dirty="0">
                <a:solidFill>
                  <a:srgbClr val="5F3913"/>
                </a:solidFill>
                <a:latin typeface="Berlin Sans FB" panose="020E0602020502020306" pitchFamily="34" charset="77"/>
              </a:rPr>
              <a:t>. 12:7, Filipenses 1:23, etc.).</a:t>
            </a:r>
          </a:p>
          <a:p>
            <a:endParaRPr lang="en-US" sz="3200" dirty="0">
              <a:solidFill>
                <a:srgbClr val="5F3913"/>
              </a:solidFill>
              <a:latin typeface="Berlin Sans FB" panose="020E0602020502020306" pitchFamily="34" charset="77"/>
            </a:endParaRPr>
          </a:p>
          <a:p>
            <a:r>
              <a:rPr lang="es-ES" sz="3200" dirty="0">
                <a:solidFill>
                  <a:srgbClr val="5F3913"/>
                </a:solidFill>
                <a:latin typeface="Berlin Sans FB" panose="020E0602020502020306" pitchFamily="34" charset="77"/>
              </a:rPr>
              <a:t>La sangre de Jesucristo su Hijo nos limpia de todo pecado. (1 Juan 1:7) Jesús la sangre nos limpia por completo.</a:t>
            </a:r>
            <a:endParaRPr lang="en-US" sz="32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1D977E35-A885-D19F-BCDB-33639F486AF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4DF53D19-D042-9822-BD4D-1826B0CC1F11}"/>
              </a:ext>
            </a:extLst>
          </p:cNvPr>
          <p:cNvSpPr>
            <a:spLocks noGrp="1"/>
          </p:cNvSpPr>
          <p:nvPr>
            <p:ph type="sldNum" sz="quarter" idx="12"/>
          </p:nvPr>
        </p:nvSpPr>
        <p:spPr/>
        <p:txBody>
          <a:bodyPr/>
          <a:lstStyle/>
          <a:p>
            <a:fld id="{C40EF412-7A27-464D-A465-13275E072503}" type="slidenum">
              <a:rPr lang="en-US" smtClean="0"/>
              <a:t>22</a:t>
            </a:fld>
            <a:endParaRPr lang="en-US"/>
          </a:p>
        </p:txBody>
      </p:sp>
    </p:spTree>
    <p:extLst>
      <p:ext uri="{BB962C8B-B14F-4D97-AF65-F5344CB8AC3E}">
        <p14:creationId xmlns:p14="http://schemas.microsoft.com/office/powerpoint/2010/main" val="363310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370114" y="212120"/>
            <a:ext cx="11451771" cy="1323439"/>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Purgatorio: ¿Qué dice la Iglesia Católica Romana?</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89609" y="1584882"/>
            <a:ext cx="10212780" cy="4401205"/>
          </a:xfrm>
          <a:prstGeom prst="rect">
            <a:avLst/>
          </a:prstGeom>
          <a:noFill/>
        </p:spPr>
        <p:txBody>
          <a:bodyPr wrap="square" rtlCol="0">
            <a:spAutoFit/>
          </a:bodyPr>
          <a:lstStyle/>
          <a:p>
            <a:r>
              <a:rPr lang="es-ES" sz="2800" dirty="0">
                <a:solidFill>
                  <a:srgbClr val="5F3913"/>
                </a:solidFill>
                <a:latin typeface="Berlin Sans FB" panose="020E0602020502020306" pitchFamily="34" charset="77"/>
              </a:rPr>
              <a:t>“Los que mueren en la gracia y en la amistad de Dios, pero imperfectamente purificados, aunque están seguros de su eterna salvación, sufren después de su muerte una purificación, a fin de obtener la santidad necesaria para entrar en la alegría del cielo…Desde los primeros tiempos, la Iglesia ha honrado la memoria de los difuntos y ha ofrecido sufragios en su favor, en particular el sacrificio eucarístico (cf. DS 856), para que, una vez purificados, puedan llegar a la visión beatífica de Dios. La Iglesia también recomienda las limosnas, las indulgencias y las obras de penitencia en favor de los difuntos.  (C.I.C., #1030)”</a:t>
            </a:r>
            <a:endParaRPr lang="en-US" sz="28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220ECAC7-2BDD-3BE5-8C94-33A39EEA5D9A}"/>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489C59BD-032E-944C-33B0-461CDCECEA9D}"/>
              </a:ext>
            </a:extLst>
          </p:cNvPr>
          <p:cNvSpPr>
            <a:spLocks noGrp="1"/>
          </p:cNvSpPr>
          <p:nvPr>
            <p:ph type="sldNum" sz="quarter" idx="12"/>
          </p:nvPr>
        </p:nvSpPr>
        <p:spPr/>
        <p:txBody>
          <a:bodyPr/>
          <a:lstStyle/>
          <a:p>
            <a:fld id="{C40EF412-7A27-464D-A465-13275E072503}" type="slidenum">
              <a:rPr lang="en-US" smtClean="0"/>
              <a:t>23</a:t>
            </a:fld>
            <a:endParaRPr lang="en-US"/>
          </a:p>
        </p:txBody>
      </p:sp>
    </p:spTree>
    <p:extLst>
      <p:ext uri="{BB962C8B-B14F-4D97-AF65-F5344CB8AC3E}">
        <p14:creationId xmlns:p14="http://schemas.microsoft.com/office/powerpoint/2010/main" val="97414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216054" y="369518"/>
            <a:ext cx="9759890" cy="707886"/>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latin typeface="Berlin Sans FB" panose="020E0602020502020306" pitchFamily="34" charset="77"/>
                <a:ea typeface="Calibri" panose="020F0502020204030204" pitchFamily="34" charset="0"/>
              </a:rPr>
              <a:t>¿Qué hay de antibíblico en esta cita?</a:t>
            </a:r>
            <a:r>
              <a:rPr lang="en-US" sz="4000" b="1" dirty="0">
                <a:solidFill>
                  <a:srgbClr val="018443"/>
                </a:solidFill>
                <a:effectLst/>
                <a:latin typeface="Berlin Sans FB" panose="020E0602020502020306" pitchFamily="34" charset="77"/>
              </a:rPr>
              <a:t> </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12473" y="1471350"/>
            <a:ext cx="10309785" cy="5016758"/>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“Imperfectamente purificados” </a:t>
            </a:r>
          </a:p>
          <a:p>
            <a:endParaRPr lang="es-ES" sz="3200" dirty="0">
              <a:solidFill>
                <a:srgbClr val="5F3913"/>
              </a:solidFill>
              <a:latin typeface="Berlin Sans FB" panose="020E0602020502020306" pitchFamily="34" charset="77"/>
            </a:endParaRPr>
          </a:p>
          <a:p>
            <a:r>
              <a:rPr lang="es-ES" sz="3200" dirty="0">
                <a:solidFill>
                  <a:srgbClr val="5F3913"/>
                </a:solidFill>
                <a:latin typeface="Berlin Sans FB" panose="020E0602020502020306" pitchFamily="34" charset="77"/>
              </a:rPr>
              <a:t>…implica que la obra de Jesús no es suficiente para limpiarnos y hacernos aptos para el cielo.</a:t>
            </a:r>
          </a:p>
          <a:p>
            <a:pPr marL="457200" indent="-457200">
              <a:buFont typeface="Arial" panose="020B0604020202020204" pitchFamily="34" charset="0"/>
              <a:buChar char="•"/>
            </a:pPr>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“…sufren después de su muerte una purificación” </a:t>
            </a:r>
          </a:p>
          <a:p>
            <a:endParaRPr lang="es-ES" sz="3200" dirty="0">
              <a:solidFill>
                <a:srgbClr val="5F3913"/>
              </a:solidFill>
              <a:latin typeface="Berlin Sans FB" panose="020E0602020502020306" pitchFamily="34" charset="77"/>
            </a:endParaRPr>
          </a:p>
          <a:p>
            <a:r>
              <a:rPr lang="es-ES" sz="3200" dirty="0">
                <a:solidFill>
                  <a:srgbClr val="5F3913"/>
                </a:solidFill>
                <a:latin typeface="Berlin Sans FB" panose="020E0602020502020306" pitchFamily="34" charset="77"/>
              </a:rPr>
              <a:t>la Biblia indica que los creyentes van directamente al cielo cuando mueren, un final eterno para todo sufrimiento.</a:t>
            </a:r>
            <a:endParaRPr lang="en-US" sz="3200" dirty="0">
              <a:solidFill>
                <a:srgbClr val="5F3913"/>
              </a:solidFill>
              <a:latin typeface="Berlin Sans FB" panose="020E0602020502020306" pitchFamily="34" charset="77"/>
            </a:endParaRPr>
          </a:p>
          <a:p>
            <a:endParaRPr lang="en-US" sz="32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501354B5-D574-FFEE-A5AB-3A938C785CE8}"/>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62933C07-5208-E17A-A03E-DE693251C3D1}"/>
              </a:ext>
            </a:extLst>
          </p:cNvPr>
          <p:cNvSpPr>
            <a:spLocks noGrp="1"/>
          </p:cNvSpPr>
          <p:nvPr>
            <p:ph type="sldNum" sz="quarter" idx="12"/>
          </p:nvPr>
        </p:nvSpPr>
        <p:spPr/>
        <p:txBody>
          <a:bodyPr/>
          <a:lstStyle/>
          <a:p>
            <a:fld id="{C40EF412-7A27-464D-A465-13275E072503}" type="slidenum">
              <a:rPr lang="en-US" smtClean="0"/>
              <a:t>24</a:t>
            </a:fld>
            <a:endParaRPr lang="en-US"/>
          </a:p>
        </p:txBody>
      </p:sp>
    </p:spTree>
    <p:extLst>
      <p:ext uri="{BB962C8B-B14F-4D97-AF65-F5344CB8AC3E}">
        <p14:creationId xmlns:p14="http://schemas.microsoft.com/office/powerpoint/2010/main" val="35440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216054" y="369518"/>
            <a:ext cx="9759890" cy="707886"/>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latin typeface="Berlin Sans FB" panose="020E0602020502020306" pitchFamily="34" charset="77"/>
                <a:ea typeface="Calibri" panose="020F0502020204030204" pitchFamily="34" charset="0"/>
              </a:rPr>
              <a:t>¿Qué hay de antibíblico en esta cita?</a:t>
            </a:r>
            <a:r>
              <a:rPr lang="en-US" sz="4000" b="1" dirty="0">
                <a:solidFill>
                  <a:srgbClr val="018443"/>
                </a:solidFill>
                <a:effectLst/>
                <a:latin typeface="Berlin Sans FB" panose="020E0602020502020306" pitchFamily="34" charset="77"/>
              </a:rPr>
              <a:t> </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41106" y="1413063"/>
            <a:ext cx="10309785" cy="4031873"/>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“Ha ofrecido sufragios en su favor” </a:t>
            </a:r>
          </a:p>
          <a:p>
            <a:endParaRPr lang="es-ES" sz="3200" dirty="0">
              <a:solidFill>
                <a:srgbClr val="5F3913"/>
              </a:solidFill>
              <a:latin typeface="Berlin Sans FB" panose="020E0602020502020306" pitchFamily="34" charset="77"/>
            </a:endParaRPr>
          </a:p>
          <a:p>
            <a:r>
              <a:rPr lang="es-ES" sz="3200" dirty="0">
                <a:solidFill>
                  <a:srgbClr val="5F3913"/>
                </a:solidFill>
                <a:latin typeface="Berlin Sans FB" panose="020E0602020502020306" pitchFamily="34" charset="77"/>
              </a:rPr>
              <a:t>En ninguna parte la Biblia nos llama a orar o hacer sacrificios por los muertos.</a:t>
            </a:r>
          </a:p>
          <a:p>
            <a:pPr marL="457200" indent="-457200">
              <a:buFont typeface="Arial" panose="020B0604020202020204" pitchFamily="34" charset="0"/>
              <a:buChar char="•"/>
            </a:pPr>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De hecho, nos enseña que los muertos están más allá de nuestra ayuda (Lucas 16:26, </a:t>
            </a:r>
            <a:r>
              <a:rPr lang="es-ES" sz="3200" dirty="0" err="1">
                <a:solidFill>
                  <a:srgbClr val="5F3913"/>
                </a:solidFill>
                <a:latin typeface="Berlin Sans FB" panose="020E0602020502020306" pitchFamily="34" charset="77"/>
              </a:rPr>
              <a:t>Heb</a:t>
            </a:r>
            <a:r>
              <a:rPr lang="es-ES" sz="3200" dirty="0">
                <a:solidFill>
                  <a:srgbClr val="5F3913"/>
                </a:solidFill>
                <a:latin typeface="Berlin Sans FB" panose="020E0602020502020306" pitchFamily="34" charset="77"/>
              </a:rPr>
              <a:t>. 9:27), y los muertos en Cristo en el cielo no necesitan nuestra ayuda.</a:t>
            </a:r>
          </a:p>
        </p:txBody>
      </p:sp>
      <p:cxnSp>
        <p:nvCxnSpPr>
          <p:cNvPr id="3" name="Google Shape;96;p2">
            <a:extLst>
              <a:ext uri="{FF2B5EF4-FFF2-40B4-BE49-F238E27FC236}">
                <a16:creationId xmlns:a16="http://schemas.microsoft.com/office/drawing/2014/main" id="{501354B5-D574-FFEE-A5AB-3A938C785CE8}"/>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1DDED5D5-499B-62BB-07BB-E828D1A4F054}"/>
              </a:ext>
            </a:extLst>
          </p:cNvPr>
          <p:cNvSpPr>
            <a:spLocks noGrp="1"/>
          </p:cNvSpPr>
          <p:nvPr>
            <p:ph type="sldNum" sz="quarter" idx="12"/>
          </p:nvPr>
        </p:nvSpPr>
        <p:spPr/>
        <p:txBody>
          <a:bodyPr/>
          <a:lstStyle/>
          <a:p>
            <a:fld id="{C40EF412-7A27-464D-A465-13275E072503}" type="slidenum">
              <a:rPr lang="en-US" smtClean="0"/>
              <a:t>25</a:t>
            </a:fld>
            <a:endParaRPr lang="en-US"/>
          </a:p>
        </p:txBody>
      </p:sp>
    </p:spTree>
    <p:extLst>
      <p:ext uri="{BB962C8B-B14F-4D97-AF65-F5344CB8AC3E}">
        <p14:creationId xmlns:p14="http://schemas.microsoft.com/office/powerpoint/2010/main" val="101310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757344" y="511901"/>
            <a:ext cx="8669627" cy="707886"/>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Confesión: ¿Qué dice la Biblia?</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962059" y="1907261"/>
            <a:ext cx="10260199" cy="3539430"/>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La Biblia enseña que podemos confesar nuestros pecados directamente a Dios (Lucas 18:13) a cualquier hermano creyente (Santiago 5:16).</a:t>
            </a:r>
          </a:p>
          <a:p>
            <a:pPr marL="457200" indent="-457200">
              <a:buFont typeface="Arial" panose="020B0604020202020204" pitchFamily="34" charset="0"/>
              <a:buChar char="•"/>
            </a:pPr>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La Biblia enseña que cuando confesamos nuestros pecados, Dios es fiel y justo y nos perdona por causa de Jesús (Mateo 3:8), no por nada que hagamos.</a:t>
            </a:r>
          </a:p>
        </p:txBody>
      </p:sp>
      <p:cxnSp>
        <p:nvCxnSpPr>
          <p:cNvPr id="7" name="Google Shape;96;p2">
            <a:extLst>
              <a:ext uri="{FF2B5EF4-FFF2-40B4-BE49-F238E27FC236}">
                <a16:creationId xmlns:a16="http://schemas.microsoft.com/office/drawing/2014/main" id="{3EA76A22-FCD5-481A-631E-B4034A0A12D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10" name="Slide Number Placeholder 9">
            <a:extLst>
              <a:ext uri="{FF2B5EF4-FFF2-40B4-BE49-F238E27FC236}">
                <a16:creationId xmlns:a16="http://schemas.microsoft.com/office/drawing/2014/main" id="{BF77D3BA-7736-7497-BA30-1C524D932444}"/>
              </a:ext>
            </a:extLst>
          </p:cNvPr>
          <p:cNvSpPr>
            <a:spLocks noGrp="1"/>
          </p:cNvSpPr>
          <p:nvPr>
            <p:ph type="sldNum" sz="quarter" idx="12"/>
          </p:nvPr>
        </p:nvSpPr>
        <p:spPr/>
        <p:txBody>
          <a:bodyPr/>
          <a:lstStyle/>
          <a:p>
            <a:fld id="{C40EF412-7A27-464D-A465-13275E072503}" type="slidenum">
              <a:rPr lang="en-US" smtClean="0"/>
              <a:t>26</a:t>
            </a:fld>
            <a:endParaRPr lang="en-US"/>
          </a:p>
        </p:txBody>
      </p:sp>
    </p:spTree>
    <p:extLst>
      <p:ext uri="{BB962C8B-B14F-4D97-AF65-F5344CB8AC3E}">
        <p14:creationId xmlns:p14="http://schemas.microsoft.com/office/powerpoint/2010/main" val="287001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761186" y="501505"/>
            <a:ext cx="8669627" cy="707886"/>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Confesión: ¿Qué dice la Biblia?</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1161802" y="2274838"/>
            <a:ext cx="9868396" cy="2308324"/>
          </a:xfrm>
          <a:prstGeom prst="rect">
            <a:avLst/>
          </a:prstGeom>
          <a:noFill/>
        </p:spPr>
        <p:txBody>
          <a:bodyPr wrap="square" rtlCol="0">
            <a:spAutoFit/>
          </a:bodyPr>
          <a:lstStyle/>
          <a:p>
            <a:r>
              <a:rPr lang="es-ES" sz="3600" dirty="0">
                <a:solidFill>
                  <a:srgbClr val="5F3913"/>
                </a:solidFill>
                <a:latin typeface="Berlin Sans FB" panose="020E0602020502020306" pitchFamily="34" charset="77"/>
              </a:rPr>
              <a:t>La Biblia sí nos llama a producir frutos dignos de arrepentimiento (Mateo 3:8). Es decir, en agradecimiento por el perdón recibido, nos esforzaremos por no volver a pecar.</a:t>
            </a:r>
            <a:endParaRPr lang="en-US" sz="36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7037ABEC-8C48-4B2B-7074-AAED0EF73110}"/>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52E3F001-4060-7967-FBDE-8316640AC3CB}"/>
              </a:ext>
            </a:extLst>
          </p:cNvPr>
          <p:cNvSpPr>
            <a:spLocks noGrp="1"/>
          </p:cNvSpPr>
          <p:nvPr>
            <p:ph type="sldNum" sz="quarter" idx="12"/>
          </p:nvPr>
        </p:nvSpPr>
        <p:spPr/>
        <p:txBody>
          <a:bodyPr/>
          <a:lstStyle/>
          <a:p>
            <a:fld id="{C40EF412-7A27-464D-A465-13275E072503}" type="slidenum">
              <a:rPr lang="en-US" smtClean="0"/>
              <a:t>27</a:t>
            </a:fld>
            <a:endParaRPr lang="en-US"/>
          </a:p>
        </p:txBody>
      </p:sp>
    </p:spTree>
    <p:extLst>
      <p:ext uri="{BB962C8B-B14F-4D97-AF65-F5344CB8AC3E}">
        <p14:creationId xmlns:p14="http://schemas.microsoft.com/office/powerpoint/2010/main" val="268358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546090" y="108488"/>
            <a:ext cx="9099817" cy="1323439"/>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Confesión: ¿Qué dice la Iglesia Católica Romana?</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1143966" y="1838301"/>
            <a:ext cx="10260199" cy="4031873"/>
          </a:xfrm>
          <a:prstGeom prst="rect">
            <a:avLst/>
          </a:prstGeom>
          <a:noFill/>
        </p:spPr>
        <p:txBody>
          <a:bodyPr wrap="square" rtlCol="0">
            <a:spAutoFit/>
          </a:bodyPr>
          <a:lstStyle/>
          <a:p>
            <a:r>
              <a:rPr lang="es-ES" sz="3200" dirty="0">
                <a:solidFill>
                  <a:srgbClr val="5F3913"/>
                </a:solidFill>
                <a:latin typeface="Berlin Sans FB" panose="020E0602020502020306" pitchFamily="34" charset="77"/>
              </a:rPr>
              <a:t>“La confesión de los pecados hecha al sacerdote constituye una parte esencial del sacramento de la Penitencia. Liberado del pecado, el pecador debe hacer algo más para reparar sus pecados: debe "satisfacer" de manera apropiada o "expiar" sus pecados. Esta satisfacción se llama también "penitencia “[y] puede consistir en la oración, en ofrendas, en obras de misericordia, servicios al prójimo, privaciones voluntarias, sacrificios…” (C.I.C., #1456-1460)</a:t>
            </a:r>
            <a:endParaRPr lang="en-US" sz="32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75C88565-22E0-B9EF-4DC2-5B22A23EB5E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C32759C6-3080-EB4B-BA5A-5EB0D151D759}"/>
              </a:ext>
            </a:extLst>
          </p:cNvPr>
          <p:cNvSpPr>
            <a:spLocks noGrp="1"/>
          </p:cNvSpPr>
          <p:nvPr>
            <p:ph type="sldNum" sz="quarter" idx="12"/>
          </p:nvPr>
        </p:nvSpPr>
        <p:spPr/>
        <p:txBody>
          <a:bodyPr/>
          <a:lstStyle/>
          <a:p>
            <a:fld id="{C40EF412-7A27-464D-A465-13275E072503}" type="slidenum">
              <a:rPr lang="en-US" smtClean="0"/>
              <a:t>28</a:t>
            </a:fld>
            <a:endParaRPr lang="en-US"/>
          </a:p>
        </p:txBody>
      </p:sp>
    </p:spTree>
    <p:extLst>
      <p:ext uri="{BB962C8B-B14F-4D97-AF65-F5344CB8AC3E}">
        <p14:creationId xmlns:p14="http://schemas.microsoft.com/office/powerpoint/2010/main" val="7596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186096" y="132896"/>
            <a:ext cx="9320503" cy="707886"/>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latin typeface="Berlin Sans FB" panose="020E0602020502020306" pitchFamily="34" charset="77"/>
                <a:ea typeface="Calibri" panose="020F0502020204030204" pitchFamily="34" charset="0"/>
              </a:rPr>
              <a:t>Q</a:t>
            </a:r>
            <a:r>
              <a:rPr lang="es-ES" sz="4000" b="1" dirty="0">
                <a:solidFill>
                  <a:srgbClr val="018443"/>
                </a:solidFill>
                <a:effectLst/>
                <a:latin typeface="Berlin Sans FB" panose="020E0602020502020306" pitchFamily="34" charset="77"/>
                <a:ea typeface="Calibri" panose="020F0502020204030204" pitchFamily="34" charset="0"/>
              </a:rPr>
              <a:t>ué hay de antibíblico en esta cita?</a:t>
            </a:r>
            <a:r>
              <a:rPr lang="en-US" sz="4000" b="1" dirty="0">
                <a:solidFill>
                  <a:srgbClr val="018443"/>
                </a:solidFill>
                <a:effectLst/>
                <a:latin typeface="Berlin Sans FB" panose="020E0602020502020306" pitchFamily="34" charset="77"/>
              </a:rPr>
              <a:t> </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1083894" y="1156066"/>
            <a:ext cx="10024211" cy="5016758"/>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“Autoridad del sacerdote”</a:t>
            </a:r>
          </a:p>
          <a:p>
            <a:r>
              <a:rPr lang="es-ES" sz="3200" dirty="0">
                <a:solidFill>
                  <a:srgbClr val="5F3913"/>
                </a:solidFill>
                <a:latin typeface="Berlin Sans FB" panose="020E0602020502020306" pitchFamily="34" charset="77"/>
              </a:rPr>
              <a:t>Los católicos creen que solo los sacerdotes tienen la autoridad para perdonar los pecados, otorgada por el Papa, quien se sienta en el asiento de Cristo.</a:t>
            </a:r>
          </a:p>
          <a:p>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“debe hacer algo más para reparar sus pecados… satisfacer o expiar sus pecados”</a:t>
            </a:r>
          </a:p>
          <a:p>
            <a:r>
              <a:rPr lang="es-ES" sz="3200" dirty="0">
                <a:solidFill>
                  <a:srgbClr val="5F3913"/>
                </a:solidFill>
                <a:latin typeface="Berlin Sans FB" panose="020E0602020502020306" pitchFamily="34" charset="77"/>
              </a:rPr>
              <a:t>nuevamente la obra de Cristo es vista como insuficiente para satisfacer o expiar nuestros pecados. En cambio, debemos completar eso con nuestras obras.</a:t>
            </a:r>
            <a:endParaRPr lang="en-US" sz="32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C94BE088-18C1-E228-1DD9-EF090E6F8E0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5EC2026C-7A39-9259-5D68-7C8C56BAD879}"/>
              </a:ext>
            </a:extLst>
          </p:cNvPr>
          <p:cNvSpPr>
            <a:spLocks noGrp="1"/>
          </p:cNvSpPr>
          <p:nvPr>
            <p:ph type="sldNum" sz="quarter" idx="12"/>
          </p:nvPr>
        </p:nvSpPr>
        <p:spPr/>
        <p:txBody>
          <a:bodyPr/>
          <a:lstStyle/>
          <a:p>
            <a:fld id="{C40EF412-7A27-464D-A465-13275E072503}" type="slidenum">
              <a:rPr lang="en-US" smtClean="0"/>
              <a:t>29</a:t>
            </a:fld>
            <a:endParaRPr lang="en-US"/>
          </a:p>
        </p:txBody>
      </p:sp>
    </p:spTree>
    <p:extLst>
      <p:ext uri="{BB962C8B-B14F-4D97-AF65-F5344CB8AC3E}">
        <p14:creationId xmlns:p14="http://schemas.microsoft.com/office/powerpoint/2010/main" val="124853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Image result for praying hand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88" t="4477" r="16984" b="8684"/>
          <a:stretch/>
        </p:blipFill>
        <p:spPr bwMode="auto">
          <a:xfrm>
            <a:off x="10798213" y="5360526"/>
            <a:ext cx="964015" cy="12853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44155" y="889843"/>
            <a:ext cx="10303690" cy="5078313"/>
          </a:xfrm>
          <a:prstGeom prst="rect">
            <a:avLst/>
          </a:prstGeom>
          <a:noFill/>
        </p:spPr>
        <p:txBody>
          <a:bodyPr wrap="square" rtlCol="0">
            <a:spAutoFit/>
          </a:bodyPr>
          <a:lstStyle/>
          <a:p>
            <a:pPr lvl="0"/>
            <a:r>
              <a:rPr lang="es-ES" sz="3600" dirty="0">
                <a:solidFill>
                  <a:srgbClr val="5F3913"/>
                </a:solidFill>
                <a:effectLst/>
                <a:latin typeface="Berlin Sans FB" panose="020E0602020502020306" pitchFamily="34" charset="77"/>
                <a:ea typeface="Calibri" panose="020F0502020204030204" pitchFamily="34" charset="0"/>
              </a:rPr>
              <a:t>Querido Padre Celestial, la vida perfecta y la muerte inocente de nuestro Señor y Salvador, Jesucristo, ganó la salvación del mundo. A través del don de la fe, esta salvación se convierte en nuestra plena y libremente, lo que nos permite servirte, no por un sentido de obligación forzada o incluso miedo, sino como una expresión de nuestro amor y gratitud. Gracias por este gran privilegio. En el nombre de Jesús oramos. Amén.</a:t>
            </a:r>
            <a:r>
              <a:rPr lang="en-US" sz="3600" dirty="0">
                <a:solidFill>
                  <a:srgbClr val="5F3913"/>
                </a:solidFill>
                <a:effectLst/>
                <a:latin typeface="Berlin Sans FB" panose="020E0602020502020306" pitchFamily="34" charset="77"/>
              </a:rPr>
              <a:t> </a:t>
            </a:r>
            <a:endParaRPr lang="en-US" sz="3600" dirty="0">
              <a:solidFill>
                <a:srgbClr val="5F3913"/>
              </a:solidFill>
              <a:latin typeface="Berlin Sans FB" panose="020E0602020502020306" pitchFamily="34" charset="77"/>
            </a:endParaRPr>
          </a:p>
        </p:txBody>
      </p:sp>
      <p:cxnSp>
        <p:nvCxnSpPr>
          <p:cNvPr id="2" name="Google Shape;96;p2">
            <a:extLst>
              <a:ext uri="{FF2B5EF4-FFF2-40B4-BE49-F238E27FC236}">
                <a16:creationId xmlns:a16="http://schemas.microsoft.com/office/drawing/2014/main" id="{FCEB2231-FAB1-EB3B-0FB5-793AAF27019F}"/>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EBB8A942-FA6C-292D-169D-AA3A97ABC6E1}"/>
              </a:ext>
            </a:extLst>
          </p:cNvPr>
          <p:cNvSpPr>
            <a:spLocks noGrp="1"/>
          </p:cNvSpPr>
          <p:nvPr>
            <p:ph type="sldNum" sz="quarter" idx="12"/>
          </p:nvPr>
        </p:nvSpPr>
        <p:spPr/>
        <p:txBody>
          <a:bodyPr/>
          <a:lstStyle/>
          <a:p>
            <a:fld id="{C40EF412-7A27-464D-A465-13275E072503}" type="slidenum">
              <a:rPr lang="en-US" smtClean="0"/>
              <a:t>3</a:t>
            </a:fld>
            <a:endParaRPr lang="en-US"/>
          </a:p>
        </p:txBody>
      </p:sp>
    </p:spTree>
    <p:extLst>
      <p:ext uri="{BB962C8B-B14F-4D97-AF65-F5344CB8AC3E}">
        <p14:creationId xmlns:p14="http://schemas.microsoft.com/office/powerpoint/2010/main" val="3423695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12" name="TextBox 11"/>
          <p:cNvSpPr txBox="1"/>
          <p:nvPr/>
        </p:nvSpPr>
        <p:spPr>
          <a:xfrm>
            <a:off x="2427096" y="486240"/>
            <a:ext cx="7337806" cy="769441"/>
          </a:xfrm>
          <a:prstGeom prst="rect">
            <a:avLst/>
          </a:prstGeom>
          <a:noFill/>
        </p:spPr>
        <p:txBody>
          <a:bodyPr wrap="square" rtlCol="0">
            <a:spAutoFit/>
          </a:bodyPr>
          <a:lstStyle/>
          <a:p>
            <a:pPr algn="ctr"/>
            <a:r>
              <a:rPr lang="es-ES" sz="4400" dirty="0">
                <a:solidFill>
                  <a:srgbClr val="018443"/>
                </a:solidFill>
                <a:latin typeface="Berlin Sans FB Demi" panose="020E0802020502020306" pitchFamily="34" charset="0"/>
              </a:rPr>
              <a:t>Resumen de las diferencias</a:t>
            </a:r>
            <a:endParaRPr lang="en-US" sz="4400" dirty="0">
              <a:solidFill>
                <a:srgbClr val="018443"/>
              </a:solidFill>
              <a:latin typeface="Berlin Sans FB Demi" panose="020E0802020502020306" pitchFamily="34" charset="0"/>
            </a:endParaRPr>
          </a:p>
        </p:txBody>
      </p:sp>
      <p:pic>
        <p:nvPicPr>
          <p:cNvPr id="18434" name="Picture 2" descr="Image result for professor teaching carto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096" y="1113738"/>
            <a:ext cx="7337806" cy="4888814"/>
          </a:xfrm>
          <a:prstGeom prst="rect">
            <a:avLst/>
          </a:prstGeom>
          <a:noFill/>
          <a:extLst>
            <a:ext uri="{909E8E84-426E-40DD-AFC4-6F175D3DCCD1}">
              <a14:hiddenFill xmlns:a14="http://schemas.microsoft.com/office/drawing/2010/main">
                <a:solidFill>
                  <a:srgbClr val="FFFFFF"/>
                </a:solidFill>
              </a14:hiddenFill>
            </a:ext>
          </a:extLst>
        </p:spPr>
      </p:pic>
      <p:cxnSp>
        <p:nvCxnSpPr>
          <p:cNvPr id="2" name="Google Shape;96;p2">
            <a:extLst>
              <a:ext uri="{FF2B5EF4-FFF2-40B4-BE49-F238E27FC236}">
                <a16:creationId xmlns:a16="http://schemas.microsoft.com/office/drawing/2014/main" id="{BD0965C9-CF31-A2D6-C4C2-72D175A34300}"/>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4" name="Slide Number Placeholder 3">
            <a:extLst>
              <a:ext uri="{FF2B5EF4-FFF2-40B4-BE49-F238E27FC236}">
                <a16:creationId xmlns:a16="http://schemas.microsoft.com/office/drawing/2014/main" id="{3ADCD6B0-794B-8A48-A5D0-598B5C17274A}"/>
              </a:ext>
            </a:extLst>
          </p:cNvPr>
          <p:cNvSpPr>
            <a:spLocks noGrp="1"/>
          </p:cNvSpPr>
          <p:nvPr>
            <p:ph type="sldNum" sz="quarter" idx="12"/>
          </p:nvPr>
        </p:nvSpPr>
        <p:spPr/>
        <p:txBody>
          <a:bodyPr/>
          <a:lstStyle/>
          <a:p>
            <a:fld id="{C40EF412-7A27-464D-A465-13275E072503}" type="slidenum">
              <a:rPr lang="en-US" smtClean="0"/>
              <a:t>30</a:t>
            </a:fld>
            <a:endParaRPr lang="en-US"/>
          </a:p>
        </p:txBody>
      </p:sp>
    </p:spTree>
    <p:extLst>
      <p:ext uri="{BB962C8B-B14F-4D97-AF65-F5344CB8AC3E}">
        <p14:creationId xmlns:p14="http://schemas.microsoft.com/office/powerpoint/2010/main" val="528459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pic>
        <p:nvPicPr>
          <p:cNvPr id="1026" name="Picture 2" descr="Virgen María y Jesús">
            <a:extLst>
              <a:ext uri="{FF2B5EF4-FFF2-40B4-BE49-F238E27FC236}">
                <a16:creationId xmlns:a16="http://schemas.microsoft.com/office/drawing/2014/main" id="{8CFEDFF1-1096-15FF-1AFA-226833108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12" y="1130736"/>
            <a:ext cx="5163503" cy="51635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A2BFA9-A20F-B4B7-7FE8-C6944E6DCA12}"/>
              </a:ext>
            </a:extLst>
          </p:cNvPr>
          <p:cNvSpPr txBox="1"/>
          <p:nvPr/>
        </p:nvSpPr>
        <p:spPr>
          <a:xfrm>
            <a:off x="2605163" y="167427"/>
            <a:ext cx="7337806" cy="769441"/>
          </a:xfrm>
          <a:prstGeom prst="rect">
            <a:avLst/>
          </a:prstGeom>
          <a:noFill/>
        </p:spPr>
        <p:txBody>
          <a:bodyPr wrap="square" rtlCol="0">
            <a:spAutoFit/>
          </a:bodyPr>
          <a:lstStyle/>
          <a:p>
            <a:pPr algn="ctr"/>
            <a:r>
              <a:rPr lang="es-ES" sz="4400" dirty="0">
                <a:solidFill>
                  <a:srgbClr val="018443"/>
                </a:solidFill>
                <a:latin typeface="Berlin Sans FB Demi" panose="020E0802020502020306" pitchFamily="34" charset="0"/>
              </a:rPr>
              <a:t>Resumen de las diferencias</a:t>
            </a:r>
            <a:endParaRPr lang="en-US" sz="4400" dirty="0">
              <a:solidFill>
                <a:srgbClr val="018443"/>
              </a:solidFill>
              <a:latin typeface="Berlin Sans FB Demi" panose="020E0802020502020306" pitchFamily="34" charset="0"/>
            </a:endParaRPr>
          </a:p>
        </p:txBody>
      </p:sp>
      <p:sp>
        <p:nvSpPr>
          <p:cNvPr id="8" name="TextBox 7">
            <a:extLst>
              <a:ext uri="{FF2B5EF4-FFF2-40B4-BE49-F238E27FC236}">
                <a16:creationId xmlns:a16="http://schemas.microsoft.com/office/drawing/2014/main" id="{2E176AA1-96C1-FF4C-1377-8CE2DD00A696}"/>
              </a:ext>
            </a:extLst>
          </p:cNvPr>
          <p:cNvSpPr txBox="1"/>
          <p:nvPr/>
        </p:nvSpPr>
        <p:spPr>
          <a:xfrm>
            <a:off x="6096000" y="1080998"/>
            <a:ext cx="5482442" cy="5262979"/>
          </a:xfrm>
          <a:prstGeom prst="rect">
            <a:avLst/>
          </a:prstGeom>
          <a:noFill/>
        </p:spPr>
        <p:txBody>
          <a:bodyPr wrap="square" rtlCol="0">
            <a:spAutoFit/>
          </a:bodyPr>
          <a:lstStyle/>
          <a:p>
            <a:r>
              <a:rPr lang="es-ES" sz="2400" b="1" dirty="0">
                <a:solidFill>
                  <a:srgbClr val="5F3913"/>
                </a:solidFill>
                <a:latin typeface="Berlin Sans FB" panose="020E0602020502020306" pitchFamily="34" charset="77"/>
              </a:rPr>
              <a:t>La Virgen María</a:t>
            </a:r>
          </a:p>
          <a:p>
            <a:endParaRPr lang="es-ES" sz="2400" dirty="0">
              <a:solidFill>
                <a:srgbClr val="5F3913"/>
              </a:solidFill>
              <a:latin typeface="Berlin Sans FB" panose="020E0602020502020306" pitchFamily="34" charset="77"/>
            </a:endParaRPr>
          </a:p>
          <a:p>
            <a:r>
              <a:rPr lang="es-ES" sz="2400" dirty="0">
                <a:solidFill>
                  <a:srgbClr val="5F3913"/>
                </a:solidFill>
                <a:latin typeface="Berlin Sans FB" panose="020E0602020502020306" pitchFamily="34" charset="77"/>
              </a:rPr>
              <a:t>La Iglesia Católica enseña que María era santa, ayudó a Jesús a realizar su obra salvadora y todavía nos ayuda desde el cielo como nuestra Mediadora. </a:t>
            </a:r>
          </a:p>
          <a:p>
            <a:endParaRPr lang="es-ES" sz="2400" dirty="0">
              <a:solidFill>
                <a:srgbClr val="5F3913"/>
              </a:solidFill>
              <a:latin typeface="Berlin Sans FB" panose="020E0602020502020306" pitchFamily="34" charset="77"/>
            </a:endParaRPr>
          </a:p>
          <a:p>
            <a:r>
              <a:rPr lang="es-ES" sz="2400" dirty="0">
                <a:solidFill>
                  <a:srgbClr val="5F3913"/>
                </a:solidFill>
                <a:latin typeface="Berlin Sans FB" panose="020E0602020502020306" pitchFamily="34" charset="77"/>
              </a:rPr>
              <a:t>Las Iglesias luteranas y protestantes:</a:t>
            </a:r>
          </a:p>
          <a:p>
            <a:endParaRPr lang="es-ES" sz="2400" dirty="0">
              <a:solidFill>
                <a:srgbClr val="5F3913"/>
              </a:solidFill>
              <a:latin typeface="Berlin Sans FB" panose="020E0602020502020306" pitchFamily="34" charset="77"/>
            </a:endParaRPr>
          </a:p>
          <a:p>
            <a:r>
              <a:rPr lang="es-ES" sz="2400" dirty="0">
                <a:solidFill>
                  <a:srgbClr val="5F3913"/>
                </a:solidFill>
                <a:latin typeface="Berlin Sans FB" panose="020E0602020502020306" pitchFamily="34" charset="77"/>
              </a:rPr>
              <a:t>María fue una pecadora salvada por Jesús. Aunque fue un gran ejemplo de fe, ella no ayudó ni puede ayudar a salvarnos. Cristo es el único Mediador que necesitamos.</a:t>
            </a:r>
            <a:endParaRPr lang="en-US" sz="2400" dirty="0">
              <a:solidFill>
                <a:srgbClr val="5F3913"/>
              </a:solidFill>
              <a:latin typeface="Berlin Sans FB" panose="020E0602020502020306" pitchFamily="34" charset="77"/>
            </a:endParaRPr>
          </a:p>
        </p:txBody>
      </p:sp>
      <p:cxnSp>
        <p:nvCxnSpPr>
          <p:cNvPr id="9" name="Google Shape;96;p2">
            <a:extLst>
              <a:ext uri="{FF2B5EF4-FFF2-40B4-BE49-F238E27FC236}">
                <a16:creationId xmlns:a16="http://schemas.microsoft.com/office/drawing/2014/main" id="{8FEF6559-78A5-1C4D-54C3-DD97BEAF8823}"/>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10" name="Slide Number Placeholder 9">
            <a:extLst>
              <a:ext uri="{FF2B5EF4-FFF2-40B4-BE49-F238E27FC236}">
                <a16:creationId xmlns:a16="http://schemas.microsoft.com/office/drawing/2014/main" id="{7F298416-E1B2-BF30-EF75-9E30F954CE06}"/>
              </a:ext>
            </a:extLst>
          </p:cNvPr>
          <p:cNvSpPr>
            <a:spLocks noGrp="1"/>
          </p:cNvSpPr>
          <p:nvPr>
            <p:ph type="sldNum" sz="quarter" idx="12"/>
          </p:nvPr>
        </p:nvSpPr>
        <p:spPr/>
        <p:txBody>
          <a:bodyPr/>
          <a:lstStyle/>
          <a:p>
            <a:fld id="{C40EF412-7A27-464D-A465-13275E072503}" type="slidenum">
              <a:rPr lang="en-US" smtClean="0"/>
              <a:t>31</a:t>
            </a:fld>
            <a:endParaRPr lang="en-US"/>
          </a:p>
        </p:txBody>
      </p:sp>
    </p:spTree>
    <p:extLst>
      <p:ext uri="{BB962C8B-B14F-4D97-AF65-F5344CB8AC3E}">
        <p14:creationId xmlns:p14="http://schemas.microsoft.com/office/powerpoint/2010/main" val="260376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a:extLst>
              <a:ext uri="{FF2B5EF4-FFF2-40B4-BE49-F238E27FC236}">
                <a16:creationId xmlns:a16="http://schemas.microsoft.com/office/drawing/2014/main" id="{DEA2BFA9-A20F-B4B7-7FE8-C6944E6DCA12}"/>
              </a:ext>
            </a:extLst>
          </p:cNvPr>
          <p:cNvSpPr txBox="1"/>
          <p:nvPr/>
        </p:nvSpPr>
        <p:spPr>
          <a:xfrm>
            <a:off x="2605163" y="167427"/>
            <a:ext cx="7337806" cy="769441"/>
          </a:xfrm>
          <a:prstGeom prst="rect">
            <a:avLst/>
          </a:prstGeom>
          <a:noFill/>
        </p:spPr>
        <p:txBody>
          <a:bodyPr wrap="square" rtlCol="0">
            <a:spAutoFit/>
          </a:bodyPr>
          <a:lstStyle/>
          <a:p>
            <a:pPr algn="ctr"/>
            <a:r>
              <a:rPr lang="es-ES" sz="4400" dirty="0">
                <a:solidFill>
                  <a:srgbClr val="018443"/>
                </a:solidFill>
                <a:latin typeface="Berlin Sans FB Demi" panose="020E0802020502020306" pitchFamily="34" charset="0"/>
              </a:rPr>
              <a:t>Resumen de las diferencias</a:t>
            </a:r>
            <a:endParaRPr lang="en-US" sz="4400" dirty="0">
              <a:solidFill>
                <a:srgbClr val="018443"/>
              </a:solidFill>
              <a:latin typeface="Berlin Sans FB Demi" panose="020E0802020502020306" pitchFamily="34" charset="0"/>
            </a:endParaRPr>
          </a:p>
        </p:txBody>
      </p:sp>
      <p:sp>
        <p:nvSpPr>
          <p:cNvPr id="8" name="TextBox 7">
            <a:extLst>
              <a:ext uri="{FF2B5EF4-FFF2-40B4-BE49-F238E27FC236}">
                <a16:creationId xmlns:a16="http://schemas.microsoft.com/office/drawing/2014/main" id="{2E176AA1-96C1-FF4C-1377-8CE2DD00A696}"/>
              </a:ext>
            </a:extLst>
          </p:cNvPr>
          <p:cNvSpPr txBox="1"/>
          <p:nvPr/>
        </p:nvSpPr>
        <p:spPr>
          <a:xfrm>
            <a:off x="5284519" y="1156066"/>
            <a:ext cx="6293923" cy="4893647"/>
          </a:xfrm>
          <a:prstGeom prst="rect">
            <a:avLst/>
          </a:prstGeom>
          <a:noFill/>
        </p:spPr>
        <p:txBody>
          <a:bodyPr wrap="square" rtlCol="0">
            <a:spAutoFit/>
          </a:bodyPr>
          <a:lstStyle/>
          <a:p>
            <a:r>
              <a:rPr lang="es-ES" sz="2400" b="1" dirty="0">
                <a:solidFill>
                  <a:srgbClr val="5F3913"/>
                </a:solidFill>
                <a:latin typeface="Berlin Sans FB" panose="020E0602020502020306" pitchFamily="34" charset="77"/>
              </a:rPr>
              <a:t>El purgatorio</a:t>
            </a:r>
          </a:p>
          <a:p>
            <a:endParaRPr lang="es-ES" sz="2400" b="1" dirty="0">
              <a:solidFill>
                <a:srgbClr val="5F3913"/>
              </a:solidFill>
              <a:latin typeface="Berlin Sans FB" panose="020E0602020502020306" pitchFamily="34" charset="77"/>
            </a:endParaRPr>
          </a:p>
          <a:p>
            <a:r>
              <a:rPr lang="es-ES" sz="2400" dirty="0">
                <a:solidFill>
                  <a:srgbClr val="5F3913"/>
                </a:solidFill>
                <a:latin typeface="Berlin Sans FB" panose="020E0602020502020306" pitchFamily="34" charset="77"/>
              </a:rPr>
              <a:t>La Iglesia Católica enseña que, al morir, las almas imperfectamente purificadas pasan por un sufrimiento que las limpia del pecado y las hace aptas para el cielo. Podemos ayudar a estas almas con nuestras obras en su nombre. </a:t>
            </a:r>
          </a:p>
          <a:p>
            <a:endParaRPr lang="es-ES" sz="2400" dirty="0">
              <a:solidFill>
                <a:srgbClr val="5F3913"/>
              </a:solidFill>
              <a:latin typeface="Berlin Sans FB" panose="020E0602020502020306" pitchFamily="34" charset="77"/>
            </a:endParaRPr>
          </a:p>
          <a:p>
            <a:r>
              <a:rPr lang="es-ES" sz="2400" dirty="0">
                <a:solidFill>
                  <a:srgbClr val="5F3913"/>
                </a:solidFill>
                <a:latin typeface="Berlin Sans FB" panose="020E0602020502020306" pitchFamily="34" charset="77"/>
              </a:rPr>
              <a:t>Iglesias luteranas y la mayoría protestantes: </a:t>
            </a:r>
          </a:p>
          <a:p>
            <a:endParaRPr lang="es-ES" sz="2400" dirty="0">
              <a:solidFill>
                <a:srgbClr val="5F3913"/>
              </a:solidFill>
              <a:latin typeface="Berlin Sans FB" panose="020E0602020502020306" pitchFamily="34" charset="77"/>
            </a:endParaRPr>
          </a:p>
          <a:p>
            <a:r>
              <a:rPr lang="es-ES" sz="2400" dirty="0">
                <a:solidFill>
                  <a:srgbClr val="5F3913"/>
                </a:solidFill>
                <a:latin typeface="Berlin Sans FB" panose="020E0602020502020306" pitchFamily="34" charset="77"/>
              </a:rPr>
              <a:t>La obra de Cristo nos limpia de todo pecado. Cuando morimos, nuestras almas van directamente al cielo.</a:t>
            </a:r>
            <a:endParaRPr lang="en-US" sz="2400" dirty="0">
              <a:solidFill>
                <a:srgbClr val="5F3913"/>
              </a:solidFill>
              <a:latin typeface="Berlin Sans FB" panose="020E0602020502020306" pitchFamily="34" charset="77"/>
            </a:endParaRPr>
          </a:p>
        </p:txBody>
      </p:sp>
      <p:pic>
        <p:nvPicPr>
          <p:cNvPr id="3" name="Picture 2" descr="A painting of a person holding a child&#10;&#10;Description automatically generated with low confidence">
            <a:extLst>
              <a:ext uri="{FF2B5EF4-FFF2-40B4-BE49-F238E27FC236}">
                <a16:creationId xmlns:a16="http://schemas.microsoft.com/office/drawing/2014/main" id="{E64E4C6A-0032-EDDC-FFDD-7FFA87BDE4D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32273" y="1153554"/>
            <a:ext cx="3731495" cy="5170662"/>
          </a:xfrm>
          <a:prstGeom prst="rect">
            <a:avLst/>
          </a:prstGeom>
        </p:spPr>
      </p:pic>
      <p:sp>
        <p:nvSpPr>
          <p:cNvPr id="4" name="TextBox 3">
            <a:extLst>
              <a:ext uri="{FF2B5EF4-FFF2-40B4-BE49-F238E27FC236}">
                <a16:creationId xmlns:a16="http://schemas.microsoft.com/office/drawing/2014/main" id="{115A6E03-98F1-B1B0-9442-86CC7F73A435}"/>
              </a:ext>
            </a:extLst>
          </p:cNvPr>
          <p:cNvSpPr txBox="1"/>
          <p:nvPr/>
        </p:nvSpPr>
        <p:spPr>
          <a:xfrm>
            <a:off x="3680781" y="7122128"/>
            <a:ext cx="4949190" cy="230832"/>
          </a:xfrm>
          <a:prstGeom prst="rect">
            <a:avLst/>
          </a:prstGeom>
          <a:noFill/>
        </p:spPr>
        <p:txBody>
          <a:bodyPr wrap="square" rtlCol="0">
            <a:spAutoFit/>
          </a:bodyPr>
          <a:lstStyle/>
          <a:p>
            <a:r>
              <a:rPr lang="en-US" sz="900">
                <a:hlinkClick r:id="rId5" tooltip="https://www.ofielcatolico.com.br/2001/06/existe-o-purgatorio.html"/>
              </a:rPr>
              <a:t>This Photo</a:t>
            </a:r>
            <a:r>
              <a:rPr lang="en-US" sz="900"/>
              <a:t> by Unknown Author is licensed under </a:t>
            </a:r>
            <a:r>
              <a:rPr lang="en-US" sz="900">
                <a:hlinkClick r:id="rId6" tooltip="https://creativecommons.org/licenses/by-nc-nd/3.0/"/>
              </a:rPr>
              <a:t>CC BY-NC-ND</a:t>
            </a:r>
            <a:endParaRPr lang="en-US" sz="900"/>
          </a:p>
        </p:txBody>
      </p:sp>
      <p:cxnSp>
        <p:nvCxnSpPr>
          <p:cNvPr id="6" name="Google Shape;96;p2">
            <a:extLst>
              <a:ext uri="{FF2B5EF4-FFF2-40B4-BE49-F238E27FC236}">
                <a16:creationId xmlns:a16="http://schemas.microsoft.com/office/drawing/2014/main" id="{A06E1427-74D7-75F2-FBFB-8660328A3F90}"/>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9" name="Slide Number Placeholder 8">
            <a:extLst>
              <a:ext uri="{FF2B5EF4-FFF2-40B4-BE49-F238E27FC236}">
                <a16:creationId xmlns:a16="http://schemas.microsoft.com/office/drawing/2014/main" id="{1C153B3A-128C-AE2F-E8F5-0A6000B0306C}"/>
              </a:ext>
            </a:extLst>
          </p:cNvPr>
          <p:cNvSpPr>
            <a:spLocks noGrp="1"/>
          </p:cNvSpPr>
          <p:nvPr>
            <p:ph type="sldNum" sz="quarter" idx="12"/>
          </p:nvPr>
        </p:nvSpPr>
        <p:spPr/>
        <p:txBody>
          <a:bodyPr/>
          <a:lstStyle/>
          <a:p>
            <a:fld id="{C40EF412-7A27-464D-A465-13275E072503}" type="slidenum">
              <a:rPr lang="en-US" smtClean="0"/>
              <a:t>32</a:t>
            </a:fld>
            <a:endParaRPr lang="en-US"/>
          </a:p>
        </p:txBody>
      </p:sp>
    </p:spTree>
    <p:extLst>
      <p:ext uri="{BB962C8B-B14F-4D97-AF65-F5344CB8AC3E}">
        <p14:creationId xmlns:p14="http://schemas.microsoft.com/office/powerpoint/2010/main" val="244189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a:extLst>
              <a:ext uri="{FF2B5EF4-FFF2-40B4-BE49-F238E27FC236}">
                <a16:creationId xmlns:a16="http://schemas.microsoft.com/office/drawing/2014/main" id="{DEA2BFA9-A20F-B4B7-7FE8-C6944E6DCA12}"/>
              </a:ext>
            </a:extLst>
          </p:cNvPr>
          <p:cNvSpPr txBox="1"/>
          <p:nvPr/>
        </p:nvSpPr>
        <p:spPr>
          <a:xfrm>
            <a:off x="2605163" y="167427"/>
            <a:ext cx="7337806" cy="769441"/>
          </a:xfrm>
          <a:prstGeom prst="rect">
            <a:avLst/>
          </a:prstGeom>
          <a:noFill/>
        </p:spPr>
        <p:txBody>
          <a:bodyPr wrap="square" rtlCol="0">
            <a:spAutoFit/>
          </a:bodyPr>
          <a:lstStyle/>
          <a:p>
            <a:pPr algn="ctr"/>
            <a:r>
              <a:rPr lang="es-ES" sz="4400" dirty="0">
                <a:solidFill>
                  <a:srgbClr val="018443"/>
                </a:solidFill>
                <a:latin typeface="Berlin Sans FB Demi" panose="020E0802020502020306" pitchFamily="34" charset="0"/>
              </a:rPr>
              <a:t>Resumen de las diferencias</a:t>
            </a:r>
            <a:endParaRPr lang="en-US" sz="4400" dirty="0">
              <a:solidFill>
                <a:srgbClr val="018443"/>
              </a:solidFill>
              <a:latin typeface="Berlin Sans FB Demi" panose="020E0802020502020306" pitchFamily="34" charset="0"/>
            </a:endParaRPr>
          </a:p>
        </p:txBody>
      </p:sp>
      <p:sp>
        <p:nvSpPr>
          <p:cNvPr id="8" name="TextBox 7">
            <a:extLst>
              <a:ext uri="{FF2B5EF4-FFF2-40B4-BE49-F238E27FC236}">
                <a16:creationId xmlns:a16="http://schemas.microsoft.com/office/drawing/2014/main" id="{2E176AA1-96C1-FF4C-1377-8CE2DD00A696}"/>
              </a:ext>
            </a:extLst>
          </p:cNvPr>
          <p:cNvSpPr txBox="1"/>
          <p:nvPr/>
        </p:nvSpPr>
        <p:spPr>
          <a:xfrm>
            <a:off x="5189517" y="1029079"/>
            <a:ext cx="6139543" cy="4524315"/>
          </a:xfrm>
          <a:prstGeom prst="rect">
            <a:avLst/>
          </a:prstGeom>
          <a:noFill/>
        </p:spPr>
        <p:txBody>
          <a:bodyPr wrap="square" rtlCol="0">
            <a:spAutoFit/>
          </a:bodyPr>
          <a:lstStyle/>
          <a:p>
            <a:r>
              <a:rPr lang="es-ES" sz="2400" b="1" dirty="0">
                <a:solidFill>
                  <a:srgbClr val="5F3913"/>
                </a:solidFill>
                <a:latin typeface="Berlin Sans FB" panose="020E0602020502020306" pitchFamily="34" charset="77"/>
              </a:rPr>
              <a:t>La Confesión</a:t>
            </a:r>
          </a:p>
          <a:p>
            <a:endParaRPr lang="es-ES" sz="2400" dirty="0">
              <a:solidFill>
                <a:srgbClr val="5F3913"/>
              </a:solidFill>
              <a:latin typeface="Berlin Sans FB" panose="020E0602020502020306" pitchFamily="34" charset="77"/>
            </a:endParaRPr>
          </a:p>
          <a:p>
            <a:r>
              <a:rPr lang="es-ES" sz="2400" dirty="0">
                <a:solidFill>
                  <a:srgbClr val="5F3913"/>
                </a:solidFill>
                <a:latin typeface="Berlin Sans FB" panose="020E0602020502020306" pitchFamily="34" charset="77"/>
              </a:rPr>
              <a:t>La Iglesia Católica enseña que la confesión debe hacerse con un sacerdote, quien asignará obras de penitencia para que podamos expiar nuestros pecados.</a:t>
            </a:r>
          </a:p>
          <a:p>
            <a:endParaRPr lang="es-ES" sz="2400" dirty="0">
              <a:solidFill>
                <a:srgbClr val="5F3913"/>
              </a:solidFill>
              <a:latin typeface="Berlin Sans FB" panose="020E0602020502020306" pitchFamily="34" charset="77"/>
            </a:endParaRPr>
          </a:p>
          <a:p>
            <a:r>
              <a:rPr lang="es-ES" sz="2400" dirty="0">
                <a:solidFill>
                  <a:srgbClr val="5F3913"/>
                </a:solidFill>
                <a:latin typeface="Berlin Sans FB" panose="020E0602020502020306" pitchFamily="34" charset="77"/>
              </a:rPr>
              <a:t>Las iglesias luterana y protestante enseñan que podemos confesar nuestros pecados a Dios u otros creyentes. Cuando lo hacemos, recibimos un perdón total y gratuito. En agradecimiento, nos esforzaremos por hacer buenas obras.</a:t>
            </a:r>
            <a:endParaRPr lang="en-US" sz="2400" dirty="0">
              <a:solidFill>
                <a:srgbClr val="5F3913"/>
              </a:solidFill>
              <a:latin typeface="Berlin Sans FB" panose="020E0602020502020306" pitchFamily="34" charset="77"/>
            </a:endParaRPr>
          </a:p>
        </p:txBody>
      </p:sp>
      <p:pic>
        <p:nvPicPr>
          <p:cNvPr id="6" name="Picture 5">
            <a:extLst>
              <a:ext uri="{FF2B5EF4-FFF2-40B4-BE49-F238E27FC236}">
                <a16:creationId xmlns:a16="http://schemas.microsoft.com/office/drawing/2014/main" id="{D6978C5B-570D-0700-4F7E-6BECE63AD0F1}"/>
              </a:ext>
            </a:extLst>
          </p:cNvPr>
          <p:cNvPicPr>
            <a:picLocks noChangeAspect="1"/>
          </p:cNvPicPr>
          <p:nvPr/>
        </p:nvPicPr>
        <p:blipFill>
          <a:blip r:embed="rId4"/>
          <a:stretch>
            <a:fillRect/>
          </a:stretch>
        </p:blipFill>
        <p:spPr>
          <a:xfrm>
            <a:off x="862940" y="1029079"/>
            <a:ext cx="3791045" cy="5082965"/>
          </a:xfrm>
          <a:prstGeom prst="rect">
            <a:avLst/>
          </a:prstGeom>
        </p:spPr>
      </p:pic>
      <p:cxnSp>
        <p:nvCxnSpPr>
          <p:cNvPr id="9" name="Google Shape;96;p2">
            <a:extLst>
              <a:ext uri="{FF2B5EF4-FFF2-40B4-BE49-F238E27FC236}">
                <a16:creationId xmlns:a16="http://schemas.microsoft.com/office/drawing/2014/main" id="{780B2AB9-8E26-19FA-6811-4C451361445A}"/>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10" name="Slide Number Placeholder 9">
            <a:extLst>
              <a:ext uri="{FF2B5EF4-FFF2-40B4-BE49-F238E27FC236}">
                <a16:creationId xmlns:a16="http://schemas.microsoft.com/office/drawing/2014/main" id="{826A140E-CECF-82DD-1877-D0565A0D4519}"/>
              </a:ext>
            </a:extLst>
          </p:cNvPr>
          <p:cNvSpPr>
            <a:spLocks noGrp="1"/>
          </p:cNvSpPr>
          <p:nvPr>
            <p:ph type="sldNum" sz="quarter" idx="12"/>
          </p:nvPr>
        </p:nvSpPr>
        <p:spPr/>
        <p:txBody>
          <a:bodyPr/>
          <a:lstStyle/>
          <a:p>
            <a:fld id="{C40EF412-7A27-464D-A465-13275E072503}" type="slidenum">
              <a:rPr lang="en-US" smtClean="0"/>
              <a:t>33</a:t>
            </a:fld>
            <a:endParaRPr lang="en-US"/>
          </a:p>
        </p:txBody>
      </p:sp>
    </p:spTree>
    <p:extLst>
      <p:ext uri="{BB962C8B-B14F-4D97-AF65-F5344CB8AC3E}">
        <p14:creationId xmlns:p14="http://schemas.microsoft.com/office/powerpoint/2010/main" val="106009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2583719" y="511565"/>
            <a:ext cx="7024561" cy="707886"/>
          </a:xfrm>
          <a:prstGeom prst="rect">
            <a:avLst/>
          </a:prstGeom>
          <a:noFill/>
        </p:spPr>
        <p:txBody>
          <a:bodyPr wrap="square" rtlCol="0">
            <a:spAutoFit/>
          </a:bodyPr>
          <a:lstStyle/>
          <a:p>
            <a:pPr marR="0" lvl="0"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Objetivos de la Lección: </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875072" y="1483900"/>
            <a:ext cx="10797988" cy="4031873"/>
          </a:xfrm>
          <a:prstGeom prst="rect">
            <a:avLst/>
          </a:prstGeom>
          <a:noFill/>
        </p:spPr>
        <p:txBody>
          <a:bodyPr wrap="square" rtlCol="0">
            <a:spAutoFit/>
          </a:bodyPr>
          <a:lstStyle/>
          <a:p>
            <a:pPr marL="514350" indent="-514350">
              <a:buFont typeface="Arial" panose="020B0604020202020204" pitchFamily="34" charset="0"/>
              <a:buChar char="•"/>
            </a:pPr>
            <a:r>
              <a:rPr lang="es-ES" sz="3200" dirty="0">
                <a:solidFill>
                  <a:srgbClr val="5F3913"/>
                </a:solidFill>
                <a:latin typeface="Berlin Sans FB" panose="020E0602020502020306" pitchFamily="34" charset="77"/>
              </a:rPr>
              <a:t>Comparar la biblia y la Iglesia Católica en cuanto a la Virgen María.</a:t>
            </a:r>
          </a:p>
          <a:p>
            <a:pPr marL="514350" indent="-514350">
              <a:buFont typeface="Arial" panose="020B0604020202020204" pitchFamily="34" charset="0"/>
              <a:buChar char="•"/>
            </a:pPr>
            <a:endParaRPr lang="en-US" sz="3200" dirty="0">
              <a:solidFill>
                <a:srgbClr val="5F3913"/>
              </a:solidFill>
              <a:latin typeface="Berlin Sans FB" panose="020E0602020502020306" pitchFamily="34" charset="77"/>
            </a:endParaRPr>
          </a:p>
          <a:p>
            <a:pPr marL="514350" indent="-514350">
              <a:buFont typeface="Arial" panose="020B0604020202020204" pitchFamily="34" charset="0"/>
              <a:buChar char="•"/>
            </a:pPr>
            <a:r>
              <a:rPr lang="es-ES" sz="3200" dirty="0">
                <a:solidFill>
                  <a:srgbClr val="5F3913"/>
                </a:solidFill>
                <a:latin typeface="Berlin Sans FB" panose="020E0602020502020306" pitchFamily="34" charset="77"/>
              </a:rPr>
              <a:t>Comparar la biblia y la Iglesia Católica en cuanto al purgatorio.</a:t>
            </a:r>
          </a:p>
          <a:p>
            <a:pPr marL="514350" indent="-514350">
              <a:buFont typeface="Arial" panose="020B0604020202020204" pitchFamily="34" charset="0"/>
              <a:buChar char="•"/>
            </a:pPr>
            <a:endParaRPr lang="en-US" sz="3200" dirty="0">
              <a:solidFill>
                <a:srgbClr val="5F3913"/>
              </a:solidFill>
              <a:latin typeface="Berlin Sans FB" panose="020E0602020502020306" pitchFamily="34" charset="77"/>
            </a:endParaRPr>
          </a:p>
          <a:p>
            <a:pPr marL="514350" indent="-514350">
              <a:buFont typeface="Arial" panose="020B0604020202020204" pitchFamily="34" charset="0"/>
              <a:buChar char="•"/>
            </a:pPr>
            <a:r>
              <a:rPr lang="es-ES" sz="3200" dirty="0">
                <a:solidFill>
                  <a:srgbClr val="5F3913"/>
                </a:solidFill>
                <a:latin typeface="Berlin Sans FB" panose="020E0602020502020306" pitchFamily="34" charset="77"/>
              </a:rPr>
              <a:t>Comparar la biblia y la Iglesia Católica en cuanto a la confesión.</a:t>
            </a:r>
            <a:endParaRPr lang="en-US" sz="32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1FD122A2-E53F-B73F-B98F-6AAB1A88029F}"/>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9A0CAA9B-4275-C069-4EC3-02802A89C794}"/>
              </a:ext>
            </a:extLst>
          </p:cNvPr>
          <p:cNvSpPr>
            <a:spLocks noGrp="1"/>
          </p:cNvSpPr>
          <p:nvPr>
            <p:ph type="sldNum" sz="quarter" idx="12"/>
          </p:nvPr>
        </p:nvSpPr>
        <p:spPr/>
        <p:txBody>
          <a:bodyPr/>
          <a:lstStyle/>
          <a:p>
            <a:fld id="{C40EF412-7A27-464D-A465-13275E072503}" type="slidenum">
              <a:rPr lang="en-US" smtClean="0"/>
              <a:t>34</a:t>
            </a:fld>
            <a:endParaRPr lang="en-US"/>
          </a:p>
        </p:txBody>
      </p:sp>
    </p:spTree>
    <p:extLst>
      <p:ext uri="{BB962C8B-B14F-4D97-AF65-F5344CB8AC3E}">
        <p14:creationId xmlns:p14="http://schemas.microsoft.com/office/powerpoint/2010/main" val="219027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12" name="TextBox 11"/>
          <p:cNvSpPr txBox="1"/>
          <p:nvPr/>
        </p:nvSpPr>
        <p:spPr>
          <a:xfrm>
            <a:off x="913943" y="616080"/>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Oración</a:t>
            </a:r>
            <a:endParaRPr lang="en-US" sz="4400" dirty="0">
              <a:solidFill>
                <a:srgbClr val="5F3913"/>
              </a:solidFill>
              <a:latin typeface="Berlin Sans FB Demi" panose="020E0802020502020306" pitchFamily="34" charset="0"/>
            </a:endParaRPr>
          </a:p>
        </p:txBody>
      </p:sp>
      <p:pic>
        <p:nvPicPr>
          <p:cNvPr id="4" name="Picture 3"/>
          <p:cNvPicPr>
            <a:picLocks noChangeAspect="1"/>
          </p:cNvPicPr>
          <p:nvPr/>
        </p:nvPicPr>
        <p:blipFill>
          <a:blip r:embed="rId3"/>
          <a:stretch>
            <a:fillRect/>
          </a:stretch>
        </p:blipFill>
        <p:spPr>
          <a:xfrm>
            <a:off x="2353999" y="1746968"/>
            <a:ext cx="7840134" cy="3994973"/>
          </a:xfrm>
          <a:prstGeom prst="rect">
            <a:avLst/>
          </a:prstGeom>
        </p:spPr>
      </p:pic>
      <p:cxnSp>
        <p:nvCxnSpPr>
          <p:cNvPr id="2" name="Google Shape;96;p2">
            <a:extLst>
              <a:ext uri="{FF2B5EF4-FFF2-40B4-BE49-F238E27FC236}">
                <a16:creationId xmlns:a16="http://schemas.microsoft.com/office/drawing/2014/main" id="{3B2F0DB0-A7E0-9D81-B36A-A276F4E9A0C2}"/>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F4F6256C-1893-4F88-F469-2DC614F6E125}"/>
              </a:ext>
            </a:extLst>
          </p:cNvPr>
          <p:cNvSpPr>
            <a:spLocks noGrp="1"/>
          </p:cNvSpPr>
          <p:nvPr>
            <p:ph type="sldNum" sz="quarter" idx="12"/>
          </p:nvPr>
        </p:nvSpPr>
        <p:spPr/>
        <p:txBody>
          <a:bodyPr/>
          <a:lstStyle/>
          <a:p>
            <a:fld id="{C40EF412-7A27-464D-A465-13275E072503}" type="slidenum">
              <a:rPr lang="en-US" smtClean="0"/>
              <a:t>35</a:t>
            </a:fld>
            <a:endParaRPr lang="en-US"/>
          </a:p>
        </p:txBody>
      </p:sp>
    </p:spTree>
    <p:extLst>
      <p:ext uri="{BB962C8B-B14F-4D97-AF65-F5344CB8AC3E}">
        <p14:creationId xmlns:p14="http://schemas.microsoft.com/office/powerpoint/2010/main" val="3888108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0"/>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4" name="Google Shape;434;p40" descr="Texto&#10;&#10;Descripción generada automáticamente"/>
          <p:cNvPicPr preferRelativeResize="0">
            <a:picLocks noGrp="1"/>
          </p:cNvPicPr>
          <p:nvPr>
            <p:ph type="body" idx="1"/>
          </p:nvPr>
        </p:nvPicPr>
        <p:blipFill rotWithShape="1">
          <a:blip r:embed="rId3">
            <a:alphaModFix/>
          </a:blip>
          <a:srcRect t="19"/>
          <a:stretch/>
        </p:blipFill>
        <p:spPr>
          <a:xfrm>
            <a:off x="20" y="1282"/>
            <a:ext cx="12191980" cy="6856718"/>
          </a:xfrm>
          <a:prstGeom prst="rect">
            <a:avLst/>
          </a:prstGeom>
          <a:noFill/>
          <a:ln>
            <a:noFill/>
          </a:ln>
        </p:spPr>
      </p:pic>
      <p:sp>
        <p:nvSpPr>
          <p:cNvPr id="2" name="Slide Number Placeholder 1">
            <a:extLst>
              <a:ext uri="{FF2B5EF4-FFF2-40B4-BE49-F238E27FC236}">
                <a16:creationId xmlns:a16="http://schemas.microsoft.com/office/drawing/2014/main" id="{2CB9E6FF-15C6-F028-7620-648C5A000B28}"/>
              </a:ext>
            </a:extLst>
          </p:cNvPr>
          <p:cNvSpPr>
            <a:spLocks noGrp="1"/>
          </p:cNvSpPr>
          <p:nvPr>
            <p:ph type="sldNum" sz="quarter" idx="12"/>
          </p:nvPr>
        </p:nvSpPr>
        <p:spPr/>
        <p:txBody>
          <a:bodyPr/>
          <a:lstStyle/>
          <a:p>
            <a:fld id="{C40EF412-7A27-464D-A465-13275E072503}"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12" name="TextBox 11"/>
          <p:cNvSpPr txBox="1"/>
          <p:nvPr/>
        </p:nvSpPr>
        <p:spPr>
          <a:xfrm>
            <a:off x="913943" y="435443"/>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La Despedida</a:t>
            </a:r>
            <a:endParaRPr lang="en-US" sz="4400" dirty="0">
              <a:solidFill>
                <a:srgbClr val="5F3913"/>
              </a:solidFill>
              <a:latin typeface="Berlin Sans FB Demi" panose="020E0802020502020306" pitchFamily="34" charset="0"/>
            </a:endParaRPr>
          </a:p>
        </p:txBody>
      </p:sp>
      <p:pic>
        <p:nvPicPr>
          <p:cNvPr id="25602" name="Picture 2" descr="Image result for la despedid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662" y="1682769"/>
            <a:ext cx="7460708" cy="419664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A59B4CE-6568-53BD-974E-3E5D9BD620A2}"/>
              </a:ext>
            </a:extLst>
          </p:cNvPr>
          <p:cNvSpPr>
            <a:spLocks noGrp="1"/>
          </p:cNvSpPr>
          <p:nvPr>
            <p:ph type="sldNum" sz="quarter" idx="12"/>
          </p:nvPr>
        </p:nvSpPr>
        <p:spPr/>
        <p:txBody>
          <a:bodyPr/>
          <a:lstStyle/>
          <a:p>
            <a:fld id="{C40EF412-7A27-464D-A465-13275E072503}" type="slidenum">
              <a:rPr lang="en-US" smtClean="0"/>
              <a:t>37</a:t>
            </a:fld>
            <a:endParaRPr lang="en-US"/>
          </a:p>
        </p:txBody>
      </p:sp>
    </p:spTree>
    <p:extLst>
      <p:ext uri="{BB962C8B-B14F-4D97-AF65-F5344CB8AC3E}">
        <p14:creationId xmlns:p14="http://schemas.microsoft.com/office/powerpoint/2010/main" val="3875749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936" y="100351"/>
            <a:ext cx="10168128" cy="6673174"/>
          </a:xfrm>
          <a:prstGeom prst="rect">
            <a:avLst/>
          </a:prstGeom>
        </p:spPr>
      </p:pic>
      <p:sp>
        <p:nvSpPr>
          <p:cNvPr id="5" name="Slide Number Placeholder 4">
            <a:extLst>
              <a:ext uri="{FF2B5EF4-FFF2-40B4-BE49-F238E27FC236}">
                <a16:creationId xmlns:a16="http://schemas.microsoft.com/office/drawing/2014/main" id="{9E6A7BF8-6E9C-74E5-07A1-9F0AAE6F4789}"/>
              </a:ext>
            </a:extLst>
          </p:cNvPr>
          <p:cNvSpPr>
            <a:spLocks noGrp="1"/>
          </p:cNvSpPr>
          <p:nvPr>
            <p:ph type="sldNum" sz="quarter" idx="12"/>
          </p:nvPr>
        </p:nvSpPr>
        <p:spPr/>
        <p:txBody>
          <a:bodyPr/>
          <a:lstStyle/>
          <a:p>
            <a:fld id="{C40EF412-7A27-464D-A465-13275E072503}" type="slidenum">
              <a:rPr lang="en-US" smtClean="0"/>
              <a:t>38</a:t>
            </a:fld>
            <a:endParaRPr lang="en-US"/>
          </a:p>
        </p:txBody>
      </p:sp>
    </p:spTree>
    <p:extLst>
      <p:ext uri="{BB962C8B-B14F-4D97-AF65-F5344CB8AC3E}">
        <p14:creationId xmlns:p14="http://schemas.microsoft.com/office/powerpoint/2010/main" val="341623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122" name="Google Shape;122;p5" descr="Image result for respeto&quot;"/>
          <p:cNvPicPr preferRelativeResize="0"/>
          <p:nvPr/>
        </p:nvPicPr>
        <p:blipFill rotWithShape="1">
          <a:blip r:embed="rId4">
            <a:alphaModFix/>
          </a:blip>
          <a:srcRect/>
          <a:stretch/>
        </p:blipFill>
        <p:spPr>
          <a:xfrm>
            <a:off x="12735373" y="830351"/>
            <a:ext cx="3810000" cy="2143125"/>
          </a:xfrm>
          <a:prstGeom prst="rect">
            <a:avLst/>
          </a:prstGeom>
          <a:noFill/>
          <a:ln w="9525" cap="flat" cmpd="sng">
            <a:solidFill>
              <a:srgbClr val="E6E6E6"/>
            </a:solidFill>
            <a:prstDash val="solid"/>
            <a:round/>
            <a:headEnd type="none" w="sm" len="sm"/>
            <a:tailEnd type="none" w="sm" len="sm"/>
          </a:ln>
        </p:spPr>
      </p:pic>
      <p:sp>
        <p:nvSpPr>
          <p:cNvPr id="123" name="Google Shape;123;p5"/>
          <p:cNvSpPr txBox="1"/>
          <p:nvPr/>
        </p:nvSpPr>
        <p:spPr>
          <a:xfrm>
            <a:off x="3547222" y="1423260"/>
            <a:ext cx="7527659" cy="4154943"/>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5F3913"/>
              </a:buClr>
              <a:buSzPts val="4800"/>
              <a:buFont typeface="Arial"/>
              <a:buChar char="•"/>
            </a:pPr>
            <a:r>
              <a:rPr lang="en-US" sz="4400" dirty="0" err="1">
                <a:solidFill>
                  <a:srgbClr val="5F3913"/>
                </a:solidFill>
                <a:latin typeface="Overlock"/>
                <a:ea typeface="Overlock"/>
                <a:cs typeface="Overlock"/>
                <a:sym typeface="Overlock"/>
              </a:rPr>
              <a:t>Viniendo</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preparado</a:t>
            </a:r>
            <a:endParaRPr sz="4400" dirty="0"/>
          </a:p>
          <a:p>
            <a:pPr marL="571500" marR="0" lvl="0" indent="-571500" algn="l" rtl="0">
              <a:spcBef>
                <a:spcPts val="0"/>
              </a:spcBef>
              <a:spcAft>
                <a:spcPts val="0"/>
              </a:spcAft>
              <a:buClr>
                <a:srgbClr val="5F3913"/>
              </a:buClr>
              <a:buSzPts val="4800"/>
              <a:buFont typeface="Arial"/>
              <a:buChar char="•"/>
            </a:pPr>
            <a:r>
              <a:rPr lang="en-US" sz="4400" dirty="0" err="1">
                <a:solidFill>
                  <a:srgbClr val="5F3913"/>
                </a:solidFill>
                <a:latin typeface="Overlock"/>
                <a:ea typeface="Overlock"/>
                <a:cs typeface="Overlock"/>
                <a:sym typeface="Overlock"/>
              </a:rPr>
              <a:t>Siendo</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puntual</a:t>
            </a:r>
            <a:endParaRPr sz="4400" dirty="0"/>
          </a:p>
          <a:p>
            <a:pPr marL="571500" marR="0" lvl="0" indent="-571500" algn="l" rtl="0">
              <a:spcBef>
                <a:spcPts val="0"/>
              </a:spcBef>
              <a:spcAft>
                <a:spcPts val="0"/>
              </a:spcAft>
              <a:buClr>
                <a:srgbClr val="5F3913"/>
              </a:buClr>
              <a:buSzPts val="4800"/>
              <a:buFont typeface="Arial"/>
              <a:buChar char="•"/>
            </a:pPr>
            <a:r>
              <a:rPr lang="en-US" sz="4400" dirty="0">
                <a:solidFill>
                  <a:srgbClr val="5F3913"/>
                </a:solidFill>
                <a:latin typeface="Overlock"/>
                <a:ea typeface="Overlock"/>
                <a:cs typeface="Overlock"/>
                <a:sym typeface="Overlock"/>
              </a:rPr>
              <a:t>Con </a:t>
            </a:r>
            <a:r>
              <a:rPr lang="en-US" sz="4400" dirty="0" err="1">
                <a:solidFill>
                  <a:srgbClr val="5F3913"/>
                </a:solidFill>
                <a:latin typeface="Overlock"/>
                <a:ea typeface="Overlock"/>
                <a:cs typeface="Overlock"/>
                <a:sym typeface="Overlock"/>
              </a:rPr>
              <a:t>los</a:t>
            </a:r>
            <a:r>
              <a:rPr lang="en-US" sz="4400" dirty="0">
                <a:solidFill>
                  <a:srgbClr val="5F3913"/>
                </a:solidFill>
                <a:latin typeface="Overlock"/>
                <a:ea typeface="Overlock"/>
                <a:cs typeface="Overlock"/>
                <a:sym typeface="Overlock"/>
              </a:rPr>
              <a:t> que </a:t>
            </a:r>
            <a:r>
              <a:rPr lang="en-US" sz="4400" dirty="0" err="1">
                <a:solidFill>
                  <a:srgbClr val="5F3913"/>
                </a:solidFill>
                <a:latin typeface="Overlock"/>
                <a:ea typeface="Overlock"/>
                <a:cs typeface="Overlock"/>
                <a:sym typeface="Overlock"/>
              </a:rPr>
              <a:t>nos</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sirven</a:t>
            </a:r>
            <a:endParaRPr sz="4400" dirty="0"/>
          </a:p>
          <a:p>
            <a:pPr marL="571500" marR="0" lvl="0" indent="-571500" algn="l" rtl="0">
              <a:spcBef>
                <a:spcPts val="0"/>
              </a:spcBef>
              <a:spcAft>
                <a:spcPts val="0"/>
              </a:spcAft>
              <a:buClr>
                <a:srgbClr val="5F3913"/>
              </a:buClr>
              <a:buSzPts val="4800"/>
              <a:buFont typeface="Arial"/>
              <a:buChar char="•"/>
            </a:pPr>
            <a:r>
              <a:rPr lang="en-US" sz="4400" dirty="0">
                <a:solidFill>
                  <a:srgbClr val="5F3913"/>
                </a:solidFill>
                <a:latin typeface="Overlock"/>
                <a:ea typeface="Overlock"/>
                <a:cs typeface="Overlock"/>
                <a:sym typeface="Overlock"/>
              </a:rPr>
              <a:t>Con los </a:t>
            </a:r>
            <a:r>
              <a:rPr lang="en-US" sz="4400" dirty="0" err="1">
                <a:solidFill>
                  <a:srgbClr val="5F3913"/>
                </a:solidFill>
                <a:latin typeface="Overlock"/>
                <a:ea typeface="Overlock"/>
                <a:cs typeface="Overlock"/>
                <a:sym typeface="Overlock"/>
              </a:rPr>
              <a:t>compañeros</a:t>
            </a:r>
            <a:r>
              <a:rPr lang="en-US" sz="4400" dirty="0">
                <a:solidFill>
                  <a:srgbClr val="5F3913"/>
                </a:solidFill>
                <a:latin typeface="Overlock"/>
                <a:ea typeface="Overlock"/>
                <a:cs typeface="Overlock"/>
                <a:sym typeface="Overlock"/>
              </a:rPr>
              <a:t> de </a:t>
            </a:r>
            <a:r>
              <a:rPr lang="en-US" sz="4400" dirty="0" err="1">
                <a:solidFill>
                  <a:srgbClr val="5F3913"/>
                </a:solidFill>
                <a:latin typeface="Overlock"/>
                <a:ea typeface="Overlock"/>
                <a:cs typeface="Overlock"/>
                <a:sym typeface="Overlock"/>
              </a:rPr>
              <a:t>clase</a:t>
            </a:r>
            <a:endParaRPr sz="4400" dirty="0"/>
          </a:p>
          <a:p>
            <a:pPr marL="571500" marR="0" lvl="0" indent="-571500" algn="l" rtl="0">
              <a:spcBef>
                <a:spcPts val="0"/>
              </a:spcBef>
              <a:spcAft>
                <a:spcPts val="0"/>
              </a:spcAft>
              <a:buClr>
                <a:srgbClr val="5F3913"/>
              </a:buClr>
              <a:buSzPts val="4800"/>
              <a:buFont typeface="Arial"/>
              <a:buChar char="•"/>
            </a:pPr>
            <a:r>
              <a:rPr lang="en-US" sz="4400" dirty="0">
                <a:solidFill>
                  <a:srgbClr val="5F3913"/>
                </a:solidFill>
                <a:latin typeface="Overlock"/>
                <a:ea typeface="Overlock"/>
                <a:cs typeface="Overlock"/>
                <a:sym typeface="Overlock"/>
              </a:rPr>
              <a:t>Con </a:t>
            </a:r>
            <a:r>
              <a:rPr lang="en-US" sz="4400" dirty="0" err="1">
                <a:solidFill>
                  <a:srgbClr val="5F3913"/>
                </a:solidFill>
                <a:latin typeface="Overlock"/>
                <a:ea typeface="Overlock"/>
                <a:cs typeface="Overlock"/>
                <a:sym typeface="Overlock"/>
              </a:rPr>
              <a:t>el</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grupo</a:t>
            </a:r>
            <a:r>
              <a:rPr lang="en-US" sz="4400" dirty="0">
                <a:solidFill>
                  <a:srgbClr val="5F3913"/>
                </a:solidFill>
                <a:latin typeface="Overlock"/>
                <a:ea typeface="Overlock"/>
                <a:cs typeface="Overlock"/>
                <a:sym typeface="Overlock"/>
              </a:rPr>
              <a:t> de </a:t>
            </a:r>
            <a:r>
              <a:rPr lang="en-US" sz="4400" dirty="0" err="1">
                <a:solidFill>
                  <a:srgbClr val="5F3913"/>
                </a:solidFill>
                <a:latin typeface="Overlock"/>
                <a:ea typeface="Overlock"/>
                <a:cs typeface="Overlock"/>
                <a:sym typeface="Overlock"/>
              </a:rPr>
              <a:t>Whatsapp</a:t>
            </a:r>
            <a:endParaRPr sz="4400" dirty="0">
              <a:solidFill>
                <a:srgbClr val="5F3913"/>
              </a:solidFill>
              <a:latin typeface="Overlock"/>
              <a:ea typeface="Overlock"/>
              <a:cs typeface="Overlock"/>
              <a:sym typeface="Overlock"/>
            </a:endParaRPr>
          </a:p>
        </p:txBody>
      </p:sp>
      <p:pic>
        <p:nvPicPr>
          <p:cNvPr id="124" name="Google Shape;124;p5" descr="Image result for respeto&quot;"/>
          <p:cNvPicPr preferRelativeResize="0"/>
          <p:nvPr/>
        </p:nvPicPr>
        <p:blipFill rotWithShape="1">
          <a:blip r:embed="rId5">
            <a:alphaModFix/>
          </a:blip>
          <a:srcRect t="11683" b="36396"/>
          <a:stretch/>
        </p:blipFill>
        <p:spPr>
          <a:xfrm rot="-5400000">
            <a:off x="-644268" y="2316028"/>
            <a:ext cx="5215075" cy="1692301"/>
          </a:xfrm>
          <a:prstGeom prst="rect">
            <a:avLst/>
          </a:prstGeom>
          <a:noFill/>
          <a:ln>
            <a:noFill/>
          </a:ln>
        </p:spPr>
      </p:pic>
      <p:cxnSp>
        <p:nvCxnSpPr>
          <p:cNvPr id="2" name="Google Shape;96;p2">
            <a:extLst>
              <a:ext uri="{FF2B5EF4-FFF2-40B4-BE49-F238E27FC236}">
                <a16:creationId xmlns:a16="http://schemas.microsoft.com/office/drawing/2014/main" id="{DBFCCCE6-E968-1FC6-4063-03CE13D5727C}"/>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D1B420CF-1850-AE37-B97E-7DEEFDF3C02D}"/>
              </a:ext>
            </a:extLst>
          </p:cNvPr>
          <p:cNvSpPr>
            <a:spLocks noGrp="1"/>
          </p:cNvSpPr>
          <p:nvPr>
            <p:ph type="sldNum" sz="quarter" idx="12"/>
          </p:nvPr>
        </p:nvSpPr>
        <p:spPr/>
        <p:txBody>
          <a:bodyPr/>
          <a:lstStyle/>
          <a:p>
            <a:fld id="{C40EF412-7A27-464D-A465-13275E072503}"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59" name="Google Shape;159;p8"/>
          <p:cNvSpPr txBox="1"/>
          <p:nvPr/>
        </p:nvSpPr>
        <p:spPr>
          <a:xfrm>
            <a:off x="869494" y="354892"/>
            <a:ext cx="1045300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dirty="0">
                <a:solidFill>
                  <a:srgbClr val="009051"/>
                </a:solidFill>
                <a:effectLst/>
                <a:latin typeface="Berlin Sans FB" panose="020E0602020502020306" pitchFamily="34" charset="0"/>
                <a:ea typeface="Calibri" panose="020F0502020204030204" pitchFamily="34" charset="0"/>
              </a:rPr>
              <a:t>El propósito de este curso. </a:t>
            </a:r>
            <a:endParaRPr sz="4000" b="1" dirty="0">
              <a:solidFill>
                <a:srgbClr val="009051"/>
              </a:solidFill>
              <a:latin typeface="Berlin Sans FB" panose="020E0602020502020306" pitchFamily="34" charset="0"/>
              <a:ea typeface="Overlock"/>
              <a:cs typeface="Overlock"/>
              <a:sym typeface="Overlock"/>
            </a:endParaRPr>
          </a:p>
        </p:txBody>
      </p:sp>
      <p:sp>
        <p:nvSpPr>
          <p:cNvPr id="2" name="TextBox 1">
            <a:extLst>
              <a:ext uri="{FF2B5EF4-FFF2-40B4-BE49-F238E27FC236}">
                <a16:creationId xmlns:a16="http://schemas.microsoft.com/office/drawing/2014/main" id="{979AE377-18FF-6183-3C2D-13E39BC92A8F}"/>
              </a:ext>
            </a:extLst>
          </p:cNvPr>
          <p:cNvSpPr txBox="1"/>
          <p:nvPr/>
        </p:nvSpPr>
        <p:spPr>
          <a:xfrm>
            <a:off x="753039" y="1384402"/>
            <a:ext cx="10685918" cy="4939814"/>
          </a:xfrm>
          <a:prstGeom prst="rect">
            <a:avLst/>
          </a:prstGeom>
          <a:noFill/>
        </p:spPr>
        <p:txBody>
          <a:bodyPr wrap="square" rtlCol="0">
            <a:spAutoFit/>
          </a:bodyPr>
          <a:lstStyle/>
          <a:p>
            <a:pPr marL="514350" indent="-514350">
              <a:buAutoNum type="alphaLcPeriod"/>
            </a:pPr>
            <a:r>
              <a:rPr lang="es-ES" sz="3500" dirty="0">
                <a:solidFill>
                  <a:srgbClr val="614425"/>
                </a:solidFill>
                <a:latin typeface="Berlin Sans FB" panose="020E0602020502020306" pitchFamily="34" charset="0"/>
              </a:rPr>
              <a:t>Hay muchas “identidades” espirituales – sistemas de creencias – en el cristianismo de hoy.</a:t>
            </a:r>
          </a:p>
          <a:p>
            <a:pPr marL="514350" indent="-514350">
              <a:buAutoNum type="alphaLcPeriod"/>
            </a:pPr>
            <a:endParaRPr lang="es-ES" sz="3500" dirty="0">
              <a:solidFill>
                <a:srgbClr val="614425"/>
              </a:solidFill>
              <a:latin typeface="Berlin Sans FB" panose="020E0602020502020306" pitchFamily="34" charset="0"/>
            </a:endParaRPr>
          </a:p>
          <a:p>
            <a:pPr marL="514350" indent="-514350">
              <a:buAutoNum type="alphaLcPeriod"/>
            </a:pPr>
            <a:r>
              <a:rPr lang="es-ES" sz="3500" dirty="0">
                <a:solidFill>
                  <a:srgbClr val="614425"/>
                </a:solidFill>
                <a:latin typeface="Berlin Sans FB" panose="020E0602020502020306" pitchFamily="34" charset="0"/>
              </a:rPr>
              <a:t>En Academia Cristo, nuestra identidad espiritual es Luterana Confesional.</a:t>
            </a:r>
          </a:p>
          <a:p>
            <a:pPr marL="514350" indent="-514350">
              <a:buAutoNum type="alphaLcPeriod"/>
            </a:pPr>
            <a:endParaRPr lang="es-ES" sz="3500" dirty="0">
              <a:solidFill>
                <a:srgbClr val="614425"/>
              </a:solidFill>
              <a:latin typeface="Berlin Sans FB" panose="020E0602020502020306" pitchFamily="34" charset="0"/>
            </a:endParaRPr>
          </a:p>
          <a:p>
            <a:pPr marL="514350" indent="-514350">
              <a:buAutoNum type="alphaLcPeriod"/>
            </a:pPr>
            <a:r>
              <a:rPr lang="es-ES" sz="3500" dirty="0">
                <a:solidFill>
                  <a:srgbClr val="614425"/>
                </a:solidFill>
                <a:latin typeface="Berlin Sans FB" panose="020E0602020502020306" pitchFamily="34" charset="0"/>
              </a:rPr>
              <a:t>En resumen: queremos ayudarle a tener una identidad espiritual basada únicamente en lo que dice la Palabra de Dios.</a:t>
            </a:r>
          </a:p>
        </p:txBody>
      </p:sp>
      <p:cxnSp>
        <p:nvCxnSpPr>
          <p:cNvPr id="4" name="Straight Connector 3">
            <a:extLst>
              <a:ext uri="{FF2B5EF4-FFF2-40B4-BE49-F238E27FC236}">
                <a16:creationId xmlns:a16="http://schemas.microsoft.com/office/drawing/2014/main" id="{6F8E6BBC-0F2C-3CDA-D755-0932CD359D2B}"/>
              </a:ext>
            </a:extLst>
          </p:cNvPr>
          <p:cNvCxnSpPr>
            <a:cxnSpLocks/>
          </p:cNvCxnSpPr>
          <p:nvPr/>
        </p:nvCxnSpPr>
        <p:spPr>
          <a:xfrm>
            <a:off x="933450" y="6488108"/>
            <a:ext cx="9447679" cy="0"/>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95DD4D9-EB6F-3644-8B81-AAF4306E39D3}"/>
              </a:ext>
            </a:extLst>
          </p:cNvPr>
          <p:cNvSpPr>
            <a:spLocks noGrp="1"/>
          </p:cNvSpPr>
          <p:nvPr>
            <p:ph type="sldNum" sz="quarter" idx="12"/>
          </p:nvPr>
        </p:nvSpPr>
        <p:spPr/>
        <p:txBody>
          <a:bodyPr/>
          <a:lstStyle/>
          <a:p>
            <a:fld id="{C40EF412-7A27-464D-A465-13275E072503}"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2583719" y="511565"/>
            <a:ext cx="7024561" cy="707886"/>
          </a:xfrm>
          <a:prstGeom prst="rect">
            <a:avLst/>
          </a:prstGeom>
          <a:noFill/>
        </p:spPr>
        <p:txBody>
          <a:bodyPr wrap="square" rtlCol="0">
            <a:spAutoFit/>
          </a:bodyPr>
          <a:lstStyle/>
          <a:p>
            <a:pPr marR="0" lvl="0"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Objetivos de la Lección: </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875072" y="1483900"/>
            <a:ext cx="10797988" cy="4031873"/>
          </a:xfrm>
          <a:prstGeom prst="rect">
            <a:avLst/>
          </a:prstGeom>
          <a:noFill/>
        </p:spPr>
        <p:txBody>
          <a:bodyPr wrap="square" rtlCol="0">
            <a:spAutoFit/>
          </a:bodyPr>
          <a:lstStyle/>
          <a:p>
            <a:pPr marL="514350" indent="-514350">
              <a:buFont typeface="Arial" panose="020B0604020202020204" pitchFamily="34" charset="0"/>
              <a:buChar char="•"/>
            </a:pPr>
            <a:r>
              <a:rPr lang="es-ES" sz="3200" dirty="0">
                <a:solidFill>
                  <a:srgbClr val="5F3913"/>
                </a:solidFill>
                <a:latin typeface="Berlin Sans FB" panose="020E0602020502020306" pitchFamily="34" charset="77"/>
              </a:rPr>
              <a:t>Comparar la biblia y la Iglesia Católica en cuanto a la Virgen María.</a:t>
            </a:r>
          </a:p>
          <a:p>
            <a:pPr marL="514350" indent="-514350">
              <a:buFont typeface="Arial" panose="020B0604020202020204" pitchFamily="34" charset="0"/>
              <a:buChar char="•"/>
            </a:pPr>
            <a:endParaRPr lang="en-US" sz="3200" dirty="0">
              <a:solidFill>
                <a:srgbClr val="5F3913"/>
              </a:solidFill>
              <a:latin typeface="Berlin Sans FB" panose="020E0602020502020306" pitchFamily="34" charset="77"/>
            </a:endParaRPr>
          </a:p>
          <a:p>
            <a:pPr marL="514350" indent="-514350">
              <a:buFont typeface="Arial" panose="020B0604020202020204" pitchFamily="34" charset="0"/>
              <a:buChar char="•"/>
            </a:pPr>
            <a:r>
              <a:rPr lang="es-ES" sz="3200" dirty="0">
                <a:solidFill>
                  <a:srgbClr val="5F3913"/>
                </a:solidFill>
                <a:latin typeface="Berlin Sans FB" panose="020E0602020502020306" pitchFamily="34" charset="77"/>
              </a:rPr>
              <a:t>Comparar la biblia y la Iglesia Católica en cuanto al purgatorio.</a:t>
            </a:r>
          </a:p>
          <a:p>
            <a:pPr marL="514350" indent="-514350">
              <a:buFont typeface="Arial" panose="020B0604020202020204" pitchFamily="34" charset="0"/>
              <a:buChar char="•"/>
            </a:pPr>
            <a:endParaRPr lang="en-US" sz="3200" dirty="0">
              <a:solidFill>
                <a:srgbClr val="5F3913"/>
              </a:solidFill>
              <a:latin typeface="Berlin Sans FB" panose="020E0602020502020306" pitchFamily="34" charset="77"/>
            </a:endParaRPr>
          </a:p>
          <a:p>
            <a:pPr marL="514350" indent="-514350">
              <a:buFont typeface="Arial" panose="020B0604020202020204" pitchFamily="34" charset="0"/>
              <a:buChar char="•"/>
            </a:pPr>
            <a:r>
              <a:rPr lang="es-ES" sz="3200" dirty="0">
                <a:solidFill>
                  <a:srgbClr val="5F3913"/>
                </a:solidFill>
                <a:latin typeface="Berlin Sans FB" panose="020E0602020502020306" pitchFamily="34" charset="77"/>
              </a:rPr>
              <a:t>Comparar la biblia y la Iglesia Católica en cuanto a la confesión.</a:t>
            </a:r>
            <a:endParaRPr lang="en-US" sz="3200" dirty="0">
              <a:solidFill>
                <a:srgbClr val="5F3913"/>
              </a:solidFill>
              <a:latin typeface="Berlin Sans FB" panose="020E0602020502020306" pitchFamily="34" charset="77"/>
            </a:endParaRPr>
          </a:p>
        </p:txBody>
      </p:sp>
      <p:cxnSp>
        <p:nvCxnSpPr>
          <p:cNvPr id="3" name="Google Shape;96;p2">
            <a:extLst>
              <a:ext uri="{FF2B5EF4-FFF2-40B4-BE49-F238E27FC236}">
                <a16:creationId xmlns:a16="http://schemas.microsoft.com/office/drawing/2014/main" id="{1FD122A2-E53F-B73F-B98F-6AAB1A88029F}"/>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6" name="Slide Number Placeholder 5">
            <a:extLst>
              <a:ext uri="{FF2B5EF4-FFF2-40B4-BE49-F238E27FC236}">
                <a16:creationId xmlns:a16="http://schemas.microsoft.com/office/drawing/2014/main" id="{C8F192C2-3641-A461-B83E-22A14FC719DB}"/>
              </a:ext>
            </a:extLst>
          </p:cNvPr>
          <p:cNvSpPr>
            <a:spLocks noGrp="1"/>
          </p:cNvSpPr>
          <p:nvPr>
            <p:ph type="sldNum" sz="quarter" idx="12"/>
          </p:nvPr>
        </p:nvSpPr>
        <p:spPr/>
        <p:txBody>
          <a:bodyPr/>
          <a:lstStyle/>
          <a:p>
            <a:fld id="{C40EF412-7A27-464D-A465-13275E072503}" type="slidenum">
              <a:rPr lang="en-US" smtClean="0"/>
              <a:t>6</a:t>
            </a:fld>
            <a:endParaRPr lang="en-US"/>
          </a:p>
        </p:txBody>
      </p:sp>
    </p:spTree>
    <p:extLst>
      <p:ext uri="{BB962C8B-B14F-4D97-AF65-F5344CB8AC3E}">
        <p14:creationId xmlns:p14="http://schemas.microsoft.com/office/powerpoint/2010/main" val="39073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540889" y="2313391"/>
            <a:ext cx="11110222" cy="707886"/>
          </a:xfrm>
          <a:prstGeom prst="rect">
            <a:avLst/>
          </a:prstGeom>
          <a:noFill/>
        </p:spPr>
        <p:txBody>
          <a:bodyPr wrap="square" rtlCol="0">
            <a:spAutoFit/>
          </a:bodyPr>
          <a:lstStyle/>
          <a:p>
            <a:pPr algn="ctr"/>
            <a:r>
              <a:rPr lang="es-ES" sz="4000" b="1" dirty="0">
                <a:solidFill>
                  <a:srgbClr val="018443"/>
                </a:solidFill>
                <a:effectLst/>
                <a:latin typeface="Berlin Sans FB" panose="020E0602020502020306" pitchFamily="34" charset="77"/>
                <a:ea typeface="Calibri" panose="020F0502020204030204" pitchFamily="34" charset="0"/>
              </a:rPr>
              <a:t>Repaso del video</a:t>
            </a:r>
            <a:r>
              <a:rPr lang="en-US" sz="4000" b="1" dirty="0">
                <a:solidFill>
                  <a:srgbClr val="018443"/>
                </a:solidFill>
                <a:effectLst/>
                <a:latin typeface="Berlin Sans FB" panose="020E0602020502020306" pitchFamily="34" charset="77"/>
              </a:rPr>
              <a:t> </a:t>
            </a:r>
            <a:endParaRPr lang="en-US" sz="4000" b="1" dirty="0">
              <a:solidFill>
                <a:srgbClr val="018443"/>
              </a:solidFill>
              <a:latin typeface="Berlin Sans FB" panose="020E0602020502020306" pitchFamily="34" charset="77"/>
            </a:endParaRPr>
          </a:p>
        </p:txBody>
      </p:sp>
      <p:sp>
        <p:nvSpPr>
          <p:cNvPr id="6" name="TextBox 5"/>
          <p:cNvSpPr txBox="1"/>
          <p:nvPr/>
        </p:nvSpPr>
        <p:spPr>
          <a:xfrm>
            <a:off x="1123606" y="4118808"/>
            <a:ext cx="9944788" cy="707886"/>
          </a:xfrm>
          <a:prstGeom prst="rect">
            <a:avLst/>
          </a:prstGeom>
          <a:solidFill>
            <a:srgbClr val="E6E6E6"/>
          </a:solidFill>
        </p:spPr>
        <p:txBody>
          <a:bodyPr wrap="square" rtlCol="0">
            <a:spAutoFit/>
          </a:bodyPr>
          <a:lstStyle/>
          <a:p>
            <a:pPr algn="ctr"/>
            <a:r>
              <a:rPr lang="es-CO" sz="4000" dirty="0">
                <a:solidFill>
                  <a:srgbClr val="5F3913"/>
                </a:solidFill>
                <a:latin typeface="Berlin Sans FB" panose="020E0602020502020306" pitchFamily="34" charset="0"/>
              </a:rPr>
              <a:t>Preguntas de Tarea</a:t>
            </a:r>
            <a:endParaRPr lang="en-US" sz="4000" dirty="0">
              <a:solidFill>
                <a:srgbClr val="5F3913"/>
              </a:solidFill>
              <a:latin typeface="Berlin Sans FB" panose="020E0602020502020306" pitchFamily="34" charset="0"/>
            </a:endParaRPr>
          </a:p>
        </p:txBody>
      </p:sp>
      <p:cxnSp>
        <p:nvCxnSpPr>
          <p:cNvPr id="3" name="Google Shape;96;p2">
            <a:extLst>
              <a:ext uri="{FF2B5EF4-FFF2-40B4-BE49-F238E27FC236}">
                <a16:creationId xmlns:a16="http://schemas.microsoft.com/office/drawing/2014/main" id="{F63D79EC-4253-9AF8-CBFD-94C47EA80340}"/>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4" name="Slide Number Placeholder 3">
            <a:extLst>
              <a:ext uri="{FF2B5EF4-FFF2-40B4-BE49-F238E27FC236}">
                <a16:creationId xmlns:a16="http://schemas.microsoft.com/office/drawing/2014/main" id="{2531CC2A-E632-3E4A-CA60-1C7D6C92728A}"/>
              </a:ext>
            </a:extLst>
          </p:cNvPr>
          <p:cNvSpPr>
            <a:spLocks noGrp="1"/>
          </p:cNvSpPr>
          <p:nvPr>
            <p:ph type="sldNum" sz="quarter" idx="12"/>
          </p:nvPr>
        </p:nvSpPr>
        <p:spPr/>
        <p:txBody>
          <a:bodyPr/>
          <a:lstStyle/>
          <a:p>
            <a:fld id="{C40EF412-7A27-464D-A465-13275E072503}" type="slidenum">
              <a:rPr lang="en-US" smtClean="0"/>
              <a:t>7</a:t>
            </a:fld>
            <a:endParaRPr lang="en-US"/>
          </a:p>
        </p:txBody>
      </p:sp>
    </p:spTree>
    <p:extLst>
      <p:ext uri="{BB962C8B-B14F-4D97-AF65-F5344CB8AC3E}">
        <p14:creationId xmlns:p14="http://schemas.microsoft.com/office/powerpoint/2010/main" val="33267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568307" y="181644"/>
            <a:ext cx="11055386" cy="1569660"/>
          </a:xfrm>
          <a:prstGeom prst="rect">
            <a:avLst/>
          </a:prstGeom>
          <a:noFill/>
        </p:spPr>
        <p:txBody>
          <a:bodyPr wrap="square" rtlCol="0">
            <a:spAutoFit/>
          </a:bodyPr>
          <a:lstStyle/>
          <a:p>
            <a:pPr algn="ctr"/>
            <a:r>
              <a:rPr lang="es-ES" sz="3200" b="1" dirty="0">
                <a:solidFill>
                  <a:srgbClr val="018443"/>
                </a:solidFill>
                <a:effectLst/>
                <a:latin typeface="Berlin Sans FB" panose="020E0602020502020306" pitchFamily="34" charset="77"/>
                <a:ea typeface="Calibri" panose="020F0502020204030204" pitchFamily="34" charset="0"/>
              </a:rPr>
              <a:t>¿Cuáles son las enseñanzas que la Iglesia Católica Romana tiene en común con la Iglesia Luterana y la mayoría de las Iglesias Protestantes?</a:t>
            </a:r>
            <a:r>
              <a:rPr lang="en-US" sz="3200" b="1" dirty="0">
                <a:solidFill>
                  <a:srgbClr val="018443"/>
                </a:solidFill>
                <a:effectLst/>
                <a:latin typeface="Berlin Sans FB" panose="020E0602020502020306" pitchFamily="34" charset="77"/>
              </a:rPr>
              <a:t> </a:t>
            </a:r>
            <a:endParaRPr lang="en-US" sz="3200" b="1" dirty="0">
              <a:solidFill>
                <a:srgbClr val="018443"/>
              </a:solidFill>
              <a:latin typeface="Berlin Sans FB" panose="020E0602020502020306" pitchFamily="34" charset="77"/>
            </a:endParaRPr>
          </a:p>
        </p:txBody>
      </p:sp>
      <p:sp>
        <p:nvSpPr>
          <p:cNvPr id="4" name="TextBox 3"/>
          <p:cNvSpPr txBox="1"/>
          <p:nvPr/>
        </p:nvSpPr>
        <p:spPr>
          <a:xfrm>
            <a:off x="941417" y="2210014"/>
            <a:ext cx="10592715" cy="4278094"/>
          </a:xfrm>
          <a:prstGeom prst="rect">
            <a:avLst/>
          </a:prstGeom>
          <a:noFill/>
        </p:spPr>
        <p:txBody>
          <a:bodyPr wrap="square" rtlCol="0">
            <a:spAutoFit/>
          </a:bodyPr>
          <a:lstStyle/>
          <a:p>
            <a:pPr marL="457200" indent="-457200">
              <a:buFont typeface="Arial" panose="020B0604020202020204" pitchFamily="34" charset="0"/>
              <a:buChar char="•"/>
            </a:pPr>
            <a:r>
              <a:rPr lang="es-ES" sz="3400" dirty="0">
                <a:solidFill>
                  <a:srgbClr val="5F3913"/>
                </a:solidFill>
                <a:latin typeface="Berlin Sans FB" panose="020E0602020502020306" pitchFamily="34" charset="77"/>
              </a:rPr>
              <a:t>La enseñanza de la Trinidad.</a:t>
            </a:r>
          </a:p>
          <a:p>
            <a:pPr marL="457200" indent="-457200">
              <a:buFont typeface="Arial" panose="020B0604020202020204" pitchFamily="34" charset="0"/>
              <a:buChar char="•"/>
            </a:pPr>
            <a:r>
              <a:rPr lang="es-ES" sz="3400" dirty="0">
                <a:solidFill>
                  <a:srgbClr val="5F3913"/>
                </a:solidFill>
                <a:latin typeface="Berlin Sans FB" panose="020E0602020502020306" pitchFamily="34" charset="77"/>
              </a:rPr>
              <a:t>La persona de Jesucristo.</a:t>
            </a:r>
          </a:p>
          <a:p>
            <a:pPr marL="457200" indent="-457200">
              <a:buFont typeface="Arial" panose="020B0604020202020204" pitchFamily="34" charset="0"/>
              <a:buChar char="•"/>
            </a:pPr>
            <a:r>
              <a:rPr lang="es-ES" sz="3400" dirty="0">
                <a:solidFill>
                  <a:srgbClr val="5F3913"/>
                </a:solidFill>
                <a:latin typeface="Berlin Sans FB" panose="020E0602020502020306" pitchFamily="34" charset="77"/>
              </a:rPr>
              <a:t>La obra redentora de Jesucristo</a:t>
            </a:r>
          </a:p>
          <a:p>
            <a:pPr marL="457200" indent="-457200">
              <a:buFont typeface="Arial" panose="020B0604020202020204" pitchFamily="34" charset="0"/>
              <a:buChar char="•"/>
            </a:pPr>
            <a:r>
              <a:rPr lang="es-ES" sz="3400" dirty="0">
                <a:solidFill>
                  <a:srgbClr val="5F3913"/>
                </a:solidFill>
                <a:latin typeface="Berlin Sans FB" panose="020E0602020502020306" pitchFamily="34" charset="77"/>
              </a:rPr>
              <a:t>Las enseñanzas de los Credos (Apostólico, Niceno y Atanasiano)</a:t>
            </a:r>
          </a:p>
          <a:p>
            <a:pPr marL="457200" indent="-457200">
              <a:buFont typeface="Arial" panose="020B0604020202020204" pitchFamily="34" charset="0"/>
              <a:buChar char="•"/>
            </a:pPr>
            <a:r>
              <a:rPr lang="es-ES" sz="3400" dirty="0">
                <a:solidFill>
                  <a:srgbClr val="5F3913"/>
                </a:solidFill>
                <a:latin typeface="Berlin Sans FB" panose="020E0602020502020306" pitchFamily="34" charset="77"/>
              </a:rPr>
              <a:t>El Padrenuestro</a:t>
            </a:r>
          </a:p>
          <a:p>
            <a:pPr marL="457200" indent="-457200">
              <a:buFont typeface="Arial" panose="020B0604020202020204" pitchFamily="34" charset="0"/>
              <a:buChar char="•"/>
            </a:pPr>
            <a:r>
              <a:rPr lang="es-ES" sz="3400" dirty="0">
                <a:solidFill>
                  <a:srgbClr val="5F3913"/>
                </a:solidFill>
                <a:latin typeface="Berlin Sans FB" panose="020E0602020502020306" pitchFamily="34" charset="77"/>
              </a:rPr>
              <a:t>Los 10 mandamientos</a:t>
            </a:r>
          </a:p>
          <a:p>
            <a:pPr marL="457200" indent="-457200">
              <a:buFont typeface="Arial" panose="020B0604020202020204" pitchFamily="34" charset="0"/>
              <a:buChar char="•"/>
            </a:pPr>
            <a:endParaRPr lang="es-ES" sz="3400" dirty="0">
              <a:solidFill>
                <a:srgbClr val="5F3913"/>
              </a:solidFill>
              <a:latin typeface="Berlin Sans FB" panose="020E0602020502020306" pitchFamily="34" charset="77"/>
            </a:endParaRPr>
          </a:p>
        </p:txBody>
      </p:sp>
      <p:cxnSp>
        <p:nvCxnSpPr>
          <p:cNvPr id="7" name="Google Shape;96;p2">
            <a:extLst>
              <a:ext uri="{FF2B5EF4-FFF2-40B4-BE49-F238E27FC236}">
                <a16:creationId xmlns:a16="http://schemas.microsoft.com/office/drawing/2014/main" id="{88839169-94A2-A3C0-682A-E3E815F8B2DC}"/>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10" name="Slide Number Placeholder 9">
            <a:extLst>
              <a:ext uri="{FF2B5EF4-FFF2-40B4-BE49-F238E27FC236}">
                <a16:creationId xmlns:a16="http://schemas.microsoft.com/office/drawing/2014/main" id="{0B123CBA-B8F9-F531-654C-5EDF3F717874}"/>
              </a:ext>
            </a:extLst>
          </p:cNvPr>
          <p:cNvSpPr>
            <a:spLocks noGrp="1"/>
          </p:cNvSpPr>
          <p:nvPr>
            <p:ph type="sldNum" sz="quarter" idx="12"/>
          </p:nvPr>
        </p:nvSpPr>
        <p:spPr/>
        <p:txBody>
          <a:bodyPr/>
          <a:lstStyle/>
          <a:p>
            <a:fld id="{C40EF412-7A27-464D-A465-13275E072503}" type="slidenum">
              <a:rPr lang="en-US" smtClean="0"/>
              <a:t>8</a:t>
            </a:fld>
            <a:endParaRPr lang="en-US"/>
          </a:p>
        </p:txBody>
      </p:sp>
    </p:spTree>
    <p:extLst>
      <p:ext uri="{BB962C8B-B14F-4D97-AF65-F5344CB8AC3E}">
        <p14:creationId xmlns:p14="http://schemas.microsoft.com/office/powerpoint/2010/main" val="23750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540569" y="574876"/>
            <a:ext cx="10107385" cy="707886"/>
          </a:xfrm>
          <a:prstGeom prst="rect">
            <a:avLst/>
          </a:prstGeom>
          <a:noFill/>
        </p:spPr>
        <p:txBody>
          <a:bodyPr wrap="square" rtlCol="0">
            <a:spAutoFit/>
          </a:bodyPr>
          <a:lstStyle/>
          <a:p>
            <a:pPr marR="0" lvl="1" algn="ctr">
              <a:spcBef>
                <a:spcPts val="0"/>
              </a:spcBef>
              <a:spcAft>
                <a:spcPts val="0"/>
              </a:spcAft>
            </a:pPr>
            <a:r>
              <a:rPr lang="es-ES" sz="4000" b="1" dirty="0">
                <a:solidFill>
                  <a:srgbClr val="018443"/>
                </a:solidFill>
                <a:effectLst/>
                <a:latin typeface="Berlin Sans FB" panose="020E0602020502020306" pitchFamily="34" charset="77"/>
                <a:ea typeface="Calibri" panose="020F0502020204030204" pitchFamily="34" charset="0"/>
              </a:rPr>
              <a:t>¿Cuál es la diferencia principal? </a:t>
            </a:r>
            <a:endParaRPr lang="en-US" sz="4000" b="1" dirty="0">
              <a:solidFill>
                <a:srgbClr val="018443"/>
              </a:solidFill>
              <a:effectLst/>
              <a:latin typeface="Berlin Sans FB" panose="020E0602020502020306" pitchFamily="34" charset="77"/>
              <a:ea typeface="Calibri" panose="020F0502020204030204" pitchFamily="34" charset="0"/>
            </a:endParaRPr>
          </a:p>
        </p:txBody>
      </p:sp>
      <p:sp>
        <p:nvSpPr>
          <p:cNvPr id="4" name="TextBox 3"/>
          <p:cNvSpPr txBox="1"/>
          <p:nvPr/>
        </p:nvSpPr>
        <p:spPr>
          <a:xfrm>
            <a:off x="1120239" y="1849942"/>
            <a:ext cx="9951522" cy="3539430"/>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La Iglesia Católica Romana enseña que Jesús, a través de su vida perfecta y su muerte inmerecida, </a:t>
            </a:r>
            <a:r>
              <a:rPr lang="es-ES" sz="3200" u="sng" dirty="0">
                <a:solidFill>
                  <a:srgbClr val="5F3913"/>
                </a:solidFill>
                <a:latin typeface="Berlin Sans FB" panose="020E0602020502020306" pitchFamily="34" charset="77"/>
              </a:rPr>
              <a:t>hizo posible</a:t>
            </a:r>
            <a:r>
              <a:rPr lang="es-ES" sz="3200" dirty="0">
                <a:solidFill>
                  <a:srgbClr val="5F3913"/>
                </a:solidFill>
                <a:latin typeface="Berlin Sans FB" panose="020E0602020502020306" pitchFamily="34" charset="77"/>
              </a:rPr>
              <a:t> la salvación. Sin embargo, no se da libremente. </a:t>
            </a:r>
          </a:p>
          <a:p>
            <a:pPr marL="457200" indent="-457200">
              <a:buFont typeface="Arial" panose="020B0604020202020204" pitchFamily="34" charset="0"/>
              <a:buChar char="•"/>
            </a:pPr>
            <a:endParaRPr lang="es-ES" sz="3200" dirty="0">
              <a:solidFill>
                <a:srgbClr val="5F3913"/>
              </a:solidFill>
              <a:latin typeface="Berlin Sans FB" panose="020E0602020502020306" pitchFamily="34" charset="77"/>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77"/>
              </a:rPr>
              <a:t>Uno debe obtenerlo mediante una combinación de fe en Cristo como Salvador y buenas obras o acciones meritorias por parte del creyente. </a:t>
            </a:r>
            <a:endParaRPr lang="en-US" sz="3200" dirty="0">
              <a:solidFill>
                <a:srgbClr val="5F3913"/>
              </a:solidFill>
              <a:latin typeface="Berlin Sans FB" panose="020E0602020502020306" pitchFamily="34" charset="77"/>
            </a:endParaRPr>
          </a:p>
        </p:txBody>
      </p:sp>
      <p:cxnSp>
        <p:nvCxnSpPr>
          <p:cNvPr id="7" name="Google Shape;96;p2">
            <a:extLst>
              <a:ext uri="{FF2B5EF4-FFF2-40B4-BE49-F238E27FC236}">
                <a16:creationId xmlns:a16="http://schemas.microsoft.com/office/drawing/2014/main" id="{CCD9DDFD-999B-4AB1-F6FE-547C0DE65A9D}"/>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10" name="Slide Number Placeholder 9">
            <a:extLst>
              <a:ext uri="{FF2B5EF4-FFF2-40B4-BE49-F238E27FC236}">
                <a16:creationId xmlns:a16="http://schemas.microsoft.com/office/drawing/2014/main" id="{2E4B1386-5F00-60A1-2F9F-FD7BA5F8B951}"/>
              </a:ext>
            </a:extLst>
          </p:cNvPr>
          <p:cNvSpPr>
            <a:spLocks noGrp="1"/>
          </p:cNvSpPr>
          <p:nvPr>
            <p:ph type="sldNum" sz="quarter" idx="12"/>
          </p:nvPr>
        </p:nvSpPr>
        <p:spPr/>
        <p:txBody>
          <a:bodyPr/>
          <a:lstStyle/>
          <a:p>
            <a:fld id="{C40EF412-7A27-464D-A465-13275E072503}" type="slidenum">
              <a:rPr lang="en-US" smtClean="0"/>
              <a:t>9</a:t>
            </a:fld>
            <a:endParaRPr lang="en-US"/>
          </a:p>
        </p:txBody>
      </p:sp>
    </p:spTree>
    <p:extLst>
      <p:ext uri="{BB962C8B-B14F-4D97-AF65-F5344CB8AC3E}">
        <p14:creationId xmlns:p14="http://schemas.microsoft.com/office/powerpoint/2010/main" val="418475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5" ma:contentTypeDescription="Create a new document." ma:contentTypeScope="" ma:versionID="5507abe0fc28d66db2f63ea6d1b9bf1d">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afbaa692ba35ad436848e442905bd438"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51FCABD1-7CA1-4AB1-BC87-4CD33CF12AA2}">
  <ds:schemaRefs>
    <ds:schemaRef ds:uri="http://schemas.microsoft.com/sharepoint/v3/contenttype/forms"/>
  </ds:schemaRefs>
</ds:datastoreItem>
</file>

<file path=customXml/itemProps2.xml><?xml version="1.0" encoding="utf-8"?>
<ds:datastoreItem xmlns:ds="http://schemas.openxmlformats.org/officeDocument/2006/customXml" ds:itemID="{D805B11E-621C-466A-8FB1-EF882CA410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3E2C5B-0850-4F74-949B-360B0E068DCE}">
  <ds:schemaRefs>
    <ds:schemaRef ds:uri="http://schemas.microsoft.com/office/2006/metadata/properties"/>
    <ds:schemaRef ds:uri="http://schemas.microsoft.com/office/infopath/2007/PartnerControls"/>
    <ds:schemaRef ds:uri="d9dd568f-92e7-4aa1-8e50-87aa9ffea924"/>
  </ds:schemaRefs>
</ds:datastoreItem>
</file>

<file path=docProps/app.xml><?xml version="1.0" encoding="utf-8"?>
<Properties xmlns="http://schemas.openxmlformats.org/officeDocument/2006/extended-properties" xmlns:vt="http://schemas.openxmlformats.org/officeDocument/2006/docPropsVTypes">
  <TotalTime>7670</TotalTime>
  <Words>2805</Words>
  <Application>Microsoft Office PowerPoint</Application>
  <PresentationFormat>Widescreen</PresentationFormat>
  <Paragraphs>217</Paragraphs>
  <Slides>38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Berlin Sans FB</vt:lpstr>
      <vt:lpstr>Berlin Sans FB Demi</vt:lpstr>
      <vt:lpstr>Calibri</vt:lpstr>
      <vt:lpstr>Calibri Light</vt:lpstr>
      <vt:lpstr>Overlock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Leyrer</dc:creator>
  <cp:lastModifiedBy>Luis Herrera</cp:lastModifiedBy>
  <cp:revision>203</cp:revision>
  <dcterms:created xsi:type="dcterms:W3CDTF">2019-11-25T17:14:25Z</dcterms:created>
  <dcterms:modified xsi:type="dcterms:W3CDTF">2023-06-13T00:35:37Z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