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60" r:id="rId8"/>
    <p:sldId id="261" r:id="rId9"/>
    <p:sldId id="311" r:id="rId10"/>
    <p:sldId id="281" r:id="rId11"/>
    <p:sldId id="315" r:id="rId12"/>
    <p:sldId id="282" r:id="rId13"/>
    <p:sldId id="316" r:id="rId14"/>
    <p:sldId id="284" r:id="rId15"/>
    <p:sldId id="263" r:id="rId16"/>
    <p:sldId id="268" r:id="rId17"/>
    <p:sldId id="317" r:id="rId18"/>
    <p:sldId id="310" r:id="rId19"/>
    <p:sldId id="320" r:id="rId20"/>
    <p:sldId id="319" r:id="rId21"/>
    <p:sldId id="318" r:id="rId22"/>
    <p:sldId id="279" r:id="rId23"/>
    <p:sldId id="288" r:id="rId24"/>
    <p:sldId id="271" r:id="rId25"/>
    <p:sldId id="322" r:id="rId26"/>
    <p:sldId id="323" r:id="rId27"/>
    <p:sldId id="325" r:id="rId28"/>
    <p:sldId id="324" r:id="rId29"/>
    <p:sldId id="309" r:id="rId30"/>
    <p:sldId id="276" r:id="rId31"/>
    <p:sldId id="275" r:id="rId32"/>
    <p:sldId id="278" r:id="rId33"/>
  </p:sldIdLst>
  <p:sldSz cx="12192000" cy="6858000"/>
  <p:notesSz cx="6858000" cy="9144000"/>
  <p:embeddedFontLst>
    <p:embeddedFont>
      <p:font typeface="Cambria" panose="02040503050406030204" pitchFamily="18"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Noto Sans Symbols"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85ID74/NrlZcwkFh+Lt2QxXd/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BFF4AF-9591-420E-BE2F-A3F28FED3EC5}" v="1" dt="2025-10-16T05:14:52.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51893"/>
  </p:normalViewPr>
  <p:slideViewPr>
    <p:cSldViewPr snapToGrid="0">
      <p:cViewPr varScale="1">
        <p:scale>
          <a:sx n="39" d="100"/>
          <a:sy n="39" d="100"/>
        </p:scale>
        <p:origin x="2248"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56"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7.fntdata"/><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57"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ram Degner" userId="4c46d99a4f91cf38" providerId="LiveId" clId="{23E18650-1ADE-44D3-B045-FC5FF42CCC01}"/>
    <pc:docChg chg="undo custSel delSld modSld">
      <pc:chgData name="Abram Degner" userId="4c46d99a4f91cf38" providerId="LiveId" clId="{23E18650-1ADE-44D3-B045-FC5FF42CCC01}" dt="2025-10-16T15:04:52.083" v="17310" actId="20577"/>
      <pc:docMkLst>
        <pc:docMk/>
      </pc:docMkLst>
      <pc:sldChg chg="modNotesTx">
        <pc:chgData name="Abram Degner" userId="4c46d99a4f91cf38" providerId="LiveId" clId="{23E18650-1ADE-44D3-B045-FC5FF42CCC01}" dt="2025-10-16T04:25:38.435" v="29" actId="20577"/>
        <pc:sldMkLst>
          <pc:docMk/>
          <pc:sldMk cId="0" sldId="268"/>
        </pc:sldMkLst>
      </pc:sldChg>
      <pc:sldChg chg="modNotesTx">
        <pc:chgData name="Abram Degner" userId="4c46d99a4f91cf38" providerId="LiveId" clId="{23E18650-1ADE-44D3-B045-FC5FF42CCC01}" dt="2025-10-16T04:50:50.128" v="4864" actId="20577"/>
        <pc:sldMkLst>
          <pc:docMk/>
          <pc:sldMk cId="0" sldId="271"/>
        </pc:sldMkLst>
      </pc:sldChg>
      <pc:sldChg chg="modNotesTx">
        <pc:chgData name="Abram Degner" userId="4c46d99a4f91cf38" providerId="LiveId" clId="{23E18650-1ADE-44D3-B045-FC5FF42CCC01}" dt="2025-10-16T04:36:07.557" v="1829" actId="20577"/>
        <pc:sldMkLst>
          <pc:docMk/>
          <pc:sldMk cId="168184767" sldId="279"/>
        </pc:sldMkLst>
      </pc:sldChg>
      <pc:sldChg chg="modNotesTx">
        <pc:chgData name="Abram Degner" userId="4c46d99a4f91cf38" providerId="LiveId" clId="{23E18650-1ADE-44D3-B045-FC5FF42CCC01}" dt="2025-10-16T04:33:28.618" v="1412" actId="20577"/>
        <pc:sldMkLst>
          <pc:docMk/>
          <pc:sldMk cId="2472974293" sldId="310"/>
        </pc:sldMkLst>
      </pc:sldChg>
      <pc:sldChg chg="modNotesTx">
        <pc:chgData name="Abram Degner" userId="4c46d99a4f91cf38" providerId="LiveId" clId="{23E18650-1ADE-44D3-B045-FC5FF42CCC01}" dt="2025-10-16T04:28:01.110" v="326" actId="20577"/>
        <pc:sldMkLst>
          <pc:docMk/>
          <pc:sldMk cId="3007615337" sldId="317"/>
        </pc:sldMkLst>
      </pc:sldChg>
      <pc:sldChg chg="modNotesTx">
        <pc:chgData name="Abram Degner" userId="4c46d99a4f91cf38" providerId="LiveId" clId="{23E18650-1ADE-44D3-B045-FC5FF42CCC01}" dt="2025-10-16T04:35:46.383" v="1828" actId="20577"/>
        <pc:sldMkLst>
          <pc:docMk/>
          <pc:sldMk cId="2525434612" sldId="319"/>
        </pc:sldMkLst>
      </pc:sldChg>
      <pc:sldChg chg="modNotesTx">
        <pc:chgData name="Abram Degner" userId="4c46d99a4f91cf38" providerId="LiveId" clId="{23E18650-1ADE-44D3-B045-FC5FF42CCC01}" dt="2025-10-16T04:34:12.213" v="1435" actId="20577"/>
        <pc:sldMkLst>
          <pc:docMk/>
          <pc:sldMk cId="4092408241" sldId="320"/>
        </pc:sldMkLst>
      </pc:sldChg>
      <pc:sldChg chg="del">
        <pc:chgData name="Abram Degner" userId="4c46d99a4f91cf38" providerId="LiveId" clId="{23E18650-1ADE-44D3-B045-FC5FF42CCC01}" dt="2025-09-03T23:26:06.186" v="0" actId="47"/>
        <pc:sldMkLst>
          <pc:docMk/>
          <pc:sldMk cId="4120878973" sldId="321"/>
        </pc:sldMkLst>
      </pc:sldChg>
      <pc:sldChg chg="modNotesTx">
        <pc:chgData name="Abram Degner" userId="4c46d99a4f91cf38" providerId="LiveId" clId="{23E18650-1ADE-44D3-B045-FC5FF42CCC01}" dt="2025-10-16T05:10:14.059" v="8181" actId="20577"/>
        <pc:sldMkLst>
          <pc:docMk/>
          <pc:sldMk cId="3431446881" sldId="322"/>
        </pc:sldMkLst>
      </pc:sldChg>
      <pc:sldChg chg="modNotesTx">
        <pc:chgData name="Abram Degner" userId="4c46d99a4f91cf38" providerId="LiveId" clId="{23E18650-1ADE-44D3-B045-FC5FF42CCC01}" dt="2025-10-16T15:01:03.069" v="16388" actId="20577"/>
        <pc:sldMkLst>
          <pc:docMk/>
          <pc:sldMk cId="1701779471" sldId="323"/>
        </pc:sldMkLst>
      </pc:sldChg>
      <pc:sldChg chg="modNotesTx">
        <pc:chgData name="Abram Degner" userId="4c46d99a4f91cf38" providerId="LiveId" clId="{23E18650-1ADE-44D3-B045-FC5FF42CCC01}" dt="2025-10-16T15:04:52.083" v="17310" actId="20577"/>
        <pc:sldMkLst>
          <pc:docMk/>
          <pc:sldMk cId="713040397"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2AoUq9qy3NQ"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youtube.com/watch?v=aaLSuruEoh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a:buNone/>
            </a:pPr>
            <a:r>
              <a:rPr lang="es-ES" sz="1800" b="1" dirty="0">
                <a:effectLst/>
                <a:latin typeface="Calibri" panose="020F0502020204030204" pitchFamily="34" charset="0"/>
                <a:ea typeface="Calibri" panose="020F0502020204030204" pitchFamily="34" charset="0"/>
              </a:rPr>
              <a:t>TAREA PARA LA LECCIÓN 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la tarea de la Lección 6 en el grupo de WhatsApp:</a:t>
            </a:r>
            <a:endParaRPr lang="en-US" sz="1800" dirty="0">
              <a:effectLst/>
              <a:latin typeface="Times New Roman" panose="02020603050405020304" pitchFamily="18" charset="0"/>
              <a:ea typeface="Times New Roman" panose="02020603050405020304" pitchFamily="18" charset="0"/>
            </a:endParaRPr>
          </a:p>
          <a:p>
            <a:pPr marL="0" marR="0">
              <a:buNone/>
            </a:pPr>
            <a:endParaRPr lang="es-ES" sz="1800" dirty="0">
              <a:solidFill>
                <a:srgbClr val="000000"/>
              </a:solidFill>
              <a:effectLst/>
              <a:latin typeface="Calibri" panose="020F0502020204030204" pitchFamily="34" charset="0"/>
              <a:ea typeface="Calibri" panose="020F0502020204030204" pitchFamily="34"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1. Ver el siguiente video breve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https://www.youtube.com/watch?v=2AoUq9qy3NQ</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2. Leer Gálatas 5:16-26.</a:t>
            </a:r>
            <a:endParaRPr lang="en-US" sz="1800" dirty="0">
              <a:effectLst/>
              <a:latin typeface="Times New Roman" panose="02020603050405020304" pitchFamily="18" charset="0"/>
              <a:ea typeface="Times New Roman" panose="02020603050405020304" pitchFamily="18" charset="0"/>
            </a:endParaRPr>
          </a:p>
          <a:p>
            <a:pPr marL="0" marR="0">
              <a:buNone/>
            </a:pPr>
            <a:r>
              <a:rPr lang="es-ES" sz="1800" dirty="0">
                <a:solidFill>
                  <a:srgbClr val="000000"/>
                </a:solidFill>
                <a:effectLst/>
                <a:latin typeface="Calibri" panose="020F0502020204030204" pitchFamily="34" charset="0"/>
                <a:ea typeface="Calibri" panose="020F0502020204030204" pitchFamily="34" charset="0"/>
              </a:rPr>
              <a:t>3. Reflexionar y responder:</a:t>
            </a: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¿Con qué nombre llamó Jesús al Espíritu Santo cuando prometió enviarlo a sus discípulos? </a:t>
            </a:r>
            <a:endParaRPr lang="en-US" sz="1800" kern="100" dirty="0">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¿Qué significa la palabra “santificar” según el video? </a:t>
            </a:r>
            <a:endParaRPr lang="en-US" sz="1800" kern="100" dirty="0">
              <a:solidFill>
                <a:srgbClr val="000000"/>
              </a:solidFill>
              <a:effectLst/>
              <a:latin typeface="Cambria" panose="02040503050406030204" pitchFamily="18" charset="0"/>
              <a:ea typeface="Calibri" panose="020F0502020204030204" pitchFamily="34" charset="0"/>
              <a:cs typeface="Arial" panose="020B0604020202020204" pitchFamily="34" charset="0"/>
            </a:endParaRPr>
          </a:p>
          <a:p>
            <a:pPr marL="0" marR="0"/>
            <a:r>
              <a:rPr lang="es-ES" sz="1800" kern="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¿Cómo nos santifica el Espíritu Santo </a:t>
            </a:r>
            <a:endParaRPr lang="en-US" sz="1800" kern="100" dirty="0">
              <a:effectLst/>
              <a:latin typeface="Cambria" panose="02040503050406030204" pitchFamily="18" charset="0"/>
              <a:ea typeface="Cambria" panose="02040503050406030204" pitchFamily="18" charset="0"/>
              <a:cs typeface="Arial" panose="020B0604020202020204" pitchFamily="34" charset="0"/>
            </a:endParaRPr>
          </a:p>
          <a:p>
            <a:pPr marL="0" lvl="0" indent="0" algn="l" rtl="0">
              <a:lnSpc>
                <a:spcPct val="100000"/>
              </a:lnSpc>
              <a:spcBef>
                <a:spcPts val="0"/>
              </a:spcBef>
              <a:spcAft>
                <a:spcPts val="0"/>
              </a:spcAft>
              <a:buNone/>
            </a:pPr>
            <a:endParaRPr b="1" dirty="0">
              <a:solidFill>
                <a:schemeClr val="dk1"/>
              </a:solidFill>
              <a:latin typeface="Calibri"/>
              <a:ea typeface="Calibri"/>
              <a:cs typeface="Calibri"/>
              <a:sym typeface="Calibri"/>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77F4B62-1AFE-2CE9-8DBD-28A25001B621}"/>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2A201460-2A1B-A7F6-E2AE-D30B18CA2C6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solidFill>
                  <a:srgbClr val="000000"/>
                </a:solidFill>
                <a:effectLst/>
                <a:latin typeface="Calibri" panose="020F0502020204030204" pitchFamily="34" charset="0"/>
                <a:ea typeface="Calibri" panose="020F0502020204030204" pitchFamily="34" charset="0"/>
              </a:rPr>
              <a:t>4. Así el Espíritu también nos mantiene y crece en la fe</a:t>
            </a:r>
          </a:p>
          <a:p>
            <a:pPr marL="0" marR="0">
              <a:buNone/>
            </a:pP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 lo largo de nuestras vidas, mientras seguimos escuchando el evangelio, el Espíritu sigue consolándonos. Pero recuerden que el evangelio es el poder de Dios para crear la fe (Romanos 1:16). A la vez, entonces, nos mantiene en la fe, y nos crece y madura en la fe a lo largo de nuestras vidas.</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 este proceso refiere Pablo en Filipenses 1:6 - Estoy persuadido de que el que comenzó en ustedes la buena obra, la perfeccionará hasta el día de Jesucristo.</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Pedro refiere a lo mismo mientras nos exhorta: …desead, como niños recién nacidos, la leche espiritual no adulterada, para que por ella crezcáis para salvación. (1 Pedro 2:2)</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Crecer en nuestra fe es parte importante de la santificación.</a:t>
            </a:r>
            <a:endParaRPr lang="en-US" sz="1800" dirty="0">
              <a:effectLst/>
              <a:latin typeface="Times New Roman" panose="02020603050405020304" pitchFamily="18" charset="0"/>
              <a:ea typeface="Times New Roman" panose="02020603050405020304" pitchFamily="18" charset="0"/>
            </a:endParaRPr>
          </a:p>
          <a:p>
            <a:pPr lvl="0" rtl="0"/>
            <a:endParaRPr lang="en-US" sz="1100" b="0" i="0" u="none" strike="noStrike" cap="none" dirty="0">
              <a:solidFill>
                <a:srgbClr val="000000"/>
              </a:solidFill>
              <a:effectLst/>
              <a:latin typeface="Arial"/>
              <a:ea typeface="Arial"/>
              <a:cs typeface="Arial"/>
              <a:sym typeface="Arial"/>
            </a:endParaRPr>
          </a:p>
        </p:txBody>
      </p:sp>
      <p:sp>
        <p:nvSpPr>
          <p:cNvPr id="188" name="Google Shape;188;g2ee1eb4b694_0_104:notes">
            <a:extLst>
              <a:ext uri="{FF2B5EF4-FFF2-40B4-BE49-F238E27FC236}">
                <a16:creationId xmlns:a16="http://schemas.microsoft.com/office/drawing/2014/main" id="{76BED308-685B-1797-15CF-7BF93722C3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570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5727575-CFF2-2A40-4A61-6E2FDB893C7E}"/>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09A7333B-6E1D-5586-432F-89339A44644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2: Describir como el Espíritu Santo no santifica.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80ED920C-A04E-0257-A4BA-AC6898DBCD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756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 ¿Qué significar la palabra “santificar” según el video? </a:t>
            </a:r>
            <a:r>
              <a:rPr lang="es-ES" sz="1800" i="1" dirty="0">
                <a:solidFill>
                  <a:srgbClr val="00B050"/>
                </a:solidFill>
                <a:effectLst/>
                <a:latin typeface="Calibri" panose="020F0502020204030204" pitchFamily="34" charset="0"/>
                <a:ea typeface="Calibri" panose="020F0502020204030204" pitchFamily="34" charset="0"/>
              </a:rPr>
              <a:t>Permite que los estudiantes contesten.</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ee1eb4b694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1. ¿Qué es la santificación?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Permite que los estudiantes contesten.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La obra del Espíritu Santo en nuestra vida se llama santificación, que significa “apartar como sagrado”. Es el proceso por el cual el Espíritu Santo nos aparta del pecado y nos guía a vivir una vida conforme a la voluntad de Dios. </a:t>
            </a: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En nuestra conversión, el Espíritu Santo nos aparta del mundo incrédulo para hacernos parte del reino de Dios. Somos salvos y declarados santos por la obra redentora de Jesucristo. Experimentaremos nuestra santidad en su plenitud cuando estemos en el cielo.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Hebreos 10:14 Él, por medio de una sola ofrenda, hizo perfectos para siempre a los santificados. </a:t>
            </a:r>
          </a:p>
          <a:p>
            <a:pPr marL="628650" marR="0" lvl="1" indent="-171450"/>
            <a:endParaRPr lang="en-US" sz="1100" dirty="0">
              <a:effectLst/>
              <a:latin typeface="Calibri" panose="020F0502020204030204" pitchFamily="34" charset="0"/>
              <a:ea typeface="Calibri" panose="020F0502020204030204" pitchFamily="34" charset="0"/>
            </a:endParaRPr>
          </a:p>
          <a:p>
            <a:pPr marL="171450" marR="0" lvl="0" indent="-171450"/>
            <a:r>
              <a:rPr lang="es-ES" sz="1100" dirty="0">
                <a:effectLst/>
                <a:latin typeface="Calibri" panose="020F0502020204030204" pitchFamily="34" charset="0"/>
                <a:ea typeface="Calibri" panose="020F0502020204030204" pitchFamily="34" charset="0"/>
                <a:cs typeface="Calibri" panose="020F0502020204030204" pitchFamily="34" charset="0"/>
              </a:rPr>
              <a:t>A lo largo de nuestra vida cristiana, él sigue fortaleciendo nuestra fe y apartándonos más y más del pecado, guiándonos hacia una vida que refleje a Cristo. </a:t>
            </a:r>
            <a:endParaRPr lang="en-US" sz="1100" dirty="0">
              <a:effectLst/>
              <a:latin typeface="Calibri" panose="020F0502020204030204" pitchFamily="34" charset="0"/>
              <a:ea typeface="Calibri" panose="020F0502020204030204" pitchFamily="34" charset="0"/>
            </a:endParaRPr>
          </a:p>
          <a:p>
            <a:pPr marL="628650" marR="0" lvl="1" indent="-171450"/>
            <a:r>
              <a:rPr lang="es-ES" sz="1100" dirty="0">
                <a:effectLst/>
                <a:latin typeface="Calibri" panose="020F0502020204030204" pitchFamily="34" charset="0"/>
                <a:ea typeface="Calibri" panose="020F0502020204030204" pitchFamily="34" charset="0"/>
                <a:cs typeface="Calibri" panose="020F0502020204030204" pitchFamily="34" charset="0"/>
              </a:rPr>
              <a:t>2 Tesalonicenses 2:13 Pero nosotros siempre debemos dar gracias a Dios por ustedes, hermanos amados por el Señor, de que desde el principio Dios lo haya escogido para salvación, mediante la santificación por el Espíritu y la fe en la verdad.</a:t>
            </a:r>
            <a:endParaRPr lang="en-US" sz="1100" dirty="0">
              <a:effectLst/>
              <a:latin typeface="Calibri" panose="020F0502020204030204" pitchFamily="34" charset="0"/>
              <a:ea typeface="Calibri" panose="020F0502020204030204" pitchFamily="34"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D864709B-58F4-5F9A-7BEE-8BC5F1C09B73}"/>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D9D32D5D-ECC1-D27A-15AC-5E6180C1BB1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b="0" i="0" u="none" strike="noStrike" cap="none" baseline="0" dirty="0">
                <a:solidFill>
                  <a:srgbClr val="000000"/>
                </a:solidFill>
                <a:effectLst/>
                <a:latin typeface="Arial"/>
                <a:ea typeface="Arial"/>
                <a:cs typeface="Arial"/>
                <a:sym typeface="Arial"/>
              </a:rPr>
              <a:t>2. La santificación </a:t>
            </a:r>
            <a:br>
              <a:rPr lang="es-ES" sz="1100" b="0" i="0" u="none" strike="noStrike" cap="none" baseline="0" dirty="0">
                <a:solidFill>
                  <a:srgbClr val="000000"/>
                </a:solidFill>
                <a:effectLst/>
                <a:latin typeface="Arial"/>
                <a:ea typeface="Arial"/>
                <a:cs typeface="Arial"/>
                <a:sym typeface="Arial"/>
              </a:rPr>
            </a:br>
            <a:br>
              <a:rPr lang="es-ES" sz="1100" b="0" i="0" u="none" strike="noStrike" cap="none" baseline="0" dirty="0">
                <a:solidFill>
                  <a:srgbClr val="000000"/>
                </a:solidFill>
                <a:effectLst/>
                <a:latin typeface="Arial"/>
                <a:ea typeface="Arial"/>
                <a:cs typeface="Arial"/>
                <a:sym typeface="Arial"/>
              </a:rPr>
            </a:br>
            <a:r>
              <a:rPr lang="es-ES" sz="1100" b="0" i="0" u="none" strike="noStrike" cap="none" baseline="0" dirty="0">
                <a:solidFill>
                  <a:srgbClr val="000000"/>
                </a:solidFill>
                <a:effectLst/>
                <a:latin typeface="Arial"/>
                <a:ea typeface="Arial"/>
                <a:cs typeface="Arial"/>
                <a:sym typeface="Arial"/>
              </a:rPr>
              <a:t>En su carta a los gálatas, Pablo nos recuerda que mientras el Espíritu Santo nos ha hecho una nueva creación, seguimos batallando día tras día con nuestra carne pecaminosa. Es una lucha constante en la vida del creyente.</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100" b="1" i="0" u="none" strike="noStrike" cap="none" baseline="30000"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100" b="1" i="0" u="none" strike="noStrike" cap="none" baseline="30000" dirty="0">
                <a:solidFill>
                  <a:srgbClr val="000000"/>
                </a:solidFill>
                <a:effectLst/>
                <a:latin typeface="Arial"/>
                <a:ea typeface="Arial"/>
                <a:cs typeface="Arial"/>
                <a:sym typeface="Arial"/>
              </a:rPr>
              <a:t>17 </a:t>
            </a:r>
            <a:r>
              <a:rPr lang="es-ES" sz="1100" b="0" i="0" u="none" strike="noStrike" cap="none" dirty="0">
                <a:solidFill>
                  <a:srgbClr val="000000"/>
                </a:solidFill>
                <a:effectLst/>
                <a:latin typeface="Arial"/>
                <a:ea typeface="Arial"/>
                <a:cs typeface="Arial"/>
                <a:sym typeface="Arial"/>
              </a:rPr>
              <a:t>Porque el deseo de la carne se opone al Espíritu, y el del Espíritu se opone a la carne; y éstos se oponen entre sí para que ustedes no hagan lo que quisieran hacer. </a:t>
            </a:r>
            <a:r>
              <a:rPr lang="es-ES" sz="1100" b="1" i="0" u="none" strike="noStrike" cap="none" baseline="30000" dirty="0">
                <a:solidFill>
                  <a:srgbClr val="000000"/>
                </a:solidFill>
                <a:effectLst/>
                <a:latin typeface="Arial"/>
                <a:ea typeface="Arial"/>
                <a:cs typeface="Arial"/>
                <a:sym typeface="Arial"/>
              </a:rPr>
              <a:t>18 </a:t>
            </a:r>
            <a:r>
              <a:rPr lang="es-ES" sz="1100" b="0" i="0" u="none" strike="noStrike" cap="none" dirty="0">
                <a:solidFill>
                  <a:srgbClr val="000000"/>
                </a:solidFill>
                <a:effectLst/>
                <a:latin typeface="Arial"/>
                <a:ea typeface="Arial"/>
                <a:cs typeface="Arial"/>
                <a:sym typeface="Arial"/>
              </a:rPr>
              <a:t>Pero si ustedes son guiados por el Espíritu, no están ya sujetos a la ley. </a:t>
            </a:r>
            <a:r>
              <a:rPr lang="es-ES" sz="1100" b="1" i="0" u="none" strike="noStrike" cap="none" baseline="30000" dirty="0">
                <a:solidFill>
                  <a:srgbClr val="000000"/>
                </a:solidFill>
                <a:effectLst/>
                <a:latin typeface="Arial"/>
                <a:ea typeface="Arial"/>
                <a:cs typeface="Arial"/>
                <a:sym typeface="Arial"/>
              </a:rPr>
              <a:t>19 </a:t>
            </a:r>
            <a:r>
              <a:rPr lang="es-ES" sz="1100" b="0" i="0" u="none" strike="noStrike" cap="none" dirty="0">
                <a:solidFill>
                  <a:srgbClr val="000000"/>
                </a:solidFill>
                <a:effectLst/>
                <a:latin typeface="Arial"/>
                <a:ea typeface="Arial"/>
                <a:cs typeface="Arial"/>
                <a:sym typeface="Arial"/>
              </a:rPr>
              <a:t>Las obras de la carne se manifiestan en adulterio, fornicación, inmundicia, lascivia, </a:t>
            </a:r>
            <a:r>
              <a:rPr lang="es-ES" sz="1100" b="1" i="0" u="none" strike="noStrike" cap="none" baseline="30000" dirty="0">
                <a:solidFill>
                  <a:srgbClr val="000000"/>
                </a:solidFill>
                <a:effectLst/>
                <a:latin typeface="Arial"/>
                <a:ea typeface="Arial"/>
                <a:cs typeface="Arial"/>
                <a:sym typeface="Arial"/>
              </a:rPr>
              <a:t>20 </a:t>
            </a:r>
            <a:r>
              <a:rPr lang="es-ES" sz="1100" b="0" i="0" u="none" strike="noStrike" cap="none" dirty="0">
                <a:solidFill>
                  <a:srgbClr val="000000"/>
                </a:solidFill>
                <a:effectLst/>
                <a:latin typeface="Arial"/>
                <a:ea typeface="Arial"/>
                <a:cs typeface="Arial"/>
                <a:sym typeface="Arial"/>
              </a:rPr>
              <a:t>idolatría, hechicerías, enemistades, pleitos, celos, iras, contiendas, disensiones, herejías, </a:t>
            </a:r>
            <a:r>
              <a:rPr lang="es-ES" sz="1100" b="1" i="0" u="none" strike="noStrike" cap="none" baseline="30000" dirty="0">
                <a:solidFill>
                  <a:srgbClr val="000000"/>
                </a:solidFill>
                <a:effectLst/>
                <a:latin typeface="Arial"/>
                <a:ea typeface="Arial"/>
                <a:cs typeface="Arial"/>
                <a:sym typeface="Arial"/>
              </a:rPr>
              <a:t>21 </a:t>
            </a:r>
            <a:r>
              <a:rPr lang="es-ES" sz="1100" b="0" i="0" u="none" strike="noStrike" cap="none" dirty="0">
                <a:solidFill>
                  <a:srgbClr val="000000"/>
                </a:solidFill>
                <a:effectLst/>
                <a:latin typeface="Arial"/>
                <a:ea typeface="Arial"/>
                <a:cs typeface="Arial"/>
                <a:sym typeface="Arial"/>
              </a:rPr>
              <a:t>envidias, homicidios, borracheras, orgías, y cosas semejantes a éstas. Acerca de ellas les advierto, como ya antes les he dicho, que los que practican tales cosas no heredarán el reino de Dios. </a:t>
            </a:r>
            <a:r>
              <a:rPr lang="es-ES" sz="1100" b="1" i="0" u="none" strike="noStrike" cap="none" baseline="30000" dirty="0">
                <a:solidFill>
                  <a:srgbClr val="000000"/>
                </a:solidFill>
                <a:effectLst/>
                <a:latin typeface="Arial"/>
                <a:ea typeface="Arial"/>
                <a:cs typeface="Arial"/>
                <a:sym typeface="Arial"/>
              </a:rPr>
              <a:t>22 </a:t>
            </a:r>
            <a:r>
              <a:rPr lang="es-ES" sz="1100" b="0" i="0" u="none" strike="noStrike" cap="none" dirty="0">
                <a:solidFill>
                  <a:srgbClr val="000000"/>
                </a:solidFill>
                <a:effectLst/>
                <a:latin typeface="Arial"/>
                <a:ea typeface="Arial"/>
                <a:cs typeface="Arial"/>
                <a:sym typeface="Arial"/>
              </a:rPr>
              <a:t>Pero el fruto del Espíritu es amor, gozo, paz, paciencia, benignidad, bondad, fe, </a:t>
            </a:r>
            <a:r>
              <a:rPr lang="es-ES" sz="1100" b="1" i="0" u="none" strike="noStrike" cap="none" baseline="30000" dirty="0">
                <a:solidFill>
                  <a:srgbClr val="000000"/>
                </a:solidFill>
                <a:effectLst/>
                <a:latin typeface="Arial"/>
                <a:ea typeface="Arial"/>
                <a:cs typeface="Arial"/>
                <a:sym typeface="Arial"/>
              </a:rPr>
              <a:t>23 </a:t>
            </a:r>
            <a:r>
              <a:rPr lang="es-ES" sz="1100" b="0" i="0" u="none" strike="noStrike" cap="none" dirty="0">
                <a:solidFill>
                  <a:srgbClr val="000000"/>
                </a:solidFill>
                <a:effectLst/>
                <a:latin typeface="Arial"/>
                <a:ea typeface="Arial"/>
                <a:cs typeface="Arial"/>
                <a:sym typeface="Arial"/>
              </a:rPr>
              <a:t>mansedumbre, templanza. Contra tales cosas no hay ley.</a:t>
            </a: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58B7CEE3-D877-BE20-6A86-0502F8EA9B7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015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s-419" dirty="0"/>
              <a:t>En esta lucha, el trabajo del Espíritu Santo – la santificación – es de primera importancia. </a:t>
            </a:r>
          </a:p>
          <a:p>
            <a:pPr marL="158750" indent="0">
              <a:buNone/>
            </a:pPr>
            <a:endParaRPr lang="es-419" dirty="0"/>
          </a:p>
          <a:p>
            <a:pPr marL="457200" indent="-298450"/>
            <a:r>
              <a:rPr lang="es-419" dirty="0"/>
              <a:t>Cuando la carne pecaminosa crece en su poder: Decidimos pecar, y nos acomodamos más y más con hacerlo. Ya no vemos la necesidad de arrepentirnos tanto. Tal vez hasta empezamos a evitar escuchar la palabra de Dios. Pablo nos recuerda en su otra carta a los romanos que esto conduce de nuevo a la muerte espiritual.</a:t>
            </a:r>
          </a:p>
          <a:p>
            <a:pPr marL="457200" indent="-298450"/>
            <a:endParaRPr lang="es-419" dirty="0"/>
          </a:p>
          <a:p>
            <a:pPr marL="457200" indent="-298450"/>
            <a:r>
              <a:rPr lang="es-419" dirty="0"/>
              <a:t>Pero el Espíritu Santo viene a nuestro rescate. Por medio de la palabra, nos llama al arrepentimiento. Nos consuela con las buenas nuevas de perdón. Al hacer esto una tras otra vez, nos fortalece la fe – y así fortalece nuestro nuevo ser. Empezamos a poder decir ¨no¨ al pecado más y más. Tenemos más deseos de vivir una vida santa, en gratitud al Dios que nos ha salvado por gracia.</a:t>
            </a:r>
          </a:p>
          <a:p>
            <a:pPr marL="457200" indent="-298450"/>
            <a:endParaRPr lang="es-419" dirty="0"/>
          </a:p>
          <a:p>
            <a:pPr marL="457200" indent="-298450"/>
            <a:r>
              <a:rPr lang="es-419" dirty="0"/>
              <a:t>Esta es la santificación: Al crecer nuestra fe, nos crece también el Espíritu Santo los deseos santos de nuestro nuevo ser – y nuestra capacidad de vivir vidas santas y agradables a Dios.</a:t>
            </a:r>
          </a:p>
        </p:txBody>
      </p:sp>
    </p:spTree>
    <p:extLst>
      <p:ext uri="{BB962C8B-B14F-4D97-AF65-F5344CB8AC3E}">
        <p14:creationId xmlns:p14="http://schemas.microsoft.com/office/powerpoint/2010/main" val="216610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dirty="0">
                <a:effectLst/>
                <a:latin typeface="Calibri" panose="020F0502020204030204" pitchFamily="34" charset="0"/>
                <a:ea typeface="Arial" panose="020B0604020202020204" pitchFamily="34" charset="0"/>
              </a:rPr>
              <a:t>3. La santificación es un proceso</a:t>
            </a:r>
          </a:p>
          <a:p>
            <a:pPr marL="0" marR="0" indent="0">
              <a:buFontTx/>
              <a:buNone/>
            </a:pP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Noten bien: La santificación es un proceso. Crecer en fe, crecer en santidad de vida. Debilitarse la fe, bajar en santidad de vida. </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Pero la justificación no cambia por esas bajadas. No es un proceso; es un hecho. Dios nos declaró justos y santos por los méritos de Cristo. Mientras tenemos fe en Jesús, sea fuerte o débil, eso no cambia. </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Pero la vida santificada, sí cambiará. Dios y nosotros queremos que vayamos creciendo en fe, y así creciendo en santidad de vida. </a:t>
            </a:r>
            <a:endParaRPr lang="en-US" sz="1800" dirty="0">
              <a:effectLst/>
              <a:latin typeface="Times New Roman" panose="02020603050405020304" pitchFamily="18" charset="0"/>
              <a:ea typeface="Times New Roman" panose="02020603050405020304" pitchFamily="18" charset="0"/>
            </a:endParaRPr>
          </a:p>
          <a:p>
            <a:pPr marL="285750" marR="0" lvl="0" indent="-285750"/>
            <a:r>
              <a:rPr lang="es-ES" sz="1800" dirty="0">
                <a:effectLst/>
                <a:latin typeface="Calibri" panose="020F0502020204030204" pitchFamily="34" charset="0"/>
                <a:ea typeface="Arial" panose="020B0604020202020204" pitchFamily="34" charset="0"/>
              </a:rPr>
              <a:t>Al final, seremos llevados al cielo, donde nuestro estado declarado por Dios en Cristo – justo – también describirá nuestra vida de santificación. No más naturaleza pecaminosa. Perfectos en pensamiento, palabra y obra.</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06635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s-ES" sz="1800" dirty="0">
                <a:effectLst/>
                <a:latin typeface="Calibri" panose="020F0502020204030204" pitchFamily="34" charset="0"/>
                <a:ea typeface="Arial" panose="020B0604020202020204" pitchFamily="34" charset="0"/>
              </a:rPr>
              <a:t>No seremos perfectos hasta llegar al cielo. Pero mientras seguimos en este mundo, nuestra oración – para nosotros y para todos los creyentes – es la de Pablo en 1 Tes. 5:23. Y Dios el Espíritu Santo contesta esta oración y nos santifica más y más por medio de los medios de gracia. </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013267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D5FB6586-3555-9FDC-33F1-64950EEFC40A}"/>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812FC2D4-5EC8-8064-99F5-139FB591D29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¿Preguntas? </a:t>
            </a: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1000"/>
              </a:spcBef>
              <a:spcAft>
                <a:spcPts val="600"/>
              </a:spcAft>
              <a:buClr>
                <a:srgbClr val="000000"/>
              </a:buClr>
              <a:buSzPts val="1100"/>
              <a:buFont typeface="Arial"/>
              <a:buNone/>
              <a:tabLst/>
              <a:defRPr/>
            </a:pPr>
            <a:r>
              <a:rPr lang="es-ES" sz="1800" i="1" dirty="0">
                <a:effectLst/>
                <a:latin typeface="Calibri" panose="020F0502020204030204" pitchFamily="34" charset="0"/>
                <a:ea typeface="Calibri" panose="020F0502020204030204" pitchFamily="34" charset="0"/>
                <a:cs typeface="Calibri" panose="020F0502020204030204" pitchFamily="34" charset="0"/>
              </a:rPr>
              <a:t>1 Pedro 1:5 nos asegura: A ustedes, que por medio de la fe son protegidos por el poder de Dios, para que alcancen la salvación, lista ya para manifestarse cuando llegue el momento final. </a:t>
            </a:r>
            <a:endParaRPr lang="en-US" sz="1800" i="1" dirty="0">
              <a:effectLst/>
              <a:latin typeface="Calibri" panose="020F0502020204030204" pitchFamily="34" charset="0"/>
              <a:ea typeface="Calibri" panose="020F0502020204030204" pitchFamily="34"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58DD276D-AD3E-9C83-0BD9-FDB6AC036B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13024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6AF582F8-BC69-948A-76AC-B068870DEEDD}"/>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A16F5BD0-C6D0-65F6-E9CA-8230D69F6CB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panose="020B0604020202020204" pitchFamily="34" charset="0"/>
              </a:rPr>
              <a:t>4. Resumen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Espíritu Santo nos crece en la fe, mediante el evangelio. </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Al hacerlo, nos aparta más del mal. Nos da más y más poder para decir “no” al mal y vivir una vida santa. </a:t>
            </a:r>
            <a:endParaRPr lang="en-US" sz="1800" dirty="0">
              <a:effectLst/>
              <a:latin typeface="Times New Roman" panose="02020603050405020304" pitchFamily="18" charset="0"/>
              <a:ea typeface="Times New Roman" panose="02020603050405020304" pitchFamily="18" charset="0"/>
            </a:endParaRPr>
          </a:p>
          <a:p>
            <a:pPr marL="0" marR="1270" lvl="0" indent="0" algn="l" rtl="0">
              <a:lnSpc>
                <a:spcPct val="103750"/>
              </a:lnSpc>
              <a:spcBef>
                <a:spcPts val="1005"/>
              </a:spcBef>
              <a:spcAft>
                <a:spcPts val="1000"/>
              </a:spcAft>
              <a:buSzPts val="1100"/>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17FC7539-34E3-E16F-F4C2-FC6A18836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9069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1. Bienvenida y saludos</a:t>
            </a:r>
            <a:br>
              <a:rPr lang="es-ES" sz="1800" dirty="0">
                <a:effectLst/>
                <a:latin typeface="Calibri" panose="020F0502020204030204" pitchFamily="34" charset="0"/>
                <a:ea typeface="Times New Roman" panose="02020603050405020304" pitchFamily="18" charset="0"/>
              </a:rPr>
            </a:br>
            <a:endParaRPr lang="es-ES" sz="180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Times New Roman" panose="02020603050405020304" pitchFamily="18" charset="0"/>
              </a:rPr>
              <a:t>Saludos a todos! Me alegra mucho verlos nuevamente. Gracias por hacer el esfuerzo de estar aquí.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91A82694-9669-295B-7EE8-5293C306EBF9}"/>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90A80D41-F273-F694-B94B-343326C7737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rPr>
              <a:t>OBJETIVO</a:t>
            </a:r>
            <a:r>
              <a:rPr lang="es-ES" sz="1800" b="1" dirty="0">
                <a:solidFill>
                  <a:srgbClr val="000000"/>
                </a:solidFill>
                <a:effectLst/>
                <a:latin typeface="Calibri" panose="020F0502020204030204" pitchFamily="34" charset="0"/>
                <a:ea typeface="Calibri" panose="020F0502020204030204" pitchFamily="34" charset="0"/>
              </a:rPr>
              <a:t> 3: Examinar lo que la Biblia enseña sobre los dones espirituales.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lang="en-US"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CEC657C-B5DB-ED0B-AF57-9E9DF24D50D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6426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ee1eb4b694_0_2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b="1" dirty="0">
                <a:effectLst/>
                <a:latin typeface="Calibri" panose="020F0502020204030204" pitchFamily="34" charset="0"/>
                <a:ea typeface="Times New Roman" panose="02020603050405020304" pitchFamily="18" charset="0"/>
              </a:rPr>
              <a:t>1. Dones espirituales y 1 Corintios 12–14</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En esta última parte de nuestra clase, examinaremos otra obra del Espíritu Santo por medio de los medios de gracia. </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Así como el Espíritu Santo nos convierte y nos santifica, también concede dones espirituales a todos los creyentes. No tendremos tiempo para leer los capítulos de 1 Corintios 12-14 completos, pero citaremos versículos de ellos a medida que avancemos; si lo desean, pueden tomar notas y leer los capítulos por su cuenta después de la clase.</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Primero, es importante notar lo siguiente: Pablo comienza su enseñanza sobre los dones espirituales destacando </a:t>
            </a:r>
            <a:r>
              <a:rPr lang="es-ES" sz="1800" b="0" dirty="0">
                <a:effectLst/>
                <a:latin typeface="Calibri" panose="020F0502020204030204" pitchFamily="34" charset="0"/>
                <a:ea typeface="Times New Roman" panose="02020603050405020304" pitchFamily="18" charset="0"/>
              </a:rPr>
              <a:t>el don más importante que el Espíritu Santo concede: la fe salvadora</a:t>
            </a:r>
            <a:r>
              <a:rPr lang="es-ES" sz="1800" dirty="0">
                <a:effectLst/>
                <a:latin typeface="Calibri" panose="020F0502020204030204" pitchFamily="34" charset="0"/>
                <a:ea typeface="Times New Roman" panose="02020603050405020304" pitchFamily="18" charset="0"/>
              </a:rPr>
              <a:t>. (1 Corintios 12:3) Por medio de la fe, tenemos el perdón de los pecados y la vida eterna, y somos verdaderamente hijos e hijas de Dios. ¡Qué bendiciones tan preciosas! ¡Gracias, Espíritu Santo, ¡por concedernos y preservarnos en la fe!</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Pero Pablo también enseña que, junto con el don de la fe, el Espíritu Santo concede otros dones. Él lo hace </a:t>
            </a:r>
            <a:r>
              <a:rPr lang="es-ES" sz="1800" b="0" dirty="0">
                <a:effectLst/>
                <a:latin typeface="Calibri" panose="020F0502020204030204" pitchFamily="34" charset="0"/>
                <a:ea typeface="Times New Roman" panose="02020603050405020304" pitchFamily="18" charset="0"/>
              </a:rPr>
              <a:t>“a cada uno en particular”</a:t>
            </a:r>
            <a:r>
              <a:rPr lang="es-ES" sz="1800" dirty="0">
                <a:effectLst/>
                <a:latin typeface="Calibri" panose="020F0502020204030204" pitchFamily="34" charset="0"/>
                <a:ea typeface="Times New Roman" panose="02020603050405020304" pitchFamily="18" charset="0"/>
              </a:rPr>
              <a:t>, lo que significa que </a:t>
            </a:r>
            <a:r>
              <a:rPr lang="es-ES" sz="1800" b="0" dirty="0">
                <a:effectLst/>
                <a:latin typeface="Calibri" panose="020F0502020204030204" pitchFamily="34" charset="0"/>
                <a:ea typeface="Times New Roman" panose="02020603050405020304" pitchFamily="18" charset="0"/>
              </a:rPr>
              <a:t>cada creyente tiene al menos un don espiritual</a:t>
            </a:r>
            <a:r>
              <a:rPr lang="es-ES" sz="1800" dirty="0">
                <a:effectLst/>
                <a:latin typeface="Calibri" panose="020F0502020204030204" pitchFamily="34" charset="0"/>
                <a:ea typeface="Times New Roman" panose="02020603050405020304" pitchFamily="18" charset="0"/>
              </a:rPr>
              <a:t>. Al mismo tiempo, los concede </a:t>
            </a:r>
            <a:r>
              <a:rPr lang="es-ES" sz="1800" b="0" dirty="0">
                <a:effectLst/>
                <a:latin typeface="Calibri" panose="020F0502020204030204" pitchFamily="34" charset="0"/>
                <a:ea typeface="Times New Roman" panose="02020603050405020304" pitchFamily="18" charset="0"/>
              </a:rPr>
              <a:t>“según su voluntad”</a:t>
            </a:r>
            <a:r>
              <a:rPr lang="es-ES" sz="1800" dirty="0">
                <a:effectLst/>
                <a:latin typeface="Calibri" panose="020F0502020204030204" pitchFamily="34" charset="0"/>
                <a:ea typeface="Times New Roman" panose="02020603050405020304" pitchFamily="18" charset="0"/>
              </a:rPr>
              <a:t>. No hay promesa de que el Espíritu Santo otorgue todos los dones a todos los creyentes, ni en todas las épocas. Los creyentes tendrán dones diferentes. Y así como las distintas partes del cuerpo humano cumplen funciones distintas, aunque todos los creyentes somos uno en Cristo, tenemos </a:t>
            </a:r>
            <a:r>
              <a:rPr lang="es-ES" sz="1800" b="0" dirty="0">
                <a:effectLst/>
                <a:latin typeface="Calibri" panose="020F0502020204030204" pitchFamily="34" charset="0"/>
                <a:ea typeface="Times New Roman" panose="02020603050405020304" pitchFamily="18" charset="0"/>
              </a:rPr>
              <a:t>dones diferentes y roles distintos</a:t>
            </a:r>
            <a:r>
              <a:rPr lang="es-ES" sz="1800" dirty="0">
                <a:effectLst/>
                <a:latin typeface="Calibri" panose="020F0502020204030204" pitchFamily="34" charset="0"/>
                <a:ea typeface="Times New Roman" panose="02020603050405020304" pitchFamily="18" charset="0"/>
              </a:rPr>
              <a:t> en su reino.</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Otro punto importante es que el Espíritu Santo concede estos dones con un propósito claro: </a:t>
            </a:r>
            <a:r>
              <a:rPr lang="es-ES" sz="1800" b="0" dirty="0">
                <a:effectLst/>
                <a:latin typeface="Calibri" panose="020F0502020204030204" pitchFamily="34" charset="0"/>
                <a:ea typeface="Times New Roman" panose="02020603050405020304" pitchFamily="18" charset="0"/>
              </a:rPr>
              <a:t>edificar a la iglesia</a:t>
            </a:r>
            <a:r>
              <a:rPr lang="es-ES" sz="1800" dirty="0">
                <a:effectLst/>
                <a:latin typeface="Calibri" panose="020F0502020204030204" pitchFamily="34" charset="0"/>
                <a:ea typeface="Times New Roman" panose="02020603050405020304" pitchFamily="18" charset="0"/>
              </a:rPr>
              <a:t>. (1 Corintios 14:12) Sus dones sirven para fortalecer la fe de los creyentes y para llevar a los incrédulos a la fe. No son para beneficio personal ni para presumir; </a:t>
            </a:r>
            <a:r>
              <a:rPr lang="es-ES" sz="1800" b="0" dirty="0">
                <a:effectLst/>
                <a:latin typeface="Calibri" panose="020F0502020204030204" pitchFamily="34" charset="0"/>
                <a:ea typeface="Times New Roman" panose="02020603050405020304" pitchFamily="18" charset="0"/>
              </a:rPr>
              <a:t>son dados para el bien de los demás</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lvl="0" indent="-285750">
              <a:buFont typeface="Arial" panose="020B0604020202020204" pitchFamily="34" charset="0"/>
              <a:buChar char="•"/>
            </a:pPr>
            <a:r>
              <a:rPr lang="es-ES" sz="1800" dirty="0">
                <a:effectLst/>
                <a:latin typeface="Calibri" panose="020F0502020204030204" pitchFamily="34" charset="0"/>
                <a:ea typeface="Times New Roman" panose="02020603050405020304" pitchFamily="18" charset="0"/>
              </a:rPr>
              <a:t>Por eso Pablo también enseña en estos capítulos que </a:t>
            </a:r>
            <a:r>
              <a:rPr lang="es-ES" sz="1800" b="0" dirty="0">
                <a:effectLst/>
                <a:latin typeface="Calibri" panose="020F0502020204030204" pitchFamily="34" charset="0"/>
                <a:ea typeface="Times New Roman" panose="02020603050405020304" pitchFamily="18" charset="0"/>
              </a:rPr>
              <a:t>el mayor de los dones del Espíritu es el amor</a:t>
            </a:r>
            <a:r>
              <a:rPr lang="es-ES" sz="1800" dirty="0">
                <a:effectLst/>
                <a:latin typeface="Calibri" panose="020F0502020204030204" pitchFamily="34" charset="0"/>
                <a:ea typeface="Times New Roman" panose="02020603050405020304" pitchFamily="18" charset="0"/>
              </a:rPr>
              <a:t>. Sin amor, cualquier otro don que el Espíritu conceda sería usado de manera egoísta y pecaminosa. Solo con amor nuestros dones pueden usarse correctamente para edificar y servir a los demás.</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B306A7D0-49F9-A0A9-AD8A-C2BA4EF1E98B}"/>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3DCA8A34-769A-CDF9-196A-FEE60C120B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100" dirty="0">
                <a:solidFill>
                  <a:srgbClr val="000000"/>
                </a:solidFill>
                <a:effectLst/>
                <a:latin typeface="Calibri" panose="020F0502020204030204" pitchFamily="34" charset="0"/>
                <a:ea typeface="Calibri" panose="020F0502020204030204" pitchFamily="34" charset="0"/>
              </a:rPr>
              <a:t>2. Tipos de dones espirituales </a:t>
            </a:r>
          </a:p>
          <a:p>
            <a:pPr marL="0" marR="0">
              <a:buNone/>
            </a:pP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Pablo presenta una lista de dones espirituales tanto en </a:t>
            </a:r>
            <a:r>
              <a:rPr lang="es-ES" sz="1100" b="0" dirty="0">
                <a:effectLst/>
                <a:latin typeface="Calibri" panose="020F0502020204030204" pitchFamily="34" charset="0"/>
                <a:ea typeface="Times New Roman" panose="02020603050405020304" pitchFamily="18" charset="0"/>
              </a:rPr>
              <a:t>1 Corintios 12 </a:t>
            </a:r>
            <a:r>
              <a:rPr lang="es-ES" sz="1100" dirty="0">
                <a:effectLst/>
                <a:latin typeface="Calibri" panose="020F0502020204030204" pitchFamily="34" charset="0"/>
                <a:ea typeface="Times New Roman" panose="02020603050405020304" pitchFamily="18" charset="0"/>
              </a:rPr>
              <a:t>como en </a:t>
            </a:r>
            <a:r>
              <a:rPr lang="es-ES" sz="1100" b="0" dirty="0">
                <a:effectLst/>
                <a:latin typeface="Calibri" panose="020F0502020204030204" pitchFamily="34" charset="0"/>
                <a:ea typeface="Times New Roman" panose="02020603050405020304" pitchFamily="18" charset="0"/>
              </a:rPr>
              <a:t>Romanos 12. </a:t>
            </a:r>
            <a:r>
              <a:rPr lang="es-ES" sz="1100" dirty="0">
                <a:effectLst/>
                <a:latin typeface="Calibri" panose="020F0502020204030204" pitchFamily="34" charset="0"/>
                <a:ea typeface="Times New Roman" panose="02020603050405020304" pitchFamily="18" charset="0"/>
              </a:rPr>
              <a:t>Estas listas tienen algunas similitudes (enseñanza, profecía, ayuda-servicio), pero también diferencias (por ejemplo, lenguas, interpretación y sanidades no se mencionan en Romanos. Esto confirma que </a:t>
            </a:r>
            <a:r>
              <a:rPr lang="es-ES" sz="1100" b="0" dirty="0">
                <a:effectLst/>
                <a:latin typeface="Calibri" panose="020F0502020204030204" pitchFamily="34" charset="0"/>
                <a:ea typeface="Times New Roman" panose="02020603050405020304" pitchFamily="18" charset="0"/>
              </a:rPr>
              <a:t>el Espíritu Santo no concede los mismos dones en todo lugar y en todo tiempo</a:t>
            </a:r>
            <a:r>
              <a:rPr lang="es-ES" sz="1100" dirty="0">
                <a:effectLst/>
                <a:latin typeface="Calibri" panose="020F0502020204030204" pitchFamily="34" charset="0"/>
                <a:ea typeface="Times New Roman" panose="02020603050405020304" pitchFamily="18" charset="0"/>
              </a:rPr>
              <a:t>, y también que </a:t>
            </a:r>
            <a:r>
              <a:rPr lang="es-ES" sz="1100" b="0" dirty="0">
                <a:effectLst/>
                <a:latin typeface="Calibri" panose="020F0502020204030204" pitchFamily="34" charset="0"/>
                <a:ea typeface="Times New Roman" panose="02020603050405020304" pitchFamily="18" charset="0"/>
              </a:rPr>
              <a:t>ninguna de las listas de Pablo pretende ser exhaustiva.</a:t>
            </a:r>
          </a:p>
          <a:p>
            <a:pPr marL="342900" marR="0" lvl="0" indent="-342900">
              <a:buFont typeface="Symbol" pitchFamily="2" charset="2"/>
              <a:buChar char=""/>
            </a:pPr>
            <a:endParaRPr lang="en-US" sz="1200" b="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De hecho, algunos de los dones que Pablo menciona parecen haber sido </a:t>
            </a:r>
            <a:r>
              <a:rPr lang="es-ES" sz="1100" b="0" dirty="0">
                <a:effectLst/>
                <a:latin typeface="Calibri" panose="020F0502020204030204" pitchFamily="34" charset="0"/>
                <a:ea typeface="Times New Roman" panose="02020603050405020304" pitchFamily="18" charset="0"/>
              </a:rPr>
              <a:t>confirmatorios</a:t>
            </a:r>
            <a:r>
              <a:rPr lang="es-ES" sz="1100" dirty="0">
                <a:effectLst/>
                <a:latin typeface="Calibri" panose="020F0502020204030204" pitchFamily="34" charset="0"/>
                <a:ea typeface="Times New Roman" panose="02020603050405020304" pitchFamily="18" charset="0"/>
              </a:rPr>
              <a:t>. Es decir, fueron concedidos por el Espíritu Santo para </a:t>
            </a:r>
            <a:r>
              <a:rPr lang="es-ES" sz="1100" b="0" dirty="0">
                <a:effectLst/>
                <a:latin typeface="Calibri" panose="020F0502020204030204" pitchFamily="34" charset="0"/>
                <a:ea typeface="Times New Roman" panose="02020603050405020304" pitchFamily="18" charset="0"/>
              </a:rPr>
              <a:t>confirmar el mensaje del evangelio</a:t>
            </a:r>
            <a:r>
              <a:rPr lang="es-ES" sz="1100" dirty="0">
                <a:effectLst/>
                <a:latin typeface="Calibri" panose="020F0502020204030204" pitchFamily="34" charset="0"/>
                <a:ea typeface="Times New Roman" panose="02020603050405020304" pitchFamily="18" charset="0"/>
              </a:rPr>
              <a:t> que los primeros creyentes estaban proclamando. Recordemos que la iglesia primitiva no tenía el Nuevo Testamento; los evangelios y las epístolas fueron escritos entre los años 60 y 100 d.C. Por lo tanto, el mensaje acerca de Jesús era “nuevo”. Y Dios quiso confirmarlo con algunas señales milagrosas. </a:t>
            </a:r>
          </a:p>
          <a:p>
            <a:pPr marL="342900" marR="0" lvl="0" indent="-342900">
              <a:buFont typeface="Symbol" pitchFamily="2" charset="2"/>
              <a:buChar char=""/>
            </a:pPr>
            <a:endParaRPr lang="en-US" sz="12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100" dirty="0">
                <a:effectLst/>
                <a:latin typeface="Calibri" panose="020F0502020204030204" pitchFamily="34" charset="0"/>
                <a:ea typeface="Times New Roman" panose="02020603050405020304" pitchFamily="18" charset="0"/>
              </a:rPr>
              <a:t>Marcos también escribió acerca de esto: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Marcos 16:17-18,20</a:t>
            </a:r>
            <a:r>
              <a:rPr lang="es-ES" sz="1100" b="1" i="1" baseline="30000" dirty="0">
                <a:effectLst/>
                <a:latin typeface="Calibri" panose="020F0502020204030204" pitchFamily="34" charset="0"/>
                <a:ea typeface="Times New Roman" panose="02020603050405020304" pitchFamily="18" charset="0"/>
              </a:rPr>
              <a:t> </a:t>
            </a:r>
            <a:r>
              <a:rPr lang="es-ES" sz="1100" i="1" dirty="0">
                <a:effectLst/>
                <a:latin typeface="Calibri" panose="020F0502020204030204" pitchFamily="34" charset="0"/>
                <a:ea typeface="Times New Roman" panose="02020603050405020304" pitchFamily="18" charset="0"/>
              </a:rPr>
              <a:t>Y estas señales acompañarán a los que crean: En mi nombre expulsarán demonios, hablarán nuevas lenguas, </a:t>
            </a:r>
            <a:r>
              <a:rPr lang="es-ES" sz="1100" b="1" i="1" baseline="30000" dirty="0">
                <a:effectLst/>
                <a:latin typeface="Calibri" panose="020F0502020204030204" pitchFamily="34" charset="0"/>
                <a:ea typeface="Times New Roman" panose="02020603050405020304" pitchFamily="18" charset="0"/>
              </a:rPr>
              <a:t>18 </a:t>
            </a:r>
            <a:r>
              <a:rPr lang="es-ES" sz="1100" i="1" dirty="0">
                <a:effectLst/>
                <a:latin typeface="Calibri" panose="020F0502020204030204" pitchFamily="34" charset="0"/>
                <a:ea typeface="Times New Roman" panose="02020603050405020304" pitchFamily="18" charset="0"/>
              </a:rPr>
              <a:t>tomarán en sus manos serpientes, y si beben algo venenoso, no les hará daño. Además, pondrán sus manos sobre los enfermos, y éstos sanarán…. Ellos salieron entonces y predicaron por todas partes, y </a:t>
            </a:r>
            <a:r>
              <a:rPr lang="es-ES" sz="1100" i="1" u="sng" dirty="0">
                <a:effectLst/>
                <a:latin typeface="Calibri" panose="020F0502020204030204" pitchFamily="34" charset="0"/>
                <a:ea typeface="Times New Roman" panose="02020603050405020304" pitchFamily="18" charset="0"/>
              </a:rPr>
              <a:t>el Señor los ayudaba confirmando la palabra con las señales que la acompañaban</a:t>
            </a:r>
            <a:r>
              <a:rPr lang="es-ES" sz="1100" i="1" dirty="0">
                <a:effectLst/>
                <a:latin typeface="Calibri" panose="020F050202020403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Aquí Jesús promete a los Doce que </a:t>
            </a:r>
            <a:r>
              <a:rPr lang="es-ES" sz="1100" b="0" dirty="0">
                <a:effectLst/>
                <a:latin typeface="Calibri" panose="020F0502020204030204" pitchFamily="34" charset="0"/>
                <a:ea typeface="Times New Roman" panose="02020603050405020304" pitchFamily="18" charset="0"/>
              </a:rPr>
              <a:t>señales milagrosas acompañarían la proclamación del evangelio</a:t>
            </a:r>
            <a:r>
              <a:rPr lang="es-ES" sz="1100" dirty="0">
                <a:effectLst/>
                <a:latin typeface="Calibri" panose="020F0502020204030204" pitchFamily="34" charset="0"/>
                <a:ea typeface="Times New Roman" panose="02020603050405020304" pitchFamily="18" charset="0"/>
              </a:rPr>
              <a:t>. Cuando las personas de aquella época escuchaban un mensaje nuevo, podían cuestionarlo. Pero los milagros confirmaban que ese mensaje venía de Dios.</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La pregunta es: </a:t>
            </a:r>
            <a:r>
              <a:rPr lang="es-ES" sz="1100" b="0" dirty="0">
                <a:effectLst/>
                <a:latin typeface="Calibri" panose="020F0502020204030204" pitchFamily="34" charset="0"/>
                <a:ea typeface="Times New Roman" panose="02020603050405020304" pitchFamily="18" charset="0"/>
              </a:rPr>
              <a:t>¿Están prometidas estas señales milagrosas para todas las épocas?</a:t>
            </a:r>
            <a:r>
              <a:rPr lang="es-ES" sz="1100" dirty="0">
                <a:effectLst/>
                <a:latin typeface="Calibri" panose="020F0502020204030204" pitchFamily="34" charset="0"/>
                <a:ea typeface="Times New Roman" panose="02020603050405020304" pitchFamily="18" charset="0"/>
              </a:rPr>
              <a:t> La respuesta es no. Jesús estaba hablando aquí a </a:t>
            </a:r>
            <a:r>
              <a:rPr lang="es-ES" sz="1100" b="0" dirty="0">
                <a:effectLst/>
                <a:latin typeface="Calibri" panose="020F0502020204030204" pitchFamily="34" charset="0"/>
                <a:ea typeface="Times New Roman" panose="02020603050405020304" pitchFamily="18" charset="0"/>
              </a:rPr>
              <a:t>“los once”</a:t>
            </a:r>
            <a:r>
              <a:rPr lang="es-ES" sz="1100" dirty="0">
                <a:effectLst/>
                <a:latin typeface="Calibri" panose="020F0502020204030204" pitchFamily="34" charset="0"/>
                <a:ea typeface="Times New Roman" panose="02020603050405020304" pitchFamily="18" charset="0"/>
              </a:rPr>
              <a:t> (Marcos 16:14), no a todos los creyentes de todos los tiempos. Él confirmó su mensaje con los milagros que ellos realizaron. </a:t>
            </a:r>
            <a:endParaRPr lang="en-US" sz="1200" dirty="0">
              <a:effectLst/>
              <a:latin typeface="Times New Roman" panose="02020603050405020304" pitchFamily="18" charset="0"/>
              <a:ea typeface="Times New Roman" panose="02020603050405020304" pitchFamily="18" charset="0"/>
            </a:endParaRPr>
          </a:p>
          <a:p>
            <a:pPr marL="742950" marR="0" lvl="1" indent="-285750">
              <a:buFont typeface="Courier New" panose="02070309020205020404" pitchFamily="49" charset="0"/>
              <a:buChar char="o"/>
            </a:pPr>
            <a:r>
              <a:rPr lang="es-ES" sz="1100" dirty="0">
                <a:effectLst/>
                <a:latin typeface="Calibri" panose="020F0502020204030204" pitchFamily="34" charset="0"/>
                <a:ea typeface="Times New Roman" panose="02020603050405020304" pitchFamily="18" charset="0"/>
              </a:rPr>
              <a:t>Pero el evangelio ya no es un mensaje “nuevo”. El Nuevo Testamento ha existido por casi 2,000 años y registra todas las señales milagrosas que los apóstoles realizaron; el mensaje ya ha sido plenamente confirmado. Por eso, Dios no promete estas señales en todas las épocas. Como dice Pablo en </a:t>
            </a:r>
            <a:r>
              <a:rPr lang="es-ES" sz="1100" b="0" dirty="0">
                <a:effectLst/>
                <a:latin typeface="Calibri" panose="020F0502020204030204" pitchFamily="34" charset="0"/>
                <a:ea typeface="Times New Roman" panose="02020603050405020304" pitchFamily="18" charset="0"/>
              </a:rPr>
              <a:t>1 Corintios 12</a:t>
            </a:r>
            <a:r>
              <a:rPr lang="es-ES" sz="1100" dirty="0">
                <a:effectLst/>
                <a:latin typeface="Calibri" panose="020F0502020204030204" pitchFamily="34" charset="0"/>
                <a:ea typeface="Times New Roman" panose="02020603050405020304" pitchFamily="18" charset="0"/>
              </a:rPr>
              <a:t>, el Espíritu Santo concede los dones </a:t>
            </a:r>
            <a:r>
              <a:rPr lang="es-ES" sz="1100" b="0" dirty="0">
                <a:effectLst/>
                <a:latin typeface="Calibri" panose="020F0502020204030204" pitchFamily="34" charset="0"/>
                <a:ea typeface="Times New Roman" panose="02020603050405020304" pitchFamily="18" charset="0"/>
              </a:rPr>
              <a:t>según su voluntad</a:t>
            </a:r>
            <a:r>
              <a:rPr lang="es-ES" sz="1100" dirty="0">
                <a:effectLst/>
                <a:latin typeface="Calibri" panose="020F0502020204030204" pitchFamily="34"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A899A8B6-14A5-B0BE-ABD7-7C28E74BF9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7930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E2CAEB02-A7FB-7C9E-BD7D-99A5729B84D1}"/>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834044F7-44ED-1FAE-5278-D67661BB367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Times New Roman" panose="02020603050405020304" pitchFamily="18" charset="0"/>
              </a:rPr>
              <a:t>3. Don de lenguas</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Veamos brevemente </a:t>
            </a:r>
            <a:r>
              <a:rPr lang="es-ES" sz="1800" b="0" dirty="0">
                <a:effectLst/>
                <a:latin typeface="Calibri" panose="020F0502020204030204" pitchFamily="34" charset="0"/>
                <a:ea typeface="Times New Roman" panose="02020603050405020304" pitchFamily="18" charset="0"/>
              </a:rPr>
              <a:t>dos de estos dones espirituales que hoy en día suelen reclamarse en muchas iglesias cristianas: el don de lenguas y el don de profecía. </a:t>
            </a:r>
            <a:r>
              <a:rPr lang="es-ES" sz="1800" dirty="0">
                <a:effectLst/>
                <a:latin typeface="Calibri" panose="020F0502020204030204" pitchFamily="34" charset="0"/>
                <a:ea typeface="Times New Roman" panose="02020603050405020304" pitchFamily="18" charset="0"/>
              </a:rPr>
              <a:t>Compararemos lo que Pablo dice acerca de ellos en </a:t>
            </a:r>
            <a:r>
              <a:rPr lang="es-ES" sz="1800" b="1" dirty="0">
                <a:effectLst/>
                <a:latin typeface="Calibri" panose="020F0502020204030204" pitchFamily="34" charset="0"/>
                <a:ea typeface="Times New Roman" panose="02020603050405020304" pitchFamily="18" charset="0"/>
              </a:rPr>
              <a:t>1 Corintios 12–14</a:t>
            </a:r>
            <a:r>
              <a:rPr lang="es-ES" sz="1800" dirty="0">
                <a:effectLst/>
                <a:latin typeface="Calibri" panose="020F0502020204030204" pitchFamily="34" charset="0"/>
                <a:ea typeface="Times New Roman" panose="02020603050405020304" pitchFamily="18" charset="0"/>
              </a:rPr>
              <a:t> con lo que se enseña y practica sobre estos dones en la actualidad.</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Primero, </a:t>
            </a:r>
            <a:r>
              <a:rPr lang="es-ES" sz="1800" b="0" dirty="0">
                <a:effectLst/>
                <a:latin typeface="Calibri" panose="020F0502020204030204" pitchFamily="34" charset="0"/>
                <a:ea typeface="Times New Roman" panose="02020603050405020304" pitchFamily="18" charset="0"/>
              </a:rPr>
              <a:t>el don de lenguas</a:t>
            </a:r>
            <a:r>
              <a:rPr lang="es-ES" sz="1800" dirty="0">
                <a:effectLst/>
                <a:latin typeface="Calibri" panose="020F0502020204030204" pitchFamily="34" charset="0"/>
                <a:ea typeface="Times New Roman" panose="02020603050405020304" pitchFamily="18" charset="0"/>
              </a:rPr>
              <a:t>. La primera vez que este don aparece en la Biblia es en </a:t>
            </a:r>
            <a:r>
              <a:rPr lang="es-ES" sz="1800" b="0" dirty="0">
                <a:effectLst/>
                <a:latin typeface="Calibri" panose="020F0502020204030204" pitchFamily="34" charset="0"/>
                <a:ea typeface="Times New Roman" panose="02020603050405020304" pitchFamily="18" charset="0"/>
              </a:rPr>
              <a:t>Hechos 2</a:t>
            </a:r>
            <a:r>
              <a:rPr lang="es-ES" sz="1800" dirty="0">
                <a:effectLst/>
                <a:latin typeface="Calibri" panose="020F0502020204030204" pitchFamily="34" charset="0"/>
                <a:ea typeface="Times New Roman" panose="02020603050405020304" pitchFamily="18" charset="0"/>
              </a:rPr>
              <a:t>. En el día de Pentecostés, el Espíritu Santo capacitó a los seguidores de Jesús para hablar en otros idiomas. Notemos algo importante: </a:t>
            </a:r>
            <a:r>
              <a:rPr lang="es-ES" sz="1800" b="0" dirty="0">
                <a:effectLst/>
                <a:latin typeface="Calibri" panose="020F0502020204030204" pitchFamily="34" charset="0"/>
                <a:ea typeface="Times New Roman" panose="02020603050405020304" pitchFamily="18" charset="0"/>
              </a:rPr>
              <a:t>estos eran idiomas reales que existían en el mundo en ese tiempo</a:t>
            </a:r>
            <a:r>
              <a:rPr lang="es-ES" sz="1800" dirty="0">
                <a:effectLst/>
                <a:latin typeface="Calibri" panose="020F0502020204030204" pitchFamily="34" charset="0"/>
                <a:ea typeface="Times New Roman" panose="02020603050405020304" pitchFamily="18" charset="0"/>
              </a:rPr>
              <a:t>. La multitud que los escuchaba decía: “¿Cómo, pues, les oímos nosotros hablar cada uno en nuestra propia lengua en la que hemos nacido?” (Hechos 2:8)</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Después de esto, el don de lenguas solo se menciona en </a:t>
            </a:r>
            <a:r>
              <a:rPr lang="es-ES" sz="1800" b="0" dirty="0">
                <a:effectLst/>
                <a:latin typeface="Calibri" panose="020F0502020204030204" pitchFamily="34" charset="0"/>
                <a:ea typeface="Times New Roman" panose="02020603050405020304" pitchFamily="18" charset="0"/>
              </a:rPr>
              <a:t>dos ocasiones más en el libro de Hechos</a:t>
            </a:r>
            <a:r>
              <a:rPr lang="es-ES" sz="1800" dirty="0">
                <a:effectLst/>
                <a:latin typeface="Calibri" panose="020F0502020204030204" pitchFamily="34" charset="0"/>
                <a:ea typeface="Times New Roman" panose="02020603050405020304" pitchFamily="18" charset="0"/>
              </a:rPr>
              <a:t> (capítulos 10 y 19). En esos casos no se da una descripción de las lenguas. Es lógico suponer que Lucas, el autor de Hechos, no incluyó una descripción porque se trataba del </a:t>
            </a:r>
            <a:r>
              <a:rPr lang="es-ES" sz="1800" b="0" dirty="0">
                <a:effectLst/>
                <a:latin typeface="Calibri" panose="020F0502020204030204" pitchFamily="34" charset="0"/>
                <a:ea typeface="Times New Roman" panose="02020603050405020304" pitchFamily="18" charset="0"/>
              </a:rPr>
              <a:t>mismo fenómeno que ya había descrito en el capítulo 2</a:t>
            </a:r>
            <a:r>
              <a:rPr lang="es-ES" sz="1800" dirty="0">
                <a:effectLst/>
                <a:latin typeface="Calibri" panose="020F0502020204030204" pitchFamily="34" charset="0"/>
                <a:ea typeface="Times New Roman" panose="02020603050405020304" pitchFamily="18" charset="0"/>
              </a:rPr>
              <a:t>: personas hablando espontáneamente </a:t>
            </a:r>
            <a:r>
              <a:rPr lang="es-ES" sz="1800" b="0" dirty="0">
                <a:effectLst/>
                <a:latin typeface="Calibri" panose="020F0502020204030204" pitchFamily="34" charset="0"/>
                <a:ea typeface="Times New Roman" panose="02020603050405020304" pitchFamily="18" charset="0"/>
              </a:rPr>
              <a:t>idiomas reales que antes no sabían hablar</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Esto nos da una razón para </a:t>
            </a:r>
            <a:r>
              <a:rPr lang="es-ES" sz="1800" b="0" dirty="0">
                <a:effectLst/>
                <a:latin typeface="Calibri" panose="020F0502020204030204" pitchFamily="34" charset="0"/>
                <a:ea typeface="Times New Roman" panose="02020603050405020304" pitchFamily="18" charset="0"/>
              </a:rPr>
              <a:t>cuestionar el supuesto don de lenguas que se afirma en muchas iglesias hoy</a:t>
            </a:r>
            <a:r>
              <a:rPr lang="es-ES" sz="1800" dirty="0">
                <a:effectLst/>
                <a:latin typeface="Calibri" panose="020F0502020204030204" pitchFamily="34" charset="0"/>
                <a:ea typeface="Times New Roman" panose="02020603050405020304" pitchFamily="18" charset="0"/>
              </a:rPr>
              <a:t>. Según mi experiencia personal, </a:t>
            </a:r>
            <a:r>
              <a:rPr lang="es-ES" sz="1800" b="0" dirty="0">
                <a:effectLst/>
                <a:latin typeface="Calibri" panose="020F0502020204030204" pitchFamily="34" charset="0"/>
                <a:ea typeface="Times New Roman" panose="02020603050405020304" pitchFamily="18" charset="0"/>
              </a:rPr>
              <a:t>nunca hablan idiomas reales existentes hoy</a:t>
            </a:r>
            <a:r>
              <a:rPr lang="es-ES" sz="1800" dirty="0">
                <a:effectLst/>
                <a:latin typeface="Calibri" panose="020F0502020204030204" pitchFamily="34" charset="0"/>
                <a:ea typeface="Times New Roman" panose="02020603050405020304" pitchFamily="18" charset="0"/>
              </a:rPr>
              <a:t> (como árabe, chino o inglés). En cambio, repiten sonidos y sílabas que no son comprensibles para ningún ser humano. </a:t>
            </a:r>
            <a:r>
              <a:rPr lang="es-ES" sz="1800" b="0" dirty="0">
                <a:effectLst/>
                <a:latin typeface="Calibri" panose="020F0502020204030204" pitchFamily="34" charset="0"/>
                <a:ea typeface="Times New Roman" panose="02020603050405020304" pitchFamily="18" charset="0"/>
              </a:rPr>
              <a:t>Eso no es el don de lenguas descrito en la Biblia</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Otro punto importante acerca del don de lenguas es que </a:t>
            </a:r>
            <a:r>
              <a:rPr lang="es-ES" sz="1800" b="0" dirty="0">
                <a:effectLst/>
                <a:latin typeface="Calibri" panose="020F0502020204030204" pitchFamily="34" charset="0"/>
                <a:ea typeface="Times New Roman" panose="02020603050405020304" pitchFamily="18" charset="0"/>
              </a:rPr>
              <a:t>Pablo dice explícitamente que no todos los creyentes lo tendrán</a:t>
            </a:r>
            <a:r>
              <a:rPr lang="es-ES" sz="1800" dirty="0">
                <a:effectLst/>
                <a:latin typeface="Calibri" panose="020F0502020204030204" pitchFamily="34" charset="0"/>
                <a:ea typeface="Times New Roman" panose="02020603050405020304" pitchFamily="18" charset="0"/>
              </a:rPr>
              <a:t> (1 Corintios 12:29–30). Además, </a:t>
            </a:r>
            <a:r>
              <a:rPr lang="es-ES" sz="1800" b="0" dirty="0">
                <a:effectLst/>
                <a:latin typeface="Calibri" panose="020F0502020204030204" pitchFamily="34" charset="0"/>
                <a:ea typeface="Times New Roman" panose="02020603050405020304" pitchFamily="18" charset="0"/>
              </a:rPr>
              <a:t>no nos anima a buscar el don de lenguas</a:t>
            </a:r>
            <a:r>
              <a:rPr lang="es-ES" sz="1800" dirty="0">
                <a:effectLst/>
                <a:latin typeface="Calibri" panose="020F0502020204030204" pitchFamily="34" charset="0"/>
                <a:ea typeface="Times New Roman" panose="02020603050405020304" pitchFamily="18" charset="0"/>
              </a:rPr>
              <a:t>; más bien, nos exhorta a buscar otros dones que </a:t>
            </a:r>
            <a:r>
              <a:rPr lang="es-ES" sz="1800" b="0" dirty="0">
                <a:effectLst/>
                <a:latin typeface="Calibri" panose="020F0502020204030204" pitchFamily="34" charset="0"/>
                <a:ea typeface="Times New Roman" panose="02020603050405020304" pitchFamily="18" charset="0"/>
              </a:rPr>
              <a:t>edifican mejor a la iglesia</a:t>
            </a:r>
            <a:r>
              <a:rPr lang="es-ES" sz="1800" dirty="0">
                <a:effectLst/>
                <a:latin typeface="Calibri" panose="020F0502020204030204" pitchFamily="34" charset="0"/>
                <a:ea typeface="Times New Roman" panose="02020603050405020304" pitchFamily="18" charset="0"/>
              </a:rPr>
              <a:t> (1 Corintios 14:1–5). Esto también contradice la práctica de muchas iglesias, que animan a sus miembros a buscar este don o enseñan que todos los verdaderos creyentes lo recibirán. </a:t>
            </a:r>
            <a:r>
              <a:rPr lang="es-ES" sz="1800" b="0" dirty="0">
                <a:effectLst/>
                <a:latin typeface="Calibri" panose="020F0502020204030204" pitchFamily="34" charset="0"/>
                <a:ea typeface="Times New Roman" panose="02020603050405020304" pitchFamily="18" charset="0"/>
              </a:rPr>
              <a:t>Eso no es bíblico</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El hecho es que, en las </a:t>
            </a:r>
            <a:r>
              <a:rPr lang="es-ES" sz="1800" b="0" dirty="0">
                <a:effectLst/>
                <a:latin typeface="Calibri" panose="020F0502020204030204" pitchFamily="34" charset="0"/>
                <a:ea typeface="Times New Roman" panose="02020603050405020304" pitchFamily="18" charset="0"/>
              </a:rPr>
              <a:t>otras veinte cartas del Nuevo Testamento dirigidas a iglesias</a:t>
            </a:r>
            <a:r>
              <a:rPr lang="es-ES" sz="1800" dirty="0">
                <a:effectLst/>
                <a:latin typeface="Calibri" panose="020F0502020204030204" pitchFamily="34" charset="0"/>
                <a:ea typeface="Times New Roman" panose="02020603050405020304" pitchFamily="18" charset="0"/>
              </a:rPr>
              <a:t> —incluida la lista de dones espirituales de Pablo en Romanos 12— </a:t>
            </a:r>
            <a:r>
              <a:rPr lang="es-ES" sz="1800" b="0" dirty="0">
                <a:effectLst/>
                <a:latin typeface="Calibri" panose="020F0502020204030204" pitchFamily="34" charset="0"/>
                <a:ea typeface="Times New Roman" panose="02020603050405020304" pitchFamily="18" charset="0"/>
              </a:rPr>
              <a:t>el don de lenguas no se menciona ni una sola vez</a:t>
            </a:r>
            <a:r>
              <a:rPr lang="es-ES" sz="1800" dirty="0">
                <a:effectLst/>
                <a:latin typeface="Calibri" panose="020F0502020204030204" pitchFamily="34" charset="0"/>
                <a:ea typeface="Times New Roman" panose="02020603050405020304" pitchFamily="18" charset="0"/>
              </a:rPr>
              <a:t>. Esto probablemente se deba a que </a:t>
            </a:r>
            <a:r>
              <a:rPr lang="es-ES" sz="1800" b="0" dirty="0">
                <a:effectLst/>
                <a:latin typeface="Calibri" panose="020F0502020204030204" pitchFamily="34" charset="0"/>
                <a:ea typeface="Times New Roman" panose="02020603050405020304" pitchFamily="18" charset="0"/>
              </a:rPr>
              <a:t>no todas las iglesias recibieron este don</a:t>
            </a:r>
            <a:r>
              <a:rPr lang="es-ES" sz="1800" dirty="0">
                <a:effectLst/>
                <a:latin typeface="Calibri" panose="020F0502020204030204" pitchFamily="34" charset="0"/>
                <a:ea typeface="Times New Roman" panose="02020603050405020304" pitchFamily="18" charset="0"/>
              </a:rPr>
              <a:t>, y muestra claramente que </a:t>
            </a:r>
            <a:r>
              <a:rPr lang="es-ES" sz="1800" b="0" dirty="0">
                <a:effectLst/>
                <a:latin typeface="Calibri" panose="020F0502020204030204" pitchFamily="34" charset="0"/>
                <a:ea typeface="Times New Roman" panose="02020603050405020304" pitchFamily="18" charset="0"/>
              </a:rPr>
              <a:t>no es un don tan importante como algunas iglesias afirman</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Finalmente, en las iglesias que dicen practicar el don de lenguas, debemos preguntarnos: </a:t>
            </a:r>
            <a:r>
              <a:rPr lang="es-ES" sz="1800" b="0" dirty="0">
                <a:effectLst/>
                <a:latin typeface="Calibri" panose="020F0502020204030204" pitchFamily="34" charset="0"/>
                <a:ea typeface="Times New Roman" panose="02020603050405020304" pitchFamily="18" charset="0"/>
              </a:rPr>
              <a:t>¿su doctrina y su práctica son bíblicas?</a:t>
            </a:r>
            <a:r>
              <a:rPr lang="es-ES" sz="1800" dirty="0">
                <a:effectLst/>
                <a:latin typeface="Calibri" panose="020F0502020204030204" pitchFamily="34" charset="0"/>
                <a:ea typeface="Times New Roman" panose="02020603050405020304" pitchFamily="18" charset="0"/>
              </a:rPr>
              <a:t> En el pasado, el Espíritu Santo concedió este don para </a:t>
            </a:r>
            <a:r>
              <a:rPr lang="es-ES" sz="1800" b="0" dirty="0">
                <a:effectLst/>
                <a:latin typeface="Calibri" panose="020F0502020204030204" pitchFamily="34" charset="0"/>
                <a:ea typeface="Times New Roman" panose="02020603050405020304" pitchFamily="18" charset="0"/>
              </a:rPr>
              <a:t>confirmar la verdad que los apóstoles enseñaban </a:t>
            </a:r>
            <a:r>
              <a:rPr lang="es-ES" sz="1800" dirty="0">
                <a:effectLst/>
                <a:latin typeface="Calibri" panose="020F0502020204030204" pitchFamily="34" charset="0"/>
                <a:ea typeface="Times New Roman" panose="02020603050405020304" pitchFamily="18" charset="0"/>
              </a:rPr>
              <a:t>(Marcos 16). Si la enseñanza y la práctica de una iglesia no son bíblicas, </a:t>
            </a:r>
            <a:r>
              <a:rPr lang="es-ES" sz="1800" b="0" dirty="0">
                <a:effectLst/>
                <a:latin typeface="Calibri" panose="020F0502020204030204" pitchFamily="34" charset="0"/>
                <a:ea typeface="Times New Roman" panose="02020603050405020304" pitchFamily="18" charset="0"/>
              </a:rPr>
              <a:t>el Espíritu Santo nunca concedería un don para confirmar errores</a:t>
            </a:r>
            <a:r>
              <a:rPr lang="es-ES" sz="1800" dirty="0">
                <a:effectLst/>
                <a:latin typeface="Calibri" panose="020F0502020204030204" pitchFamily="34" charset="0"/>
                <a:ea typeface="Times New Roman" panose="02020603050405020304" pitchFamily="18" charset="0"/>
              </a:rPr>
              <a:t>. Según mi experiencia, las iglesias que afirman hablar en lenguas </a:t>
            </a:r>
            <a:r>
              <a:rPr lang="es-ES" sz="1800" b="0" dirty="0">
                <a:effectLst/>
                <a:latin typeface="Calibri" panose="020F0502020204030204" pitchFamily="34" charset="0"/>
                <a:ea typeface="Times New Roman" panose="02020603050405020304" pitchFamily="18" charset="0"/>
              </a:rPr>
              <a:t>no enseñan la Palabra de Dios en su verdad y pureza</a:t>
            </a:r>
            <a:r>
              <a:rPr lang="es-ES" sz="1800" dirty="0">
                <a:effectLst/>
                <a:latin typeface="Calibri" panose="020F0502020204030204" pitchFamily="34" charset="0"/>
                <a:ea typeface="Times New Roman" panose="02020603050405020304" pitchFamily="18" charset="0"/>
              </a:rPr>
              <a:t>, o </a:t>
            </a:r>
            <a:r>
              <a:rPr lang="es-ES" sz="1800" b="0" dirty="0">
                <a:effectLst/>
                <a:latin typeface="Calibri" panose="020F0502020204030204" pitchFamily="34" charset="0"/>
                <a:ea typeface="Times New Roman" panose="02020603050405020304" pitchFamily="18" charset="0"/>
              </a:rPr>
              <a:t>no practican el don de una manera bíblica</a:t>
            </a:r>
            <a:r>
              <a:rPr lang="es-ES" sz="1800" dirty="0">
                <a:effectLst/>
                <a:latin typeface="Calibri" panose="020F0502020204030204" pitchFamily="34" charset="0"/>
                <a:ea typeface="Times New Roman" panose="02020603050405020304" pitchFamily="18" charset="0"/>
              </a:rPr>
              <a:t>. En esos casos, su supuesto “don” </a:t>
            </a:r>
            <a:r>
              <a:rPr lang="es-ES" sz="1800" b="0" dirty="0">
                <a:effectLst/>
                <a:latin typeface="Calibri" panose="020F0502020204030204" pitchFamily="34" charset="0"/>
                <a:ea typeface="Times New Roman" panose="02020603050405020304" pitchFamily="18" charset="0"/>
              </a:rPr>
              <a:t>no proviene de Dios</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4EEED841-3E6D-FDA4-AE1B-5FD54EF062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707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1E1D8C31-3BD4-06A9-B60E-DF37D249362F}"/>
            </a:ext>
          </a:extLst>
        </p:cNvPr>
        <p:cNvGrpSpPr/>
        <p:nvPr/>
      </p:nvGrpSpPr>
      <p:grpSpPr>
        <a:xfrm>
          <a:off x="0" y="0"/>
          <a:ext cx="0" cy="0"/>
          <a:chOff x="0" y="0"/>
          <a:chExt cx="0" cy="0"/>
        </a:xfrm>
      </p:grpSpPr>
      <p:sp>
        <p:nvSpPr>
          <p:cNvPr id="212" name="Google Shape;212;g2ee1eb4b694_0_274:notes">
            <a:extLst>
              <a:ext uri="{FF2B5EF4-FFF2-40B4-BE49-F238E27FC236}">
                <a16:creationId xmlns:a16="http://schemas.microsoft.com/office/drawing/2014/main" id="{21D49D90-E993-9BDC-F25C-6D79C8B7F0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000"/>
              </a:spcBef>
              <a:spcAft>
                <a:spcPts val="600"/>
              </a:spcAft>
              <a:buSzPts val="1100"/>
              <a:buNone/>
            </a:pPr>
            <a:endParaRPr dirty="0">
              <a:solidFill>
                <a:schemeClr val="dk1"/>
              </a:solidFill>
              <a:latin typeface="Calibri"/>
              <a:ea typeface="Calibri"/>
              <a:cs typeface="Calibri"/>
              <a:sym typeface="Calibri"/>
            </a:endParaRPr>
          </a:p>
        </p:txBody>
      </p:sp>
      <p:sp>
        <p:nvSpPr>
          <p:cNvPr id="213" name="Google Shape;213;g2ee1eb4b694_0_274:notes">
            <a:extLst>
              <a:ext uri="{FF2B5EF4-FFF2-40B4-BE49-F238E27FC236}">
                <a16:creationId xmlns:a16="http://schemas.microsoft.com/office/drawing/2014/main" id="{6DD50E92-D1E0-1F80-9418-531DA7E80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77527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buNone/>
            </a:pPr>
            <a:r>
              <a:rPr lang="es-ES" sz="1800" dirty="0">
                <a:effectLst/>
                <a:latin typeface="Calibri" panose="020F0502020204030204" pitchFamily="34" charset="0"/>
                <a:ea typeface="Times New Roman" panose="02020603050405020304" pitchFamily="18" charset="0"/>
              </a:rPr>
              <a:t>5. Resumen</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Si desea más información acerca de las lenguas, la profecía o los dones espirituales en general, con gusto puedo proporcionarla. Envíeme un mensaje </a:t>
            </a:r>
            <a:r>
              <a:rPr lang="es-ES" sz="1800" b="1" dirty="0">
                <a:effectLst/>
                <a:latin typeface="Calibri" panose="020F0502020204030204" pitchFamily="34" charset="0"/>
                <a:ea typeface="Times New Roman" panose="02020603050405020304" pitchFamily="18" charset="0"/>
              </a:rPr>
              <a:t>en </a:t>
            </a:r>
            <a:r>
              <a:rPr lang="es-ES" sz="1800" b="0" dirty="0">
                <a:effectLst/>
                <a:latin typeface="Calibri" panose="020F0502020204030204" pitchFamily="34" charset="0"/>
                <a:ea typeface="Times New Roman" panose="02020603050405020304" pitchFamily="18" charset="0"/>
              </a:rPr>
              <a:t>privado</a:t>
            </a:r>
            <a:r>
              <a:rPr lang="es-ES" sz="1800" dirty="0">
                <a:effectLst/>
                <a:latin typeface="Calibri" panose="020F0502020204030204" pitchFamily="34" charset="0"/>
                <a:ea typeface="Times New Roman" panose="02020603050405020304" pitchFamily="18" charset="0"/>
              </a:rPr>
              <a:t> y puedo compartirle materiales adicionales.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Pero concluyamos con una nota positiva: </a:t>
            </a:r>
            <a:r>
              <a:rPr lang="es-ES" sz="1800" b="0" dirty="0">
                <a:effectLst/>
                <a:latin typeface="Calibri" panose="020F0502020204030204" pitchFamily="34" charset="0"/>
                <a:ea typeface="Times New Roman" panose="02020603050405020304" pitchFamily="18" charset="0"/>
              </a:rPr>
              <a:t>el Espíritu Santo sigue concediendo dones a los creyentes</a:t>
            </a:r>
            <a:r>
              <a:rPr lang="es-ES" sz="1800" dirty="0">
                <a:effectLst/>
                <a:latin typeface="Calibri" panose="020F0502020204030204" pitchFamily="34" charset="0"/>
                <a:ea typeface="Times New Roman" panose="02020603050405020304" pitchFamily="18" charset="0"/>
              </a:rPr>
              <a:t>. Él nos llevó a la fe. Él fortalece nuestra fe y nos santifica. Y, como si eso no fuera suficiente, también continúa otorgando </a:t>
            </a:r>
            <a:r>
              <a:rPr lang="es-ES" sz="1800" b="0" dirty="0">
                <a:effectLst/>
                <a:latin typeface="Calibri" panose="020F0502020204030204" pitchFamily="34" charset="0"/>
                <a:ea typeface="Times New Roman" panose="02020603050405020304" pitchFamily="18" charset="0"/>
              </a:rPr>
              <a:t>exactamente los dones espirituales que la iglesia necesita</a:t>
            </a:r>
            <a:r>
              <a:rPr lang="es-ES" sz="1800" dirty="0">
                <a:effectLst/>
                <a:latin typeface="Calibri" panose="020F0502020204030204" pitchFamily="34" charset="0"/>
                <a:ea typeface="Times New Roman" panose="02020603050405020304" pitchFamily="18" charset="0"/>
              </a:rPr>
              <a:t>: dones de </a:t>
            </a:r>
            <a:r>
              <a:rPr lang="es-ES" sz="1800" b="0" dirty="0">
                <a:effectLst/>
                <a:latin typeface="Calibri" panose="020F0502020204030204" pitchFamily="34" charset="0"/>
                <a:ea typeface="Times New Roman" panose="02020603050405020304" pitchFamily="18" charset="0"/>
              </a:rPr>
              <a:t>administración</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servicio</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ciencia (conocimiento)</a:t>
            </a:r>
            <a:r>
              <a:rPr lang="es-ES" sz="1800" dirty="0">
                <a:effectLst/>
                <a:latin typeface="Calibri" panose="020F0502020204030204" pitchFamily="34" charset="0"/>
                <a:ea typeface="Times New Roman" panose="02020603050405020304" pitchFamily="18" charset="0"/>
              </a:rPr>
              <a:t>, </a:t>
            </a:r>
            <a:r>
              <a:rPr lang="es-ES" sz="1800" b="0" dirty="0">
                <a:effectLst/>
                <a:latin typeface="Calibri" panose="020F0502020204030204" pitchFamily="34" charset="0"/>
                <a:ea typeface="Times New Roman" panose="02020603050405020304" pitchFamily="18" charset="0"/>
              </a:rPr>
              <a:t>discernimiento</a:t>
            </a:r>
            <a:r>
              <a:rPr lang="es-ES" sz="1800" dirty="0">
                <a:effectLst/>
                <a:latin typeface="Calibri" panose="020F0502020204030204" pitchFamily="34" charset="0"/>
                <a:ea typeface="Times New Roman" panose="02020603050405020304" pitchFamily="18" charset="0"/>
              </a:rPr>
              <a:t> (distinguir entre lo bueno y lo malo, lo correcto y lo falso), </a:t>
            </a:r>
            <a:r>
              <a:rPr lang="es-ES" sz="1800" b="0" dirty="0">
                <a:effectLst/>
                <a:latin typeface="Calibri" panose="020F0502020204030204" pitchFamily="34" charset="0"/>
                <a:ea typeface="Times New Roman" panose="02020603050405020304" pitchFamily="18" charset="0"/>
              </a:rPr>
              <a:t>misericordia</a:t>
            </a:r>
            <a:r>
              <a:rPr lang="es-ES" sz="1800" dirty="0">
                <a:effectLst/>
                <a:latin typeface="Calibri" panose="020F0502020204030204" pitchFamily="34" charset="0"/>
                <a:ea typeface="Times New Roman" panose="02020603050405020304" pitchFamily="18" charset="0"/>
              </a:rPr>
              <a:t> (una profunda compasión por los necesitados), entre otros.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Times New Roman" panose="02020603050405020304" pitchFamily="18" charset="0"/>
              </a:rPr>
              <a:t>Damos gracias al Espíritu Santo por esta obra. Y le pedimos su ayuda para </a:t>
            </a:r>
            <a:r>
              <a:rPr lang="es-ES" sz="1800" b="0" dirty="0">
                <a:effectLst/>
                <a:latin typeface="Calibri" panose="020F0502020204030204" pitchFamily="34" charset="0"/>
                <a:ea typeface="Times New Roman" panose="02020603050405020304" pitchFamily="18" charset="0"/>
              </a:rPr>
              <a:t>usar nuestros dones para la gloria de Dios y para el bien de los demás</a:t>
            </a:r>
            <a:r>
              <a:rPr lang="es-E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endParaRPr lang="es-419" dirty="0"/>
          </a:p>
        </p:txBody>
      </p:sp>
    </p:spTree>
    <p:extLst>
      <p:ext uri="{BB962C8B-B14F-4D97-AF65-F5344CB8AC3E}">
        <p14:creationId xmlns:p14="http://schemas.microsoft.com/office/powerpoint/2010/main" val="1215639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1. Estas son las preguntas del Proyecto Final que correspondientes a esta lección. Animo ustedes a comenzar desde ahora, escribiendo sus respuestas en un cuaderno utilizando información de la clase.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dirty="0">
                <a:solidFill>
                  <a:srgbClr val="000000"/>
                </a:solidFill>
                <a:effectLst/>
                <a:latin typeface="Calibri" panose="020F0502020204030204" pitchFamily="34" charset="0"/>
                <a:ea typeface="Calibri" panose="020F0502020204030204" pitchFamily="34" charset="0"/>
              </a:rPr>
              <a:t>11. ¿Qué significa la palabra “santificar”? Explicar </a:t>
            </a:r>
            <a:r>
              <a:rPr lang="es-ES" sz="1800" dirty="0">
                <a:effectLst/>
                <a:latin typeface="Calibri" panose="020F0502020204030204" pitchFamily="34" charset="0"/>
                <a:ea typeface="Calibri" panose="020F0502020204030204" pitchFamily="34" charset="0"/>
              </a:rPr>
              <a:t>cómo</a:t>
            </a:r>
            <a:r>
              <a:rPr lang="es-ES" sz="1800" dirty="0">
                <a:solidFill>
                  <a:srgbClr val="000000"/>
                </a:solidFill>
                <a:effectLst/>
                <a:latin typeface="Calibri" panose="020F0502020204030204" pitchFamily="34" charset="0"/>
                <a:ea typeface="Calibri" panose="020F0502020204030204" pitchFamily="34" charset="0"/>
              </a:rPr>
              <a:t> el Espíritu Santo nos transforma para vivir conforme a la voluntad de Dios. (Lección 6).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278" name="Google Shape;27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cs typeface="Calibri" panose="020F0502020204030204" pitchFamily="34" charset="0"/>
              </a:rPr>
              <a:t>Encargar la tarea para la Lección 7.</a:t>
            </a:r>
          </a:p>
          <a:p>
            <a:pPr marL="0" marR="0" indent="0">
              <a:buFontTx/>
              <a:buNone/>
            </a:pPr>
            <a:endParaRPr lang="es-E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Ver el siguiente video breve de instrucción: </a:t>
            </a:r>
            <a:r>
              <a:rPr lang="es-ES" sz="1800" dirty="0">
                <a:solidFill>
                  <a:srgbClr val="0000FF"/>
                </a:solidFill>
                <a:effectLst/>
                <a:latin typeface="Calibri" panose="020F0502020204030204" pitchFamily="34" charset="0"/>
                <a:ea typeface="Calibri" panose="020F0502020204030204" pitchFamily="34" charset="0"/>
                <a:hlinkClick r:id="rId3"/>
              </a:rPr>
              <a:t>https://www.youtube.com/watch?v=aaLSuruEohM</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dirty="0">
                <a:solidFill>
                  <a:srgbClr val="000000"/>
                </a:solidFill>
                <a:effectLst/>
                <a:latin typeface="Calibri" panose="020F0502020204030204" pitchFamily="34" charset="0"/>
                <a:ea typeface="Calibri" panose="020F0502020204030204" pitchFamily="34" charset="0"/>
              </a:rPr>
              <a:t>2. Leer Efesios 1:3-8</a:t>
            </a:r>
            <a:endParaRPr lang="en-US" sz="1800">
              <a:solidFill>
                <a:srgbClr val="000000"/>
              </a:solidFill>
              <a:effectLst/>
              <a:latin typeface="Times New Roman" panose="02020603050405020304" pitchFamily="18" charset="0"/>
              <a:ea typeface="Calibri" panose="020F0502020204030204" pitchFamily="34" charset="0"/>
            </a:endParaRPr>
          </a:p>
          <a:p>
            <a:pPr marL="342900" marR="0" indent="-342900">
              <a:buFontTx/>
              <a:buAutoNum type="arabicPeriod"/>
            </a:pPr>
            <a:r>
              <a:rPr lang="es-ES" sz="1800">
                <a:solidFill>
                  <a:srgbClr val="000000"/>
                </a:solidFill>
                <a:effectLst/>
                <a:latin typeface="Calibri" panose="020F0502020204030204" pitchFamily="34" charset="0"/>
                <a:ea typeface="Calibri" panose="020F0502020204030204" pitchFamily="34" charset="0"/>
              </a:rPr>
              <a:t>3</a:t>
            </a:r>
            <a:r>
              <a:rPr lang="es-ES" sz="1800" dirty="0">
                <a:solidFill>
                  <a:srgbClr val="000000"/>
                </a:solidFill>
                <a:effectLst/>
                <a:latin typeface="Calibri" panose="020F0502020204030204" pitchFamily="34" charset="0"/>
                <a:ea typeface="Calibri" panose="020F0502020204030204" pitchFamily="34" charset="0"/>
              </a:rPr>
              <a:t>. Reflexionar y responder:</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¿Quiénes forman parte de “la Santa Iglesia Cristiana” y “la Comunión de los Santos”?</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también se le llama </a:t>
            </a:r>
            <a:r>
              <a:rPr lang="es-ES" sz="1800" dirty="0">
                <a:effectLst/>
                <a:latin typeface="Calibri" panose="020F0502020204030204" pitchFamily="34" charset="0"/>
                <a:ea typeface="Calibri" panose="020F0502020204030204" pitchFamily="34" charset="0"/>
                <a:cs typeface="Noto Sans Symbols"/>
              </a:rPr>
              <a:t>"la </a:t>
            </a:r>
            <a:r>
              <a:rPr lang="es-ES" sz="1800" dirty="0">
                <a:solidFill>
                  <a:srgbClr val="000000"/>
                </a:solidFill>
                <a:effectLst/>
                <a:latin typeface="Calibri" panose="020F0502020204030204" pitchFamily="34" charset="0"/>
                <a:ea typeface="Calibri" panose="020F0502020204030204" pitchFamily="34" charset="0"/>
                <a:cs typeface="Noto Sans Symbols"/>
              </a:rPr>
              <a:t>Iglesia invisible”?</a:t>
            </a:r>
            <a:endParaRPr lang="en-US" sz="1800" dirty="0">
              <a:effectLst/>
              <a:latin typeface="Noto Sans Symbols"/>
              <a:ea typeface="Noto Sans Symbols"/>
              <a:cs typeface="Noto Sans Symbols"/>
            </a:endParaRPr>
          </a:p>
          <a:p>
            <a:pPr marL="342900" marR="0" lvl="0" indent="-342900">
              <a:buFont typeface="Arial" panose="020B0604020202020204" pitchFamily="34" charset="0"/>
              <a:buChar char="●"/>
            </a:pPr>
            <a:r>
              <a:rPr lang="es-ES" sz="1800" dirty="0">
                <a:solidFill>
                  <a:srgbClr val="000000"/>
                </a:solidFill>
                <a:effectLst/>
                <a:latin typeface="Calibri" panose="020F0502020204030204" pitchFamily="34" charset="0"/>
                <a:ea typeface="Calibri" panose="020F0502020204030204" pitchFamily="34" charset="0"/>
                <a:cs typeface="Noto Sans Symbols"/>
              </a:rPr>
              <a:t>¿Por qué es importante recordar Gálatas 5:9 cuando estás buscando una iglesia a la cual unirte?</a:t>
            </a:r>
            <a:endParaRPr lang="en-US" sz="1800" dirty="0">
              <a:effectLst/>
              <a:latin typeface="Noto Sans Symbols"/>
              <a:ea typeface="Noto Sans Symbols"/>
              <a:cs typeface="Noto Sans Symbols"/>
            </a:endParaRPr>
          </a:p>
          <a:p>
            <a:pPr marL="914400" marR="171450" lvl="0" indent="-298450" algn="l" rtl="0">
              <a:spcBef>
                <a:spcPts val="0"/>
              </a:spcBef>
              <a:spcAft>
                <a:spcPts val="1000"/>
              </a:spcAft>
              <a:buClr>
                <a:schemeClr val="dk1"/>
              </a:buClr>
              <a:buSzPts val="1100"/>
              <a:buFont typeface="Calibri"/>
              <a:buAutoNum type="arabicPeriod" startAt="2"/>
            </a:pPr>
            <a:endParaRPr sz="1104" dirty="0">
              <a:solidFill>
                <a:schemeClr val="dk1"/>
              </a:solidFill>
              <a:latin typeface="Calibri"/>
              <a:ea typeface="Calibri"/>
              <a:cs typeface="Calibri"/>
              <a:sym typeface="Calibri"/>
            </a:endParaRPr>
          </a:p>
        </p:txBody>
      </p:sp>
      <p:sp>
        <p:nvSpPr>
          <p:cNvPr id="253" name="Google Shape;2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a:t>
            </a:r>
            <a:r>
              <a:rPr lang="es-ES" sz="1800" dirty="0">
                <a:effectLst/>
                <a:latin typeface="Calibri" panose="020F0502020204030204" pitchFamily="34" charset="0"/>
                <a:ea typeface="Calibri" panose="020F0502020204030204" pitchFamily="34" charset="0"/>
                <a:cs typeface="Calibri" panose="020F0502020204030204" pitchFamily="34" charset="0"/>
              </a:rPr>
              <a:t>Oración de clausura y despedida</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Una oración basada en Salmo 51: </a:t>
            </a:r>
            <a:br>
              <a:rPr lang="es-ES" sz="1800" dirty="0">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rPr>
              <a:t>Dios misericordioso, venimos ante ti con corazones humildes, reconociendo nuestro pecado y nuestra necesidad de tu gracia. Como dijo tu siervo David, ten compasión de nosotros conforme a tu gran amor. Límpianos de nuestra maldad, purifícanos de nuestros pecados. Crea en nosotros, oh Dios, un corazón limpio, y renueva un espíritu recto dentro de nosotros.</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lgn="l">
              <a:buFontTx/>
              <a:buNone/>
            </a:pPr>
            <a:r>
              <a:rPr lang="es-ES" sz="1800" dirty="0">
                <a:effectLst/>
                <a:latin typeface="Calibri" panose="020F0502020204030204" pitchFamily="34" charset="0"/>
                <a:ea typeface="Calibri" panose="020F0502020204030204" pitchFamily="34" charset="0"/>
              </a:rPr>
              <a:t>No nos apartes de tu presencia, ni quites de nosotros tu Santo Espíritu. Devuélvenos el gozo de tu salvación y un espíritu dispuesto para obedecerte. Haznos instrumentos de tu paz y testigos de tu perdón. Que nuestras vidas reflejen tu misericordia, y que cada día vivamos con gratitud por tu amor restaurador. En el nombre de Jesús, nuestro Salvador, oramos. Amén.</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245" name="Google Shape;24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None/>
            </a:pPr>
            <a:endParaRPr b="1" u="sng" dirty="0">
              <a:solidFill>
                <a:schemeClr val="dk1"/>
              </a:solidFill>
              <a:latin typeface="Calibri"/>
              <a:ea typeface="Calibri"/>
              <a:cs typeface="Calibri"/>
              <a:sym typeface="Calibri"/>
            </a:endParaRPr>
          </a:p>
        </p:txBody>
      </p:sp>
      <p:sp>
        <p:nvSpPr>
          <p:cNvPr id="271" name="Google Shape;2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2. Introducción breve a la lección</a:t>
            </a:r>
          </a:p>
          <a:p>
            <a:pPr marL="0" marR="1270" indent="0">
              <a:lnSpc>
                <a:spcPct val="103000"/>
              </a:lnSpc>
              <a:spcAft>
                <a:spcPts val="50"/>
              </a:spcAft>
              <a:buFontTx/>
              <a:buNone/>
            </a:pPr>
            <a:endParaRPr lang="en-US" sz="1800" dirty="0">
              <a:effectLst/>
              <a:latin typeface="Times New Roman" panose="02020603050405020304" pitchFamily="18" charset="0"/>
              <a:ea typeface="Times New Roman" panose="02020603050405020304" pitchFamily="18" charset="0"/>
            </a:endParaRPr>
          </a:p>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Hoy vamos a seguir aprendiendo más sobre la maravillosa obra del Espíritu Santo en nuestras vidas. </a:t>
            </a:r>
            <a:endParaRPr lang="en-US" sz="1800" dirty="0">
              <a:effectLst/>
              <a:latin typeface="Times New Roman" panose="02020603050405020304" pitchFamily="18" charset="0"/>
              <a:ea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Times New Roman" panose="02020603050405020304" pitchFamily="18" charset="0"/>
              </a:rPr>
              <a:t>3. Oración </a:t>
            </a:r>
            <a:endParaRPr lang="en-US" sz="1800" dirty="0">
              <a:effectLst/>
              <a:latin typeface="Times New Roman" panose="02020603050405020304" pitchFamily="18" charset="0"/>
              <a:ea typeface="Times New Roman" panose="02020603050405020304" pitchFamily="18"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Querido Espíritu Santo, te agradecemos que nos hayas llamado a salir de las tinieblas a la maravillosa luz del Evangelio. Gracias por darnos la fe y por continuar obrando en nosotros cada día. Hoy te pedimos que nos enseñes, que nos fortalezcas, y que nos transformes por medio de tu Palabra. Ayúdanos a entender tu obra en nuestra santificación y a vivir con gozo y gratitud, reflejando el amor de Cristo. En el nombre de Jesús oramos, Amén.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1000"/>
              </a:spcAft>
              <a:buClr>
                <a:schemeClr val="dk1"/>
              </a:buClr>
              <a:buSzPts val="1100"/>
              <a:buFont typeface="Arial"/>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454025" lvl="0" indent="0" algn="l" defTabSz="914400" rtl="0" eaLnBrk="1" fontAlgn="auto" latinLnBrk="0" hangingPunct="1">
              <a:lnSpc>
                <a:spcPct val="100000"/>
              </a:lnSpc>
              <a:spcBef>
                <a:spcPts val="1300"/>
              </a:spcBef>
              <a:spcAft>
                <a:spcPts val="0"/>
              </a:spcAft>
              <a:buClr>
                <a:srgbClr val="000000"/>
              </a:buClr>
              <a:buSzPts val="1100"/>
              <a:buFontTx/>
              <a:buNone/>
              <a:tabLst/>
              <a:defRPr/>
            </a:pPr>
            <a:r>
              <a:rPr lang="es-ES" sz="1800" b="1" dirty="0">
                <a:effectLst/>
                <a:latin typeface="Calibri" panose="020F0502020204030204" pitchFamily="34" charset="0"/>
                <a:ea typeface="Calibri" panose="020F0502020204030204" pitchFamily="34" charset="0"/>
              </a:rPr>
              <a:t>OBJETIVO 1: Explicar cómo el Espíritu Santo nos mantiene en la fe. </a:t>
            </a:r>
            <a:endParaRPr lang="en-US" sz="1800" dirty="0">
              <a:effectLst/>
              <a:latin typeface="Times New Roman" panose="02020603050405020304" pitchFamily="18" charset="0"/>
              <a:ea typeface="Times New Roman" panose="02020603050405020304" pitchFamily="18" charset="0"/>
            </a:endParaRPr>
          </a:p>
          <a:p>
            <a:pPr marL="0" marR="454025" indent="0">
              <a:spcBef>
                <a:spcPts val="1300"/>
              </a:spcBef>
              <a:buFontTx/>
              <a:buNone/>
            </a:pP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ee3aea5128_0_2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panose="020B0604020202020204" pitchFamily="34" charset="0"/>
              </a:rPr>
              <a:t>1. Trinidad = tres en uno</a:t>
            </a:r>
          </a:p>
          <a:p>
            <a:pPr marL="0" marR="0">
              <a:buNone/>
            </a:pP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Arial" panose="020B0604020202020204" pitchFamily="34" charset="0"/>
              </a:rPr>
              <a:t>En la clase pasada, vimos que el Espíritu Santo es Dios. También que la conversión no es por nuestra decisión; más bien es la obra del Espíritu Santo. Jesús en Juan 16 prometió que el Espíritu Santo iba a convencer al mundo de pecado, justicia, y juicio. El Espíritu Santo utiliza la ley para convencernos del pecado y llevarnos al arrepentimiento. Utiliza el evangelio – las buenas nuevas sobre Jesús – para llevarnos a confiarle como nuestro Salvador y ser salvos.</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Arial" panose="020B0604020202020204" pitchFamily="34" charset="0"/>
              </a:rPr>
              <a:t>Pero ¿es ese el fin del trabajo del Espíritu Santo en nuestras vidas? Claro que no. En esta clase, estudiaremos lo que sigue haciendo por nosotros a lo largo de nuestra vida espiritual.</a:t>
            </a:r>
            <a:endParaRPr lang="en-US" sz="1800" dirty="0">
              <a:effectLst/>
              <a:latin typeface="Times New Roman" panose="02020603050405020304" pitchFamily="18" charset="0"/>
              <a:ea typeface="Times New Roman" panose="02020603050405020304" pitchFamily="18" charset="0"/>
            </a:endParaRPr>
          </a:p>
          <a:p>
            <a:pPr marL="342900" marR="0" lvl="0" indent="-342900">
              <a:buFont typeface="Symbol" pitchFamily="2" charset="2"/>
              <a:buChar char=""/>
            </a:pPr>
            <a:r>
              <a:rPr lang="es-ES" sz="1800" dirty="0">
                <a:effectLst/>
                <a:latin typeface="Calibri" panose="020F0502020204030204" pitchFamily="34" charset="0"/>
                <a:ea typeface="Arial" panose="020B0604020202020204" pitchFamily="34" charset="0"/>
              </a:rPr>
              <a:t>Para comenzar a hacer eso, consideramos otro título que Jesús utilizó para el Espíritu Santo</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68" name="Google Shape;168;g2ee3aea5128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BE495A6-F079-3861-57EF-4C909EB79EC4}"/>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63584F23-A820-779B-AF85-BF957B1B646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 sz="1800" dirty="0">
                <a:effectLst/>
                <a:latin typeface="Calibri" panose="020F0502020204030204" pitchFamily="34" charset="0"/>
                <a:ea typeface="Arial" panose="020B0604020202020204" pitchFamily="34" charset="0"/>
              </a:rPr>
              <a:t>2. ¿Con qué nombre llamó Jesús al Espíritu Santo cuando prometió enviarlo a sus discípulos después de que se fuera? </a:t>
            </a:r>
            <a:r>
              <a:rPr lang="es-ES" sz="1800" i="1" dirty="0">
                <a:solidFill>
                  <a:srgbClr val="00B050"/>
                </a:solidFill>
                <a:effectLst/>
                <a:latin typeface="Calibri" panose="020F0502020204030204" pitchFamily="34" charset="0"/>
                <a:ea typeface="Arial" panose="020B0604020202020204" pitchFamily="34" charset="0"/>
              </a:rPr>
              <a:t>Permite que los estudiantes contestan.</a:t>
            </a:r>
            <a:r>
              <a:rPr lang="es-ES" sz="1800" dirty="0">
                <a:solidFill>
                  <a:srgbClr val="00B05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52" name="Google Shape;152;g2eb293faa54_0_118:notes">
            <a:extLst>
              <a:ext uri="{FF2B5EF4-FFF2-40B4-BE49-F238E27FC236}">
                <a16:creationId xmlns:a16="http://schemas.microsoft.com/office/drawing/2014/main" id="{18B81EBA-00D0-3F14-3744-06645E36E1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9403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FFC97AC0-967F-1D19-ECDA-B782FBE5494F}"/>
            </a:ext>
          </a:extLst>
        </p:cNvPr>
        <p:cNvGrpSpPr/>
        <p:nvPr/>
      </p:nvGrpSpPr>
      <p:grpSpPr>
        <a:xfrm>
          <a:off x="0" y="0"/>
          <a:ext cx="0" cy="0"/>
          <a:chOff x="0" y="0"/>
          <a:chExt cx="0" cy="0"/>
        </a:xfrm>
      </p:grpSpPr>
      <p:sp>
        <p:nvSpPr>
          <p:cNvPr id="151" name="Google Shape;151;g2eb293faa54_0_118:notes">
            <a:extLst>
              <a:ext uri="{FF2B5EF4-FFF2-40B4-BE49-F238E27FC236}">
                <a16:creationId xmlns:a16="http://schemas.microsoft.com/office/drawing/2014/main" id="{D9B60AB4-77AC-108A-5151-33C9768498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None/>
            </a:pPr>
            <a:r>
              <a:rPr lang="es-ES" sz="1800" dirty="0">
                <a:effectLst/>
                <a:latin typeface="Calibri" panose="020F0502020204030204" pitchFamily="34" charset="0"/>
                <a:ea typeface="Arial" panose="020B0604020202020204" pitchFamily="34" charset="0"/>
              </a:rPr>
              <a:t>2. ¿Con qué nombre llamó Jesús al Espíritu Santo cuando prometió enviarlo a sus discípulos después de que se fuera? </a:t>
            </a:r>
            <a:r>
              <a:rPr lang="es-ES" sz="1800" i="1" dirty="0">
                <a:solidFill>
                  <a:srgbClr val="00B050"/>
                </a:solidFill>
                <a:effectLst/>
                <a:latin typeface="Calibri" panose="020F0502020204030204" pitchFamily="34" charset="0"/>
                <a:ea typeface="Arial" panose="020B0604020202020204" pitchFamily="34" charset="0"/>
              </a:rPr>
              <a:t>Permite que los estudiantes contestan.</a:t>
            </a:r>
            <a:r>
              <a:rPr lang="es-ES" sz="1800" dirty="0">
                <a:solidFill>
                  <a:srgbClr val="00B050"/>
                </a:solidFill>
                <a:effectLst/>
                <a:latin typeface="Calibri" panose="020F050202020403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lvl="0" indent="0">
              <a:buFont typeface="Arial" panose="020B0604020202020204" pitchFamily="34" charset="0"/>
              <a:buNone/>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Consolador</a:t>
            </a:r>
          </a:p>
          <a:p>
            <a:pPr marL="0" marR="0" lvl="0" indent="0">
              <a:buFont typeface="Arial" panose="020B0604020202020204" pitchFamily="34" charset="0"/>
              <a:buNone/>
              <a:tabLst>
                <a:tab pos="457200" algn="l"/>
              </a:tabLs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Juan 14:16 Les dará otro Consolador, para que esté con ustedes para siempre: es decir, el Espíritu de la verdad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ES" sz="1800" dirty="0">
                <a:effectLst/>
                <a:latin typeface="Calibri" panose="020F0502020204030204" pitchFamily="34" charset="0"/>
                <a:ea typeface="Calibri" panose="020F0502020204030204" pitchFamily="34" charset="0"/>
                <a:cs typeface="Times New Roman" panose="02020603050405020304" pitchFamily="18" charset="0"/>
              </a:rPr>
              <a:t>Juan 14:26 Pero el Espíritu Santo, a quien el Padre enviará en mi nombre, los consolará y les enseñará todas las cosas, y les recordará todo lo que yo les he dicho.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Su consolar no es un mero sentimiento lindo que nos da. En cambio, nos consuela con la verdad – la verdad de las buenas nuevas, el evangelio – lo que Cristo hizo y hace y lo que tenemos como resultado.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Para los apóstoles, esto era algo milagroso. ¡Iba a ayudarles a recordar todo lo que Jesús dijo! Fue así que Juan, por ejemplo, podía escribir de forma fiel su evangelio.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marR="0" lvl="0" indent="-285750">
              <a:tabLst>
                <a:tab pos="457200" algn="l"/>
              </a:tabLst>
            </a:pPr>
            <a:r>
              <a:rPr lang="es-419" sz="1800" dirty="0">
                <a:effectLst/>
                <a:latin typeface="Calibri" panose="020F0502020204030204" pitchFamily="34" charset="0"/>
                <a:ea typeface="Calibri" panose="020F0502020204030204" pitchFamily="34" charset="0"/>
                <a:cs typeface="Times New Roman" panose="02020603050405020304" pitchFamily="18" charset="0"/>
              </a:rPr>
              <a:t>¿Cómo nos enseña y nos recuerda hoy? Por medio de la Biblia, la palabra de Dios.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rtl="0"/>
            <a:endParaRPr lang="en-US" sz="1100" b="0" i="0" u="none" strike="noStrike" cap="none" dirty="0">
              <a:solidFill>
                <a:srgbClr val="000000"/>
              </a:solidFill>
              <a:effectLst/>
              <a:latin typeface="Arial"/>
              <a:ea typeface="Arial"/>
              <a:cs typeface="Arial"/>
              <a:sym typeface="Arial"/>
            </a:endParaRPr>
          </a:p>
        </p:txBody>
      </p:sp>
      <p:sp>
        <p:nvSpPr>
          <p:cNvPr id="152" name="Google Shape;152;g2eb293faa54_0_118:notes">
            <a:extLst>
              <a:ext uri="{FF2B5EF4-FFF2-40B4-BE49-F238E27FC236}">
                <a16:creationId xmlns:a16="http://schemas.microsoft.com/office/drawing/2014/main" id="{1D5C24A0-D4B1-61E4-8069-1873BA7EBDD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101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9B923D8E-7E88-0B4B-73B0-5880A044F172}"/>
            </a:ext>
          </a:extLst>
        </p:cNvPr>
        <p:cNvGrpSpPr/>
        <p:nvPr/>
      </p:nvGrpSpPr>
      <p:grpSpPr>
        <a:xfrm>
          <a:off x="0" y="0"/>
          <a:ext cx="0" cy="0"/>
          <a:chOff x="0" y="0"/>
          <a:chExt cx="0" cy="0"/>
        </a:xfrm>
      </p:grpSpPr>
      <p:sp>
        <p:nvSpPr>
          <p:cNvPr id="187" name="Google Shape;187;g2ee1eb4b694_0_104:notes">
            <a:extLst>
              <a:ext uri="{FF2B5EF4-FFF2-40B4-BE49-F238E27FC236}">
                <a16:creationId xmlns:a16="http://schemas.microsoft.com/office/drawing/2014/main" id="{87B39334-CCCF-1796-6F93-7AE09CCE02E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419" sz="1100" dirty="0">
                <a:effectLst/>
                <a:latin typeface="Calibri" panose="020F0502020204030204" pitchFamily="34" charset="0"/>
                <a:ea typeface="Calibri" panose="020F0502020204030204" pitchFamily="34" charset="0"/>
              </a:rPr>
              <a:t>3. El Espíritu Santo nos consuela con las buenas nuevas – el evangelio. </a:t>
            </a:r>
            <a:br>
              <a:rPr lang="es-419" sz="1100" dirty="0">
                <a:effectLst/>
                <a:latin typeface="Calibri" panose="020F0502020204030204" pitchFamily="34" charset="0"/>
                <a:ea typeface="Calibri" panose="020F0502020204030204" pitchFamily="34" charset="0"/>
              </a:rPr>
            </a:br>
            <a:endParaRPr lang="en-US" sz="1200" dirty="0">
              <a:effectLst/>
              <a:latin typeface="Times New Roman" panose="02020603050405020304" pitchFamily="18" charset="0"/>
              <a:ea typeface="Times New Roman" panose="02020603050405020304" pitchFamily="18" charset="0"/>
            </a:endParaRPr>
          </a:p>
          <a:p>
            <a:pPr marL="0" marR="0" lvl="0" indent="0">
              <a:buFontTx/>
              <a:buNone/>
            </a:pPr>
            <a:r>
              <a:rPr lang="es-ES" sz="1100" dirty="0">
                <a:solidFill>
                  <a:srgbClr val="000000"/>
                </a:solidFill>
                <a:effectLst/>
                <a:latin typeface="Calibri" panose="020F0502020204030204" pitchFamily="34" charset="0"/>
                <a:ea typeface="Calibri" panose="020F0502020204030204" pitchFamily="34" charset="0"/>
                <a:cs typeface="Noto Sans Symbols" panose="020F0502020204030204" pitchFamily="34" charset="0"/>
              </a:rPr>
              <a:t>Sin el Espíritu Santo, estaríamos en tinieblas espirituales, incapaces de ver lo que Dios ha hecho por nosotros. Por su obra, ahora vivimos en la luz de la fe y reconocemos los tesoros que tenemos en Cristo:</a:t>
            </a: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0" marR="0" lvl="0" indent="0">
              <a:buFontTx/>
              <a:buNone/>
            </a:pPr>
            <a:endParaRPr lang="en-US" sz="1200" dirty="0">
              <a:solidFill>
                <a:srgbClr val="000000"/>
              </a:solidFill>
              <a:effectLst/>
              <a:latin typeface="Noto Sans Symbols" panose="020F0502020204030204" pitchFamily="34" charset="0"/>
              <a:ea typeface="Calibri" panose="020F0502020204030204" pitchFamily="34" charset="0"/>
              <a:cs typeface="Noto Sans Symbols" panose="020F0502020204030204" pitchFamily="34"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perdón de los pecados (Efesios 1:7)</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La paz con Dios (Romanos 5:1)</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La esperanza de la gloria (Tito 2:13)</a:t>
            </a:r>
            <a:endParaRPr lang="en-US" sz="1200" dirty="0">
              <a:solidFill>
                <a:srgbClr val="000000"/>
              </a:solidFill>
              <a:effectLst/>
              <a:latin typeface="Courier New" panose="02070309020205020404" pitchFamily="49" charset="0"/>
              <a:ea typeface="Calibri" panose="020F0502020204030204" pitchFamily="34" charset="0"/>
              <a:cs typeface="Courier New" panose="02070309020205020404" pitchFamily="49" charset="0"/>
            </a:endParaRPr>
          </a:p>
          <a:p>
            <a:pPr marL="171450" marR="0" lvl="0" indent="-171450"/>
            <a:r>
              <a:rPr lang="es-ES" sz="1100" dirty="0">
                <a:solidFill>
                  <a:srgbClr val="000000"/>
                </a:solidFill>
                <a:effectLst/>
                <a:latin typeface="Calibri" panose="020F0502020204030204" pitchFamily="34" charset="0"/>
                <a:ea typeface="Calibri" panose="020F0502020204030204" pitchFamily="34" charset="0"/>
                <a:cs typeface="Courier New" panose="02070309020205020404" pitchFamily="49" charset="0"/>
              </a:rPr>
              <a:t>El gozo en la salvación (Isaías 61:10)</a:t>
            </a:r>
            <a:endParaRPr lang="en-US" sz="1200" dirty="0">
              <a:effectLst/>
              <a:latin typeface="Courier New" panose="02070309020205020404" pitchFamily="49" charset="0"/>
              <a:ea typeface="Courier New" panose="02070309020205020404" pitchFamily="49" charset="0"/>
              <a:cs typeface="Courier New" panose="02070309020205020404" pitchFamily="49" charset="0"/>
            </a:endParaRPr>
          </a:p>
          <a:p>
            <a:pPr marL="0" marR="0" lvl="0" indent="0">
              <a:buFontTx/>
              <a:buNone/>
            </a:pPr>
            <a:endParaRPr dirty="0">
              <a:solidFill>
                <a:schemeClr val="dk1"/>
              </a:solidFill>
              <a:latin typeface="Calibri"/>
              <a:ea typeface="Calibri"/>
              <a:cs typeface="Calibri"/>
              <a:sym typeface="Calibri"/>
            </a:endParaRPr>
          </a:p>
        </p:txBody>
      </p:sp>
      <p:sp>
        <p:nvSpPr>
          <p:cNvPr id="188" name="Google Shape;188;g2ee1eb4b694_0_104:notes">
            <a:extLst>
              <a:ext uri="{FF2B5EF4-FFF2-40B4-BE49-F238E27FC236}">
                <a16:creationId xmlns:a16="http://schemas.microsoft.com/office/drawing/2014/main" id="{A3AB447F-137A-74FA-ED27-4EE97E4539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568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l="17157" t="8248" r="29534" b="8248"/>
          <a:stretch/>
        </p:blipFill>
        <p:spPr>
          <a:xfrm>
            <a:off x="6580094" y="810985"/>
            <a:ext cx="5007429" cy="5236029"/>
          </a:xfrm>
          <a:prstGeom prst="rect">
            <a:avLst/>
          </a:prstGeom>
          <a:noFill/>
          <a:ln>
            <a:noFill/>
          </a:ln>
        </p:spPr>
      </p:pic>
      <p:pic>
        <p:nvPicPr>
          <p:cNvPr id="87" name="Google Shape;87;p1"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10637281-5F3F-34B8-B0C6-2B05BB781FF9}"/>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70535F63-E53D-CBEC-6FFE-883DC95E26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A4A9ECCD-5116-83F4-DCEB-AC1166B94B91}"/>
              </a:ext>
            </a:extLst>
          </p:cNvPr>
          <p:cNvSpPr txBox="1"/>
          <p:nvPr/>
        </p:nvSpPr>
        <p:spPr>
          <a:xfrm>
            <a:off x="2191931" y="1960741"/>
            <a:ext cx="9707592" cy="4524275"/>
          </a:xfrm>
          <a:prstGeom prst="rect">
            <a:avLst/>
          </a:prstGeom>
          <a:noFill/>
          <a:ln>
            <a:noFill/>
          </a:ln>
        </p:spPr>
        <p:txBody>
          <a:bodyPr spcFirstLastPara="1" wrap="square" lIns="91425" tIns="45700" rIns="91425" bIns="45700" anchor="t" anchorCtr="0">
            <a:spAutoFit/>
          </a:bodyPr>
          <a:lstStyle/>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419" sz="3600" dirty="0">
                <a:solidFill>
                  <a:schemeClr val="dk1"/>
                </a:solidFill>
                <a:latin typeface="Lato"/>
                <a:ea typeface="Lato"/>
                <a:cs typeface="Lato"/>
                <a:sym typeface="Lato"/>
              </a:rPr>
              <a:t>El evangelio es el poder de Dios para obrar más fe en Cristo (Rom. 1:16)</a:t>
            </a:r>
          </a:p>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ES" sz="3600" b="1" dirty="0">
                <a:solidFill>
                  <a:schemeClr val="dk1"/>
                </a:solidFill>
                <a:latin typeface="Lato"/>
                <a:ea typeface="Lato"/>
                <a:cs typeface="Lato"/>
                <a:sym typeface="Lato"/>
              </a:rPr>
              <a:t>Filipenses 1:6 - </a:t>
            </a:r>
            <a:r>
              <a:rPr lang="es-ES" sz="3600" dirty="0">
                <a:solidFill>
                  <a:schemeClr val="dk1"/>
                </a:solidFill>
                <a:latin typeface="Lato"/>
                <a:ea typeface="Lato"/>
                <a:cs typeface="Lato"/>
                <a:sym typeface="Lato"/>
              </a:rPr>
              <a:t>Estoy persuadido de que el que comenzó en ustedes la buena obra, la perfeccionará hasta el día de Jesucristo.</a:t>
            </a:r>
          </a:p>
          <a:p>
            <a:pPr marL="584200" marR="0" lvl="0" indent="-571500" algn="l" rtl="0">
              <a:lnSpc>
                <a:spcPct val="100000"/>
              </a:lnSpc>
              <a:spcBef>
                <a:spcPts val="0"/>
              </a:spcBef>
              <a:spcAft>
                <a:spcPts val="0"/>
              </a:spcAft>
              <a:buClr>
                <a:schemeClr val="dk1"/>
              </a:buClr>
              <a:buSzPts val="3400"/>
              <a:buFont typeface="Arial" panose="020B0604020202020204" pitchFamily="34" charset="0"/>
              <a:buChar char="•"/>
            </a:pPr>
            <a:r>
              <a:rPr lang="es-ES" sz="3600" b="1" dirty="0">
                <a:solidFill>
                  <a:schemeClr val="dk1"/>
                </a:solidFill>
                <a:latin typeface="Lato"/>
                <a:ea typeface="Lato"/>
                <a:cs typeface="Lato"/>
                <a:sym typeface="Lato"/>
              </a:rPr>
              <a:t>1 Pedro 2:2 </a:t>
            </a:r>
            <a:r>
              <a:rPr lang="es-ES" sz="3600" dirty="0">
                <a:solidFill>
                  <a:schemeClr val="dk1"/>
                </a:solidFill>
                <a:latin typeface="Lato"/>
                <a:ea typeface="Lato"/>
                <a:cs typeface="Lato"/>
                <a:sym typeface="Lato"/>
              </a:rPr>
              <a:t>…desead, como niños recién nacidos, la leche espiritual no adulterada, para que por ella crezcáis para salvación. </a:t>
            </a:r>
            <a:endParaRPr lang="en-US" sz="36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17A328F2-2D36-69F4-E8FC-CC4577625EA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F93D14F6-D7A1-9104-E497-DEE40D851C24}"/>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err="1">
                <a:solidFill>
                  <a:srgbClr val="009444"/>
                </a:solidFill>
                <a:latin typeface="Lato"/>
                <a:ea typeface="Lato"/>
                <a:cs typeface="Lato"/>
                <a:sym typeface="Lato"/>
              </a:rPr>
              <a:t>Así</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Espíritu también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mantiene</a:t>
            </a:r>
            <a:r>
              <a:rPr lang="en-US" sz="4400" b="0" i="0" u="none" strike="noStrike" cap="none" dirty="0">
                <a:solidFill>
                  <a:srgbClr val="009444"/>
                </a:solidFill>
                <a:latin typeface="Lato"/>
                <a:ea typeface="Lato"/>
                <a:cs typeface="Lato"/>
                <a:sym typeface="Lato"/>
              </a:rPr>
              <a:t> y </a:t>
            </a:r>
            <a:r>
              <a:rPr lang="en-US" sz="4400" b="0" i="0" u="none" strike="noStrike" cap="none" dirty="0" err="1">
                <a:solidFill>
                  <a:srgbClr val="009444"/>
                </a:solidFill>
                <a:latin typeface="Lato"/>
                <a:ea typeface="Lato"/>
                <a:cs typeface="Lato"/>
                <a:sym typeface="Lato"/>
              </a:rPr>
              <a:t>crece</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en</a:t>
            </a:r>
            <a:r>
              <a:rPr lang="en-US" sz="4400" b="0" i="0" u="none" strike="noStrike" cap="none" dirty="0">
                <a:solidFill>
                  <a:srgbClr val="009444"/>
                </a:solidFill>
                <a:latin typeface="Lato"/>
                <a:ea typeface="Lato"/>
                <a:cs typeface="Lato"/>
                <a:sym typeface="Lato"/>
              </a:rPr>
              <a:t> la </a:t>
            </a:r>
            <a:r>
              <a:rPr lang="en-US" sz="4400" b="0" i="0" u="none" strike="noStrike" cap="none" dirty="0" err="1">
                <a:solidFill>
                  <a:srgbClr val="009444"/>
                </a:solidFill>
                <a:latin typeface="Lato"/>
                <a:ea typeface="Lato"/>
                <a:cs typeface="Lato"/>
                <a:sym typeface="Lato"/>
              </a:rPr>
              <a:t>fe</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32222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5EB4B499-01D4-F0A9-AE5A-14BA59022727}"/>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3F1EBED0-2EF8-03BE-BB5D-6CE0A3B87607}"/>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21926892-054E-09CA-80D0-9C3AFE62435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6A242E69-9EF4-3E8B-B9C5-5F077DB10A2F}"/>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43EA804B-C30F-BEA3-EDD0-E5C964758381}"/>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5B368466-800B-FCA7-236F-CF7CACA24080}"/>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FC540795-E346-4947-DA81-AC5EC3B0A875}"/>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8DAADFF-B3F4-4825-D83D-58953B20E51D}"/>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Explicar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mantiene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fe</a:t>
              </a:r>
              <a:r>
                <a:rPr lang="en-US" sz="2500" dirty="0">
                  <a:solidFill>
                    <a:schemeClr val="tx1"/>
                  </a:solidFill>
                  <a:latin typeface="Lato"/>
                  <a:ea typeface="Lato"/>
                  <a:cs typeface="Lato"/>
                  <a:sym typeface="Lato"/>
                </a:rPr>
                <a:t>. </a:t>
              </a:r>
              <a:r>
                <a:rPr lang="en-US" sz="2500" b="0" i="0" u="none" strike="noStrike" cap="none"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191F18C8-9D78-6639-19EE-A3E70678C58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F5058374-A52F-DE00-E3F9-6D4F8819ABA8}"/>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12185973-164B-4718-5BF1-CEAC664F84AC}"/>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C24128C5-59F8-3A8E-9868-95C00FD32D68}"/>
                </a:ext>
              </a:extLst>
            </p:cNvPr>
            <p:cNvSpPr txBox="1"/>
            <p:nvPr/>
          </p:nvSpPr>
          <p:spPr>
            <a:xfrm>
              <a:off x="1302586" y="1410207"/>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Describir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santifica</a:t>
              </a:r>
              <a:r>
                <a:rPr lang="en-US" sz="2500" dirty="0">
                  <a:solidFill>
                    <a:schemeClr val="tx1"/>
                  </a:solidFill>
                  <a:latin typeface="Lato"/>
                  <a:ea typeface="Lato"/>
                  <a:cs typeface="Lato"/>
                  <a:sym typeface="Lato"/>
                </a:rPr>
                <a:t>. </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77AFDC02-D5F6-EFBB-A50D-2276E8A7574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6AE8A35-23C3-4FA5-036F-183EE8D6A4D8}"/>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D883AED6-AF09-3431-205B-2A04CE7559EB}"/>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0617A2CF-ED52-3D34-EAF3-FF183654D3E9}"/>
                </a:ext>
              </a:extLst>
            </p:cNvPr>
            <p:cNvSpPr txBox="1"/>
            <p:nvPr/>
          </p:nvSpPr>
          <p:spPr>
            <a:xfrm>
              <a:off x="1302586" y="28199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lo que la Biblia </a:t>
              </a:r>
              <a:r>
                <a:rPr lang="en-US" sz="2500" b="0" i="0" u="none" strike="noStrike" cap="none" dirty="0" err="1">
                  <a:solidFill>
                    <a:schemeClr val="lt1"/>
                  </a:solidFill>
                  <a:latin typeface="Lato"/>
                  <a:ea typeface="Lato"/>
                  <a:cs typeface="Lato"/>
                  <a:sym typeface="Lato"/>
                </a:rPr>
                <a:t>enseña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3B7DA589-0694-416C-F1B1-A608508A671C}"/>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5921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p:cNvSpPr txBox="1"/>
          <p:nvPr/>
        </p:nvSpPr>
        <p:spPr>
          <a:xfrm>
            <a:off x="3206497" y="2767300"/>
            <a:ext cx="7592400"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significa</a:t>
            </a:r>
            <a:r>
              <a:rPr lang="en-US" sz="4000" b="1" dirty="0">
                <a:solidFill>
                  <a:schemeClr val="dk1"/>
                </a:solidFill>
                <a:latin typeface="Lato"/>
                <a:ea typeface="Lato"/>
                <a:cs typeface="Lato"/>
                <a:sym typeface="Lato"/>
              </a:rPr>
              <a:t> la palabra «</a:t>
            </a:r>
            <a:r>
              <a:rPr lang="en-US" sz="4000" b="1" dirty="0" err="1">
                <a:solidFill>
                  <a:schemeClr val="dk1"/>
                </a:solidFill>
                <a:latin typeface="Lato"/>
                <a:ea typeface="Lato"/>
                <a:cs typeface="Lato"/>
                <a:sym typeface="Lato"/>
              </a:rPr>
              <a:t>santificar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según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video?</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g2ee1eb4b694_0_10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p:cNvSpPr txBox="1"/>
          <p:nvPr/>
        </p:nvSpPr>
        <p:spPr>
          <a:xfrm>
            <a:off x="2191931" y="2206962"/>
            <a:ext cx="9707592" cy="4278054"/>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400" b="1" dirty="0" err="1">
                <a:solidFill>
                  <a:schemeClr val="dk1"/>
                </a:solidFill>
                <a:latin typeface="Lato"/>
                <a:ea typeface="Lato"/>
                <a:cs typeface="Lato"/>
                <a:sym typeface="Lato"/>
              </a:rPr>
              <a:t>Santificación</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significa</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apartar</a:t>
            </a:r>
            <a:r>
              <a:rPr lang="en-US" sz="3400" b="1" dirty="0">
                <a:solidFill>
                  <a:schemeClr val="dk1"/>
                </a:solidFill>
                <a:latin typeface="Lato"/>
                <a:ea typeface="Lato"/>
                <a:cs typeface="Lato"/>
                <a:sym typeface="Lato"/>
              </a:rPr>
              <a:t> </a:t>
            </a:r>
            <a:r>
              <a:rPr lang="en-US" sz="3400" b="1" dirty="0" err="1">
                <a:solidFill>
                  <a:schemeClr val="dk1"/>
                </a:solidFill>
                <a:latin typeface="Lato"/>
                <a:ea typeface="Lato"/>
                <a:cs typeface="Lato"/>
                <a:sym typeface="Lato"/>
              </a:rPr>
              <a:t>como</a:t>
            </a:r>
            <a:r>
              <a:rPr lang="en-US" sz="3400" b="1" dirty="0">
                <a:solidFill>
                  <a:schemeClr val="dk1"/>
                </a:solidFill>
                <a:latin typeface="Lato"/>
                <a:ea typeface="Lato"/>
                <a:cs typeface="Lato"/>
                <a:sym typeface="Lato"/>
              </a:rPr>
              <a:t> santo¨</a:t>
            </a:r>
          </a:p>
          <a:p>
            <a:pPr marL="12700" marR="0" lvl="0" algn="l" rtl="0">
              <a:lnSpc>
                <a:spcPct val="100000"/>
              </a:lnSpc>
              <a:spcBef>
                <a:spcPts val="0"/>
              </a:spcBef>
              <a:spcAft>
                <a:spcPts val="0"/>
              </a:spcAft>
              <a:buClr>
                <a:schemeClr val="dk1"/>
              </a:buClr>
              <a:buSzPts val="3400"/>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 En la </a:t>
            </a:r>
            <a:r>
              <a:rPr lang="en-US" sz="3400" dirty="0" err="1">
                <a:solidFill>
                  <a:schemeClr val="dk1"/>
                </a:solidFill>
                <a:latin typeface="Lato"/>
                <a:ea typeface="Lato"/>
                <a:cs typeface="Lato"/>
                <a:sym typeface="Lato"/>
              </a:rPr>
              <a:t>conversión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nos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aparta</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mundo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incrédulo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somos</a:t>
            </a:r>
            <a:r>
              <a:rPr lang="en-US" sz="3400" dirty="0">
                <a:solidFill>
                  <a:schemeClr val="dk1"/>
                </a:solidFill>
                <a:latin typeface="Lato"/>
                <a:ea typeface="Lato"/>
                <a:cs typeface="Lato"/>
                <a:sym typeface="Lato"/>
              </a:rPr>
              <a:t> santos </a:t>
            </a:r>
            <a:r>
              <a:rPr lang="en-US" sz="3400" dirty="0" err="1">
                <a:solidFill>
                  <a:schemeClr val="dk1"/>
                </a:solidFill>
                <a:latin typeface="Lato"/>
                <a:ea typeface="Lato"/>
                <a:cs typeface="Lato"/>
                <a:sym typeface="Lato"/>
              </a:rPr>
              <a:t>mediante</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a:t>
            </a: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endParaRPr lang="en-US" sz="3400" dirty="0">
              <a:solidFill>
                <a:schemeClr val="dk1"/>
              </a:solidFill>
              <a:latin typeface="Lato"/>
              <a:ea typeface="Lato"/>
              <a:cs typeface="Lato"/>
              <a:sym typeface="Lato"/>
            </a:endParaRPr>
          </a:p>
          <a:p>
            <a:pPr marL="469900" marR="0" lvl="0" indent="-457200" algn="l" rtl="0">
              <a:lnSpc>
                <a:spcPct val="100000"/>
              </a:lnSpc>
              <a:spcBef>
                <a:spcPts val="0"/>
              </a:spcBef>
              <a:spcAft>
                <a:spcPts val="0"/>
              </a:spcAft>
              <a:buClr>
                <a:schemeClr val="dk1"/>
              </a:buClr>
              <a:buSzPts val="3400"/>
              <a:buFont typeface="Arial" panose="020B0604020202020204" pitchFamily="34" charset="0"/>
              <a:buChar char="•"/>
            </a:pPr>
            <a:r>
              <a:rPr lang="en-US" sz="3400" dirty="0">
                <a:solidFill>
                  <a:schemeClr val="dk1"/>
                </a:solidFill>
                <a:latin typeface="Lato"/>
                <a:ea typeface="Lato"/>
                <a:cs typeface="Lato"/>
                <a:sym typeface="Lato"/>
              </a:rPr>
              <a:t>A lo largo de la </a:t>
            </a:r>
            <a:r>
              <a:rPr lang="en-US" sz="3400" dirty="0" err="1">
                <a:solidFill>
                  <a:schemeClr val="dk1"/>
                </a:solidFill>
                <a:latin typeface="Lato"/>
                <a:ea typeface="Lato"/>
                <a:cs typeface="Lato"/>
                <a:sym typeface="Lato"/>
              </a:rPr>
              <a:t>vida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sigue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fortaleciendo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nuestra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apartándonos</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para que </a:t>
            </a:r>
            <a:r>
              <a:rPr lang="en-US" sz="3400" dirty="0" err="1">
                <a:solidFill>
                  <a:schemeClr val="dk1"/>
                </a:solidFill>
                <a:latin typeface="Lato"/>
                <a:ea typeface="Lato"/>
                <a:cs typeface="Lato"/>
                <a:sym typeface="Lato"/>
              </a:rPr>
              <a:t>vivamos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vidas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más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santas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pic>
        <p:nvPicPr>
          <p:cNvPr id="192" name="Google Shape;192;g2ee1eb4b694_0_1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p:cNvSpPr txBox="1"/>
          <p:nvPr/>
        </p:nvSpPr>
        <p:spPr>
          <a:xfrm>
            <a:off x="2191931" y="670918"/>
            <a:ext cx="830855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La </a:t>
            </a:r>
            <a:r>
              <a:rPr lang="en-US" sz="4860" dirty="0" err="1">
                <a:solidFill>
                  <a:srgbClr val="009444"/>
                </a:solidFill>
                <a:latin typeface="Lato"/>
                <a:ea typeface="Lato"/>
                <a:cs typeface="Lato"/>
                <a:sym typeface="Lato"/>
              </a:rPr>
              <a:t>obra</a:t>
            </a:r>
            <a:r>
              <a:rPr lang="en-US" sz="4860" dirty="0">
                <a:solidFill>
                  <a:srgbClr val="009444"/>
                </a:solidFill>
                <a:latin typeface="Lato"/>
                <a:ea typeface="Lato"/>
                <a:cs typeface="Lato"/>
                <a:sym typeface="Lato"/>
              </a:rPr>
              <a:t> de </a:t>
            </a:r>
            <a:r>
              <a:rPr lang="en-US" sz="4860" dirty="0" err="1">
                <a:solidFill>
                  <a:srgbClr val="009444"/>
                </a:solidFill>
                <a:latin typeface="Lato"/>
                <a:ea typeface="Lato"/>
                <a:cs typeface="Lato"/>
                <a:sym typeface="Lato"/>
              </a:rPr>
              <a:t>Espíritu</a:t>
            </a:r>
            <a:r>
              <a:rPr lang="en-US" sz="4860" dirty="0">
                <a:solidFill>
                  <a:srgbClr val="009444"/>
                </a:solidFill>
                <a:latin typeface="Lato"/>
                <a:ea typeface="Lato"/>
                <a:cs typeface="Lato"/>
                <a:sym typeface="Lato"/>
              </a:rPr>
              <a:t> Santo</a:t>
            </a:r>
            <a:endParaRPr sz="6000" b="0" i="0" u="none" strike="noStrike" cap="none" dirty="0">
              <a:solidFill>
                <a:srgbClr val="009444"/>
              </a:solidFill>
              <a:latin typeface="Lato"/>
              <a:ea typeface="Lato"/>
              <a:cs typeface="Lato"/>
              <a:sym typeface="Lato"/>
            </a:endParaRPr>
          </a:p>
        </p:txBody>
      </p:sp>
      <p:cxnSp>
        <p:nvCxnSpPr>
          <p:cNvPr id="194" name="Google Shape;194;g2ee1eb4b694_0_104"/>
          <p:cNvCxnSpPr/>
          <p:nvPr/>
        </p:nvCxnSpPr>
        <p:spPr>
          <a:xfrm>
            <a:off x="2295377" y="1610970"/>
            <a:ext cx="6269700"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7F9CD316-18CA-1B3A-CCA2-3597A09D099A}"/>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8952B709-3B4C-3F00-42D7-DE301CC45207}"/>
              </a:ext>
            </a:extLst>
          </p:cNvPr>
          <p:cNvSpPr txBox="1"/>
          <p:nvPr/>
        </p:nvSpPr>
        <p:spPr>
          <a:xfrm>
            <a:off x="3394306" y="1460358"/>
            <a:ext cx="7805700" cy="39702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Gálatas 5:17</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s-ES" sz="3600" b="0" i="0" u="none" strike="noStrike" cap="none" dirty="0">
                <a:solidFill>
                  <a:schemeClr val="dk1"/>
                </a:solidFill>
                <a:latin typeface="Lato"/>
                <a:ea typeface="Lato"/>
                <a:cs typeface="Lato"/>
                <a:sym typeface="Lato"/>
              </a:rPr>
              <a:t>Porque el deseo de la carne se opone al Espíritu, y el del Espíritu se opone a la carne; y éstos se oponen entre sí para que ustedes no hagan lo que quisieran hacer.</a:t>
            </a:r>
            <a:endParaRPr sz="3600" b="0" i="0" u="none" strike="noStrike" cap="none"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D753C910-13B1-B29A-1DCB-EA18859F58E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7" name="Google Shape;217;g2ee1eb4b694_0_274">
            <a:extLst>
              <a:ext uri="{FF2B5EF4-FFF2-40B4-BE49-F238E27FC236}">
                <a16:creationId xmlns:a16="http://schemas.microsoft.com/office/drawing/2014/main" id="{DC4DFEAF-E14A-2DFF-3216-C06E5248CEF3}"/>
              </a:ext>
            </a:extLst>
          </p:cNvPr>
          <p:cNvPicPr preferRelativeResize="0"/>
          <p:nvPr/>
        </p:nvPicPr>
        <p:blipFill rotWithShape="1">
          <a:blip r:embed="rId3">
            <a:alphaModFix/>
          </a:blip>
          <a:srcRect/>
          <a:stretch/>
        </p:blipFill>
        <p:spPr>
          <a:xfrm>
            <a:off x="80901" y="1513112"/>
            <a:ext cx="3125596" cy="3218436"/>
          </a:xfrm>
          <a:prstGeom prst="rect">
            <a:avLst/>
          </a:prstGeom>
          <a:noFill/>
          <a:ln>
            <a:noFill/>
          </a:ln>
          <a:effectLst>
            <a:outerShdw blurRad="50800" dist="38100" dir="2700000" algn="tl" rotWithShape="0">
              <a:srgbClr val="000000">
                <a:alpha val="40000"/>
              </a:srgbClr>
            </a:outerShdw>
          </a:effectLst>
        </p:spPr>
      </p:pic>
      <p:pic>
        <p:nvPicPr>
          <p:cNvPr id="218" name="Google Shape;218;g2ee1eb4b694_0_274" descr="A green bird with leaves&#10;&#10;Description automatically generated">
            <a:extLst>
              <a:ext uri="{FF2B5EF4-FFF2-40B4-BE49-F238E27FC236}">
                <a16:creationId xmlns:a16="http://schemas.microsoft.com/office/drawing/2014/main" id="{F7D0FBD8-12F5-98DD-5DF9-1330467C10A7}"/>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00761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27E755-2BEA-BC16-E064-71DC182F1588}"/>
              </a:ext>
            </a:extLst>
          </p:cNvPr>
          <p:cNvSpPr/>
          <p:nvPr/>
        </p:nvSpPr>
        <p:spPr>
          <a:xfrm>
            <a:off x="0" y="0"/>
            <a:ext cx="631231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3786A6-A6FF-8C8F-9EB7-8F5D019E5AC6}"/>
              </a:ext>
            </a:extLst>
          </p:cNvPr>
          <p:cNvSpPr txBox="1"/>
          <p:nvPr/>
        </p:nvSpPr>
        <p:spPr>
          <a:xfrm>
            <a:off x="7167716" y="2831690"/>
            <a:ext cx="4100052" cy="553998"/>
          </a:xfrm>
          <a:prstGeom prst="rect">
            <a:avLst/>
          </a:prstGeom>
          <a:noFill/>
        </p:spPr>
        <p:txBody>
          <a:bodyPr wrap="square" rtlCol="0">
            <a:spAutoFit/>
          </a:bodyPr>
          <a:lstStyle/>
          <a:p>
            <a:pPr algn="ctr"/>
            <a:r>
              <a:rPr lang="es-419" sz="3000" dirty="0"/>
              <a:t>Nuevo ser</a:t>
            </a:r>
          </a:p>
        </p:txBody>
      </p:sp>
      <p:sp>
        <p:nvSpPr>
          <p:cNvPr id="6" name="TextBox 5">
            <a:extLst>
              <a:ext uri="{FF2B5EF4-FFF2-40B4-BE49-F238E27FC236}">
                <a16:creationId xmlns:a16="http://schemas.microsoft.com/office/drawing/2014/main" id="{A438C1DF-F88C-2945-A355-58F366C57DDC}"/>
              </a:ext>
            </a:extLst>
          </p:cNvPr>
          <p:cNvSpPr txBox="1"/>
          <p:nvPr/>
        </p:nvSpPr>
        <p:spPr>
          <a:xfrm>
            <a:off x="941438" y="2831689"/>
            <a:ext cx="4100052" cy="553998"/>
          </a:xfrm>
          <a:prstGeom prst="rect">
            <a:avLst/>
          </a:prstGeom>
          <a:noFill/>
        </p:spPr>
        <p:txBody>
          <a:bodyPr wrap="square" rtlCol="0">
            <a:spAutoFit/>
          </a:bodyPr>
          <a:lstStyle/>
          <a:p>
            <a:pPr algn="ctr"/>
            <a:r>
              <a:rPr lang="es-419" sz="3000" dirty="0">
                <a:solidFill>
                  <a:schemeClr val="bg1"/>
                </a:solidFill>
              </a:rPr>
              <a:t>Carne pecaminosa</a:t>
            </a:r>
          </a:p>
        </p:txBody>
      </p:sp>
    </p:spTree>
    <p:extLst>
      <p:ext uri="{BB962C8B-B14F-4D97-AF65-F5344CB8AC3E}">
        <p14:creationId xmlns:p14="http://schemas.microsoft.com/office/powerpoint/2010/main" val="247297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or: Elbow 4">
            <a:extLst>
              <a:ext uri="{FF2B5EF4-FFF2-40B4-BE49-F238E27FC236}">
                <a16:creationId xmlns:a16="http://schemas.microsoft.com/office/drawing/2014/main" id="{C23854F7-A016-2925-FF6D-E52DEA9EEE7B}"/>
              </a:ext>
            </a:extLst>
          </p:cNvPr>
          <p:cNvCxnSpPr/>
          <p:nvPr/>
        </p:nvCxnSpPr>
        <p:spPr>
          <a:xfrm flipV="1">
            <a:off x="0" y="915884"/>
            <a:ext cx="10287000" cy="5164137"/>
          </a:xfrm>
          <a:prstGeom prst="bentConnector3">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6F920346-C8F8-170C-2509-8749BFA445E2}"/>
              </a:ext>
            </a:extLst>
          </p:cNvPr>
          <p:cNvSpPr/>
          <p:nvPr/>
        </p:nvSpPr>
        <p:spPr>
          <a:xfrm>
            <a:off x="5220929" y="3650730"/>
            <a:ext cx="4689987" cy="2366610"/>
          </a:xfrm>
          <a:custGeom>
            <a:avLst/>
            <a:gdLst>
              <a:gd name="connsiteX0" fmla="*/ 0 w 4689987"/>
              <a:gd name="connsiteY0" fmla="*/ 2366610 h 2366610"/>
              <a:gd name="connsiteX1" fmla="*/ 117987 w 4689987"/>
              <a:gd name="connsiteY1" fmla="*/ 2219126 h 2366610"/>
              <a:gd name="connsiteX2" fmla="*/ 176981 w 4689987"/>
              <a:gd name="connsiteY2" fmla="*/ 2071643 h 2366610"/>
              <a:gd name="connsiteX3" fmla="*/ 206477 w 4689987"/>
              <a:gd name="connsiteY3" fmla="*/ 1953656 h 2366610"/>
              <a:gd name="connsiteX4" fmla="*/ 294968 w 4689987"/>
              <a:gd name="connsiteY4" fmla="*/ 1865165 h 2366610"/>
              <a:gd name="connsiteX5" fmla="*/ 353961 w 4689987"/>
              <a:gd name="connsiteY5" fmla="*/ 1776675 h 2366610"/>
              <a:gd name="connsiteX6" fmla="*/ 412955 w 4689987"/>
              <a:gd name="connsiteY6" fmla="*/ 1629191 h 2366610"/>
              <a:gd name="connsiteX7" fmla="*/ 471948 w 4689987"/>
              <a:gd name="connsiteY7" fmla="*/ 1511204 h 2366610"/>
              <a:gd name="connsiteX8" fmla="*/ 501445 w 4689987"/>
              <a:gd name="connsiteY8" fmla="*/ 1334223 h 2366610"/>
              <a:gd name="connsiteX9" fmla="*/ 589936 w 4689987"/>
              <a:gd name="connsiteY9" fmla="*/ 1245733 h 2366610"/>
              <a:gd name="connsiteX10" fmla="*/ 648929 w 4689987"/>
              <a:gd name="connsiteY10" fmla="*/ 980262 h 2366610"/>
              <a:gd name="connsiteX11" fmla="*/ 678426 w 4689987"/>
              <a:gd name="connsiteY11" fmla="*/ 891772 h 2366610"/>
              <a:gd name="connsiteX12" fmla="*/ 825910 w 4689987"/>
              <a:gd name="connsiteY12" fmla="*/ 950765 h 2366610"/>
              <a:gd name="connsiteX13" fmla="*/ 914400 w 4689987"/>
              <a:gd name="connsiteY13" fmla="*/ 1098249 h 2366610"/>
              <a:gd name="connsiteX14" fmla="*/ 973394 w 4689987"/>
              <a:gd name="connsiteY14" fmla="*/ 1186739 h 2366610"/>
              <a:gd name="connsiteX15" fmla="*/ 1002890 w 4689987"/>
              <a:gd name="connsiteY15" fmla="*/ 1275230 h 2366610"/>
              <a:gd name="connsiteX16" fmla="*/ 1091381 w 4689987"/>
              <a:gd name="connsiteY16" fmla="*/ 1393217 h 2366610"/>
              <a:gd name="connsiteX17" fmla="*/ 1179871 w 4689987"/>
              <a:gd name="connsiteY17" fmla="*/ 1452210 h 2366610"/>
              <a:gd name="connsiteX18" fmla="*/ 1297858 w 4689987"/>
              <a:gd name="connsiteY18" fmla="*/ 1540701 h 2366610"/>
              <a:gd name="connsiteX19" fmla="*/ 1622323 w 4689987"/>
              <a:gd name="connsiteY19" fmla="*/ 1481707 h 2366610"/>
              <a:gd name="connsiteX20" fmla="*/ 1651819 w 4689987"/>
              <a:gd name="connsiteY20" fmla="*/ 1393217 h 2366610"/>
              <a:gd name="connsiteX21" fmla="*/ 1710813 w 4689987"/>
              <a:gd name="connsiteY21" fmla="*/ 1127746 h 2366610"/>
              <a:gd name="connsiteX22" fmla="*/ 1858297 w 4689987"/>
              <a:gd name="connsiteY22" fmla="*/ 714791 h 2366610"/>
              <a:gd name="connsiteX23" fmla="*/ 1917290 w 4689987"/>
              <a:gd name="connsiteY23" fmla="*/ 596804 h 2366610"/>
              <a:gd name="connsiteX24" fmla="*/ 2153265 w 4689987"/>
              <a:gd name="connsiteY24" fmla="*/ 419823 h 2366610"/>
              <a:gd name="connsiteX25" fmla="*/ 2300748 w 4689987"/>
              <a:gd name="connsiteY25" fmla="*/ 331333 h 2366610"/>
              <a:gd name="connsiteX26" fmla="*/ 2566219 w 4689987"/>
              <a:gd name="connsiteY26" fmla="*/ 360830 h 2366610"/>
              <a:gd name="connsiteX27" fmla="*/ 2654710 w 4689987"/>
              <a:gd name="connsiteY27" fmla="*/ 390326 h 2366610"/>
              <a:gd name="connsiteX28" fmla="*/ 2743200 w 4689987"/>
              <a:gd name="connsiteY28" fmla="*/ 478817 h 2366610"/>
              <a:gd name="connsiteX29" fmla="*/ 2831690 w 4689987"/>
              <a:gd name="connsiteY29" fmla="*/ 596804 h 2366610"/>
              <a:gd name="connsiteX30" fmla="*/ 2949677 w 4689987"/>
              <a:gd name="connsiteY30" fmla="*/ 832778 h 2366610"/>
              <a:gd name="connsiteX31" fmla="*/ 3215148 w 4689987"/>
              <a:gd name="connsiteY31" fmla="*/ 773785 h 2366610"/>
              <a:gd name="connsiteX32" fmla="*/ 3362632 w 4689987"/>
              <a:gd name="connsiteY32" fmla="*/ 626301 h 2366610"/>
              <a:gd name="connsiteX33" fmla="*/ 3451123 w 4689987"/>
              <a:gd name="connsiteY33" fmla="*/ 331333 h 2366610"/>
              <a:gd name="connsiteX34" fmla="*/ 3569110 w 4689987"/>
              <a:gd name="connsiteY34" fmla="*/ 183849 h 2366610"/>
              <a:gd name="connsiteX35" fmla="*/ 3598606 w 4689987"/>
              <a:gd name="connsiteY35" fmla="*/ 95359 h 2366610"/>
              <a:gd name="connsiteX36" fmla="*/ 4011561 w 4689987"/>
              <a:gd name="connsiteY36" fmla="*/ 36365 h 2366610"/>
              <a:gd name="connsiteX37" fmla="*/ 4129548 w 4689987"/>
              <a:gd name="connsiteY37" fmla="*/ 95359 h 2366610"/>
              <a:gd name="connsiteX38" fmla="*/ 4277032 w 4689987"/>
              <a:gd name="connsiteY38" fmla="*/ 213346 h 2366610"/>
              <a:gd name="connsiteX39" fmla="*/ 4424516 w 4689987"/>
              <a:gd name="connsiteY39" fmla="*/ 183849 h 2366610"/>
              <a:gd name="connsiteX40" fmla="*/ 4689987 w 4689987"/>
              <a:gd name="connsiteY40" fmla="*/ 124856 h 2366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89987" h="2366610">
                <a:moveTo>
                  <a:pt x="0" y="2366610"/>
                </a:moveTo>
                <a:cubicBezTo>
                  <a:pt x="39329" y="2317449"/>
                  <a:pt x="85596" y="2273111"/>
                  <a:pt x="117987" y="2219126"/>
                </a:cubicBezTo>
                <a:cubicBezTo>
                  <a:pt x="145229" y="2173723"/>
                  <a:pt x="160237" y="2121874"/>
                  <a:pt x="176981" y="2071643"/>
                </a:cubicBezTo>
                <a:cubicBezTo>
                  <a:pt x="189801" y="2033184"/>
                  <a:pt x="186364" y="1988854"/>
                  <a:pt x="206477" y="1953656"/>
                </a:cubicBezTo>
                <a:cubicBezTo>
                  <a:pt x="227173" y="1917437"/>
                  <a:pt x="268263" y="1897211"/>
                  <a:pt x="294968" y="1865165"/>
                </a:cubicBezTo>
                <a:cubicBezTo>
                  <a:pt x="317663" y="1837931"/>
                  <a:pt x="338107" y="1808383"/>
                  <a:pt x="353961" y="1776675"/>
                </a:cubicBezTo>
                <a:cubicBezTo>
                  <a:pt x="377640" y="1729316"/>
                  <a:pt x="391451" y="1677576"/>
                  <a:pt x="412955" y="1629191"/>
                </a:cubicBezTo>
                <a:cubicBezTo>
                  <a:pt x="430813" y="1589010"/>
                  <a:pt x="452284" y="1550533"/>
                  <a:pt x="471948" y="1511204"/>
                </a:cubicBezTo>
                <a:cubicBezTo>
                  <a:pt x="481780" y="1452210"/>
                  <a:pt x="477155" y="1388876"/>
                  <a:pt x="501445" y="1334223"/>
                </a:cubicBezTo>
                <a:cubicBezTo>
                  <a:pt x="518387" y="1296104"/>
                  <a:pt x="573892" y="1284239"/>
                  <a:pt x="589936" y="1245733"/>
                </a:cubicBezTo>
                <a:cubicBezTo>
                  <a:pt x="624801" y="1162057"/>
                  <a:pt x="626943" y="1068204"/>
                  <a:pt x="648929" y="980262"/>
                </a:cubicBezTo>
                <a:cubicBezTo>
                  <a:pt x="656470" y="950098"/>
                  <a:pt x="668594" y="921269"/>
                  <a:pt x="678426" y="891772"/>
                </a:cubicBezTo>
                <a:cubicBezTo>
                  <a:pt x="727587" y="911436"/>
                  <a:pt x="786062" y="915898"/>
                  <a:pt x="825910" y="950765"/>
                </a:cubicBezTo>
                <a:cubicBezTo>
                  <a:pt x="869056" y="988518"/>
                  <a:pt x="884014" y="1049632"/>
                  <a:pt x="914400" y="1098249"/>
                </a:cubicBezTo>
                <a:cubicBezTo>
                  <a:pt x="933189" y="1128311"/>
                  <a:pt x="953729" y="1157242"/>
                  <a:pt x="973394" y="1186739"/>
                </a:cubicBezTo>
                <a:cubicBezTo>
                  <a:pt x="983226" y="1216236"/>
                  <a:pt x="987464" y="1248234"/>
                  <a:pt x="1002890" y="1275230"/>
                </a:cubicBezTo>
                <a:cubicBezTo>
                  <a:pt x="1027281" y="1317914"/>
                  <a:pt x="1056619" y="1358455"/>
                  <a:pt x="1091381" y="1393217"/>
                </a:cubicBezTo>
                <a:cubicBezTo>
                  <a:pt x="1116448" y="1418284"/>
                  <a:pt x="1151024" y="1431605"/>
                  <a:pt x="1179871" y="1452210"/>
                </a:cubicBezTo>
                <a:cubicBezTo>
                  <a:pt x="1219875" y="1480785"/>
                  <a:pt x="1258529" y="1511204"/>
                  <a:pt x="1297858" y="1540701"/>
                </a:cubicBezTo>
                <a:cubicBezTo>
                  <a:pt x="1406013" y="1521036"/>
                  <a:pt x="1520851" y="1523987"/>
                  <a:pt x="1622323" y="1481707"/>
                </a:cubicBezTo>
                <a:cubicBezTo>
                  <a:pt x="1651023" y="1469748"/>
                  <a:pt x="1644278" y="1423381"/>
                  <a:pt x="1651819" y="1393217"/>
                </a:cubicBezTo>
                <a:cubicBezTo>
                  <a:pt x="1673805" y="1305275"/>
                  <a:pt x="1684419" y="1214467"/>
                  <a:pt x="1710813" y="1127746"/>
                </a:cubicBezTo>
                <a:cubicBezTo>
                  <a:pt x="1753371" y="987912"/>
                  <a:pt x="1805319" y="851019"/>
                  <a:pt x="1858297" y="714791"/>
                </a:cubicBezTo>
                <a:cubicBezTo>
                  <a:pt x="1874234" y="673810"/>
                  <a:pt x="1890907" y="631981"/>
                  <a:pt x="1917290" y="596804"/>
                </a:cubicBezTo>
                <a:cubicBezTo>
                  <a:pt x="2017633" y="463013"/>
                  <a:pt x="2024059" y="491604"/>
                  <a:pt x="2153265" y="419823"/>
                </a:cubicBezTo>
                <a:cubicBezTo>
                  <a:pt x="2203381" y="391981"/>
                  <a:pt x="2251587" y="360830"/>
                  <a:pt x="2300748" y="331333"/>
                </a:cubicBezTo>
                <a:cubicBezTo>
                  <a:pt x="2389238" y="341165"/>
                  <a:pt x="2478395" y="346193"/>
                  <a:pt x="2566219" y="360830"/>
                </a:cubicBezTo>
                <a:cubicBezTo>
                  <a:pt x="2596888" y="365942"/>
                  <a:pt x="2628839" y="373079"/>
                  <a:pt x="2654710" y="390326"/>
                </a:cubicBezTo>
                <a:cubicBezTo>
                  <a:pt x="2689419" y="413465"/>
                  <a:pt x="2716052" y="447145"/>
                  <a:pt x="2743200" y="478817"/>
                </a:cubicBezTo>
                <a:cubicBezTo>
                  <a:pt x="2775194" y="516143"/>
                  <a:pt x="2802193" y="557475"/>
                  <a:pt x="2831690" y="596804"/>
                </a:cubicBezTo>
                <a:cubicBezTo>
                  <a:pt x="2844797" y="649232"/>
                  <a:pt x="2871198" y="819698"/>
                  <a:pt x="2949677" y="832778"/>
                </a:cubicBezTo>
                <a:cubicBezTo>
                  <a:pt x="3039093" y="847681"/>
                  <a:pt x="3126658" y="793449"/>
                  <a:pt x="3215148" y="773785"/>
                </a:cubicBezTo>
                <a:cubicBezTo>
                  <a:pt x="3287252" y="725716"/>
                  <a:pt x="3329858" y="713699"/>
                  <a:pt x="3362632" y="626301"/>
                </a:cubicBezTo>
                <a:cubicBezTo>
                  <a:pt x="3434327" y="435114"/>
                  <a:pt x="3339910" y="516687"/>
                  <a:pt x="3451123" y="331333"/>
                </a:cubicBezTo>
                <a:cubicBezTo>
                  <a:pt x="3483514" y="277348"/>
                  <a:pt x="3529781" y="233010"/>
                  <a:pt x="3569110" y="183849"/>
                </a:cubicBezTo>
                <a:cubicBezTo>
                  <a:pt x="3578942" y="154352"/>
                  <a:pt x="3578701" y="119245"/>
                  <a:pt x="3598606" y="95359"/>
                </a:cubicBezTo>
                <a:cubicBezTo>
                  <a:pt x="3727439" y="-59240"/>
                  <a:pt x="3804767" y="15685"/>
                  <a:pt x="4011561" y="36365"/>
                </a:cubicBezTo>
                <a:cubicBezTo>
                  <a:pt x="4050890" y="56030"/>
                  <a:pt x="4095768" y="67209"/>
                  <a:pt x="4129548" y="95359"/>
                </a:cubicBezTo>
                <a:cubicBezTo>
                  <a:pt x="4307442" y="243604"/>
                  <a:pt x="4065755" y="142920"/>
                  <a:pt x="4277032" y="213346"/>
                </a:cubicBezTo>
                <a:cubicBezTo>
                  <a:pt x="4326193" y="203514"/>
                  <a:pt x="4376148" y="197040"/>
                  <a:pt x="4424516" y="183849"/>
                </a:cubicBezTo>
                <a:cubicBezTo>
                  <a:pt x="4675026" y="115528"/>
                  <a:pt x="4517708" y="124856"/>
                  <a:pt x="4689987" y="124856"/>
                </a:cubicBezTo>
              </a:path>
            </a:pathLst>
          </a:custGeom>
          <a:no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8745B08-6F76-B39F-415D-9D8D78084851}"/>
              </a:ext>
            </a:extLst>
          </p:cNvPr>
          <p:cNvCxnSpPr/>
          <p:nvPr/>
        </p:nvCxnSpPr>
        <p:spPr>
          <a:xfrm flipV="1">
            <a:off x="9910916" y="1004375"/>
            <a:ext cx="0" cy="27348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EEE9BE4-2EA4-3497-71FE-FE4D17DE9CD3}"/>
              </a:ext>
            </a:extLst>
          </p:cNvPr>
          <p:cNvCxnSpPr/>
          <p:nvPr/>
        </p:nvCxnSpPr>
        <p:spPr>
          <a:xfrm>
            <a:off x="9910916" y="915884"/>
            <a:ext cx="1976284"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DE83F2C-C9FD-F9A8-CAF9-A543AB88561D}"/>
              </a:ext>
            </a:extLst>
          </p:cNvPr>
          <p:cNvSpPr txBox="1"/>
          <p:nvPr/>
        </p:nvSpPr>
        <p:spPr>
          <a:xfrm>
            <a:off x="265471" y="5456903"/>
            <a:ext cx="2015613" cy="523220"/>
          </a:xfrm>
          <a:prstGeom prst="rect">
            <a:avLst/>
          </a:prstGeom>
          <a:noFill/>
        </p:spPr>
        <p:txBody>
          <a:bodyPr wrap="square" rtlCol="0">
            <a:spAutoFit/>
          </a:bodyPr>
          <a:lstStyle/>
          <a:p>
            <a:r>
              <a:rPr lang="es-419" sz="2800" dirty="0"/>
              <a:t>Incrédulo</a:t>
            </a:r>
            <a:endParaRPr lang="en-US" sz="2800" dirty="0"/>
          </a:p>
        </p:txBody>
      </p:sp>
      <p:sp>
        <p:nvSpPr>
          <p:cNvPr id="20" name="TextBox 19">
            <a:extLst>
              <a:ext uri="{FF2B5EF4-FFF2-40B4-BE49-F238E27FC236}">
                <a16:creationId xmlns:a16="http://schemas.microsoft.com/office/drawing/2014/main" id="{61D2198A-95DC-5368-ACA8-3B56B54284D8}"/>
              </a:ext>
            </a:extLst>
          </p:cNvPr>
          <p:cNvSpPr txBox="1"/>
          <p:nvPr/>
        </p:nvSpPr>
        <p:spPr>
          <a:xfrm>
            <a:off x="4213122" y="6227506"/>
            <a:ext cx="2015613" cy="523220"/>
          </a:xfrm>
          <a:prstGeom prst="rect">
            <a:avLst/>
          </a:prstGeom>
          <a:noFill/>
        </p:spPr>
        <p:txBody>
          <a:bodyPr wrap="square" rtlCol="0">
            <a:spAutoFit/>
          </a:bodyPr>
          <a:lstStyle/>
          <a:p>
            <a:r>
              <a:rPr lang="es-419" sz="2800" dirty="0"/>
              <a:t>Conversión</a:t>
            </a:r>
            <a:endParaRPr lang="en-US" sz="2800" dirty="0"/>
          </a:p>
        </p:txBody>
      </p:sp>
      <p:sp>
        <p:nvSpPr>
          <p:cNvPr id="21" name="TextBox 20">
            <a:extLst>
              <a:ext uri="{FF2B5EF4-FFF2-40B4-BE49-F238E27FC236}">
                <a16:creationId xmlns:a16="http://schemas.microsoft.com/office/drawing/2014/main" id="{3F5C30BE-C3E6-03A2-9AA9-EBA4F49F7684}"/>
              </a:ext>
            </a:extLst>
          </p:cNvPr>
          <p:cNvSpPr txBox="1"/>
          <p:nvPr/>
        </p:nvSpPr>
        <p:spPr>
          <a:xfrm>
            <a:off x="5874774" y="199453"/>
            <a:ext cx="2435941" cy="523220"/>
          </a:xfrm>
          <a:prstGeom prst="rect">
            <a:avLst/>
          </a:prstGeom>
          <a:noFill/>
        </p:spPr>
        <p:txBody>
          <a:bodyPr wrap="square" rtlCol="0">
            <a:spAutoFit/>
          </a:bodyPr>
          <a:lstStyle/>
          <a:p>
            <a:r>
              <a:rPr lang="es-419" sz="2800" dirty="0"/>
              <a:t>Justificación</a:t>
            </a:r>
            <a:endParaRPr lang="en-US" sz="2800" dirty="0"/>
          </a:p>
        </p:txBody>
      </p:sp>
      <p:sp>
        <p:nvSpPr>
          <p:cNvPr id="22" name="TextBox 21">
            <a:extLst>
              <a:ext uri="{FF2B5EF4-FFF2-40B4-BE49-F238E27FC236}">
                <a16:creationId xmlns:a16="http://schemas.microsoft.com/office/drawing/2014/main" id="{8C0A67EE-DD83-0E52-8248-2AD7BF6F87D6}"/>
              </a:ext>
            </a:extLst>
          </p:cNvPr>
          <p:cNvSpPr txBox="1"/>
          <p:nvPr/>
        </p:nvSpPr>
        <p:spPr>
          <a:xfrm>
            <a:off x="7124698" y="4834035"/>
            <a:ext cx="2372034" cy="523220"/>
          </a:xfrm>
          <a:prstGeom prst="rect">
            <a:avLst/>
          </a:prstGeom>
          <a:noFill/>
        </p:spPr>
        <p:txBody>
          <a:bodyPr wrap="square" rtlCol="0">
            <a:spAutoFit/>
          </a:bodyPr>
          <a:lstStyle/>
          <a:p>
            <a:r>
              <a:rPr lang="es-419" sz="2800" dirty="0"/>
              <a:t>Santificación</a:t>
            </a:r>
            <a:endParaRPr lang="en-US" sz="2800" dirty="0"/>
          </a:p>
        </p:txBody>
      </p:sp>
      <p:sp>
        <p:nvSpPr>
          <p:cNvPr id="23" name="TextBox 22">
            <a:extLst>
              <a:ext uri="{FF2B5EF4-FFF2-40B4-BE49-F238E27FC236}">
                <a16:creationId xmlns:a16="http://schemas.microsoft.com/office/drawing/2014/main" id="{3E768B56-B27A-BCCB-3AEB-9756E9D7879C}"/>
              </a:ext>
            </a:extLst>
          </p:cNvPr>
          <p:cNvSpPr txBox="1"/>
          <p:nvPr/>
        </p:nvSpPr>
        <p:spPr>
          <a:xfrm>
            <a:off x="9279194" y="3952600"/>
            <a:ext cx="2015613" cy="523220"/>
          </a:xfrm>
          <a:prstGeom prst="rect">
            <a:avLst/>
          </a:prstGeom>
          <a:noFill/>
        </p:spPr>
        <p:txBody>
          <a:bodyPr wrap="square" rtlCol="0">
            <a:spAutoFit/>
          </a:bodyPr>
          <a:lstStyle/>
          <a:p>
            <a:r>
              <a:rPr lang="es-419" sz="2800" dirty="0"/>
              <a:t>Muerte</a:t>
            </a:r>
            <a:endParaRPr lang="en-US" sz="2800" dirty="0"/>
          </a:p>
        </p:txBody>
      </p:sp>
      <p:sp>
        <p:nvSpPr>
          <p:cNvPr id="24" name="TextBox 23">
            <a:extLst>
              <a:ext uri="{FF2B5EF4-FFF2-40B4-BE49-F238E27FC236}">
                <a16:creationId xmlns:a16="http://schemas.microsoft.com/office/drawing/2014/main" id="{D1F224A3-F782-0126-271E-489090FD3A18}"/>
              </a:ext>
            </a:extLst>
          </p:cNvPr>
          <p:cNvSpPr txBox="1"/>
          <p:nvPr/>
        </p:nvSpPr>
        <p:spPr>
          <a:xfrm>
            <a:off x="10176387" y="116306"/>
            <a:ext cx="2015613" cy="523220"/>
          </a:xfrm>
          <a:prstGeom prst="rect">
            <a:avLst/>
          </a:prstGeom>
          <a:noFill/>
        </p:spPr>
        <p:txBody>
          <a:bodyPr wrap="square" rtlCol="0">
            <a:spAutoFit/>
          </a:bodyPr>
          <a:lstStyle/>
          <a:p>
            <a:r>
              <a:rPr lang="es-419" sz="2800" dirty="0"/>
              <a:t>Cielo</a:t>
            </a:r>
            <a:endParaRPr lang="en-US" sz="2800" dirty="0"/>
          </a:p>
        </p:txBody>
      </p:sp>
    </p:spTree>
    <p:extLst>
      <p:ext uri="{BB962C8B-B14F-4D97-AF65-F5344CB8AC3E}">
        <p14:creationId xmlns:p14="http://schemas.microsoft.com/office/powerpoint/2010/main" val="4092408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Heaven Images – Browse 15,875,633 Stock Photos, Vectors, and ...">
            <a:extLst>
              <a:ext uri="{FF2B5EF4-FFF2-40B4-BE49-F238E27FC236}">
                <a16:creationId xmlns:a16="http://schemas.microsoft.com/office/drawing/2014/main" id="{EA1A9B52-C863-4738-E313-C799E4F04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9296" b="721"/>
          <a:stretch>
            <a:fill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82CD44D-E9EE-26CA-B385-278536B11EC9}"/>
              </a:ext>
            </a:extLst>
          </p:cNvPr>
          <p:cNvSpPr txBox="1"/>
          <p:nvPr/>
        </p:nvSpPr>
        <p:spPr>
          <a:xfrm>
            <a:off x="1833716" y="2290226"/>
            <a:ext cx="8524568" cy="2277547"/>
          </a:xfrm>
          <a:prstGeom prst="rect">
            <a:avLst/>
          </a:prstGeom>
          <a:solidFill>
            <a:schemeClr val="bg1"/>
          </a:solidFill>
        </p:spPr>
        <p:txBody>
          <a:bodyPr wrap="square" rtlCol="0">
            <a:spAutoFit/>
          </a:bodyPr>
          <a:lstStyle/>
          <a:p>
            <a:pPr algn="ctr"/>
            <a:r>
              <a:rPr lang="es-419" sz="3200" dirty="0"/>
              <a:t>Que el mismo Dios de paz los santifique por completo; y que guarde irreprensible todo su ser, espíritu, alma y cuerpo, para la venida </a:t>
            </a:r>
          </a:p>
          <a:p>
            <a:pPr algn="ctr"/>
            <a:r>
              <a:rPr lang="es-419" sz="3200" dirty="0"/>
              <a:t>de nuestro Señor Jesucristo. (1 Tes. 5:23)</a:t>
            </a:r>
            <a:endParaRPr lang="en-US" sz="3200" dirty="0"/>
          </a:p>
          <a:p>
            <a:endParaRPr lang="en-US" dirty="0"/>
          </a:p>
        </p:txBody>
      </p:sp>
    </p:spTree>
    <p:extLst>
      <p:ext uri="{BB962C8B-B14F-4D97-AF65-F5344CB8AC3E}">
        <p14:creationId xmlns:p14="http://schemas.microsoft.com/office/powerpoint/2010/main" val="2525434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B01E1FDB-5E62-1098-2588-D21B35B155C9}"/>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87D71EA0-A5B8-D260-B01C-DBC1305162CE}"/>
              </a:ext>
            </a:extLst>
          </p:cNvPr>
          <p:cNvSpPr txBox="1"/>
          <p:nvPr/>
        </p:nvSpPr>
        <p:spPr>
          <a:xfrm>
            <a:off x="3287399" y="3105855"/>
            <a:ext cx="7805700" cy="646290"/>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chemeClr val="dk1"/>
              </a:buClr>
              <a:buSzPts val="1100"/>
              <a:buFont typeface="Arial"/>
              <a:buNone/>
            </a:pPr>
            <a:r>
              <a:rPr lang="es-419" sz="3600" b="1" i="0" u="none" strike="noStrike" cap="none" dirty="0">
                <a:solidFill>
                  <a:schemeClr val="dk1"/>
                </a:solidFill>
                <a:latin typeface="Lato"/>
                <a:ea typeface="Lato"/>
                <a:cs typeface="Lato"/>
                <a:sym typeface="Lato"/>
              </a:rPr>
              <a:t>¿Preguntas?</a:t>
            </a:r>
          </a:p>
        </p:txBody>
      </p:sp>
      <p:sp>
        <p:nvSpPr>
          <p:cNvPr id="216" name="Google Shape;216;g2ee1eb4b694_0_274">
            <a:extLst>
              <a:ext uri="{FF2B5EF4-FFF2-40B4-BE49-F238E27FC236}">
                <a16:creationId xmlns:a16="http://schemas.microsoft.com/office/drawing/2014/main" id="{F44972E5-468A-C841-7E91-A30CAC2B464D}"/>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E3EA5CE3-1459-A13E-606B-436A34BA7B3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155;g2eb293faa54_0_118">
            <a:extLst>
              <a:ext uri="{FF2B5EF4-FFF2-40B4-BE49-F238E27FC236}">
                <a16:creationId xmlns:a16="http://schemas.microsoft.com/office/drawing/2014/main" id="{F6DD078A-EA22-39CD-4BD2-891AFBB44B55}"/>
              </a:ext>
            </a:extLst>
          </p:cNvPr>
          <p:cNvPicPr preferRelativeResize="0"/>
          <p:nvPr/>
        </p:nvPicPr>
        <p:blipFill rotWithShape="1">
          <a:blip r:embed="rId4">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4201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a:extLst>
            <a:ext uri="{FF2B5EF4-FFF2-40B4-BE49-F238E27FC236}">
              <a16:creationId xmlns:a16="http://schemas.microsoft.com/office/drawing/2014/main" id="{FFC50C6C-85C0-145E-80AD-48F9386E7CF0}"/>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5A224C90-3BDD-89EF-4B64-CA0AE35F995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2" name="Google Shape;192;g2ee1eb4b694_0_104" descr="A green bird with leaves&#10;&#10;Description automatically generated">
            <a:extLst>
              <a:ext uri="{FF2B5EF4-FFF2-40B4-BE49-F238E27FC236}">
                <a16:creationId xmlns:a16="http://schemas.microsoft.com/office/drawing/2014/main" id="{43F4D73C-DE26-2233-4B7F-404F25E0418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E7F8B215-C068-0B2A-1905-830FECDCDD2E}"/>
              </a:ext>
            </a:extLst>
          </p:cNvPr>
          <p:cNvSpPr txBox="1"/>
          <p:nvPr/>
        </p:nvSpPr>
        <p:spPr>
          <a:xfrm>
            <a:off x="2516396" y="612864"/>
            <a:ext cx="8308557" cy="50167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60"/>
              <a:buFont typeface="Arial"/>
              <a:buNone/>
            </a:pPr>
            <a:r>
              <a:rPr lang="en-US" sz="4000" u="sng" dirty="0" err="1">
                <a:solidFill>
                  <a:srgbClr val="009444"/>
                </a:solidFill>
                <a:latin typeface="Lato"/>
                <a:ea typeface="Lato"/>
                <a:cs typeface="Lato"/>
                <a:sym typeface="Lato"/>
              </a:rPr>
              <a:t>Resumen</a:t>
            </a:r>
            <a:endParaRPr lang="en-US" sz="4000" u="sng"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El Espíritu Santo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crece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en</a:t>
            </a:r>
            <a:r>
              <a:rPr lang="en-US" sz="4000" dirty="0">
                <a:solidFill>
                  <a:srgbClr val="009444"/>
                </a:solidFill>
                <a:latin typeface="Lato"/>
                <a:ea typeface="Lato"/>
                <a:cs typeface="Lato"/>
                <a:sym typeface="Lato"/>
              </a:rPr>
              <a:t> la </a:t>
            </a:r>
            <a:r>
              <a:rPr lang="en-US" sz="4000" dirty="0" err="1">
                <a:solidFill>
                  <a:srgbClr val="009444"/>
                </a:solidFill>
                <a:latin typeface="Lato"/>
                <a:ea typeface="Lato"/>
                <a:cs typeface="Lato"/>
                <a:sym typeface="Lato"/>
              </a:rPr>
              <a:t>fe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mediante</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el</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evangelio</a:t>
            </a:r>
            <a:r>
              <a:rPr lang="en-US" sz="4000" dirty="0">
                <a:solidFill>
                  <a:srgbClr val="009444"/>
                </a:solidFill>
                <a:latin typeface="Lato"/>
                <a:ea typeface="Lato"/>
                <a:cs typeface="Lato"/>
                <a:sym typeface="Lato"/>
              </a:rPr>
              <a:t>.</a:t>
            </a:r>
          </a:p>
          <a:p>
            <a:pPr marL="0" marR="0" lvl="0" indent="0" algn="l" rtl="0">
              <a:lnSpc>
                <a:spcPct val="100000"/>
              </a:lnSpc>
              <a:spcBef>
                <a:spcPts val="0"/>
              </a:spcBef>
              <a:spcAft>
                <a:spcPts val="0"/>
              </a:spcAft>
              <a:buClr>
                <a:srgbClr val="000000"/>
              </a:buClr>
              <a:buSzPts val="4860"/>
              <a:buFont typeface="Arial"/>
              <a:buNone/>
            </a:pPr>
            <a:endParaRPr lang="en-US" sz="40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000" dirty="0">
                <a:solidFill>
                  <a:srgbClr val="009444"/>
                </a:solidFill>
                <a:latin typeface="Lato"/>
                <a:ea typeface="Lato"/>
                <a:cs typeface="Lato"/>
                <a:sym typeface="Lato"/>
              </a:rPr>
              <a:t>Al </a:t>
            </a:r>
            <a:r>
              <a:rPr lang="en-US" sz="4000" dirty="0" err="1">
                <a:solidFill>
                  <a:srgbClr val="009444"/>
                </a:solidFill>
                <a:latin typeface="Lato"/>
                <a:ea typeface="Lato"/>
                <a:cs typeface="Lato"/>
                <a:sym typeface="Lato"/>
              </a:rPr>
              <a:t>hacerlo</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nos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aparta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del mal. Nos da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y </a:t>
            </a:r>
            <a:r>
              <a:rPr lang="en-US" sz="4000" dirty="0" err="1">
                <a:solidFill>
                  <a:srgbClr val="009444"/>
                </a:solidFill>
                <a:latin typeface="Lato"/>
                <a:ea typeface="Lato"/>
                <a:cs typeface="Lato"/>
                <a:sym typeface="Lato"/>
              </a:rPr>
              <a:t>más</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poder</a:t>
            </a:r>
            <a:r>
              <a:rPr lang="en-US" sz="4000" dirty="0">
                <a:solidFill>
                  <a:srgbClr val="009444"/>
                </a:solidFill>
                <a:latin typeface="Lato"/>
                <a:ea typeface="Lato"/>
                <a:cs typeface="Lato"/>
                <a:sym typeface="Lato"/>
              </a:rPr>
              <a:t> para </a:t>
            </a:r>
            <a:r>
              <a:rPr lang="en-US" sz="4000" dirty="0" err="1">
                <a:solidFill>
                  <a:srgbClr val="009444"/>
                </a:solidFill>
                <a:latin typeface="Lato"/>
                <a:ea typeface="Lato"/>
                <a:cs typeface="Lato"/>
                <a:sym typeface="Lato"/>
              </a:rPr>
              <a:t>decir</a:t>
            </a:r>
            <a:r>
              <a:rPr lang="en-US" sz="4000" dirty="0">
                <a:solidFill>
                  <a:srgbClr val="009444"/>
                </a:solidFill>
                <a:latin typeface="Lato"/>
                <a:ea typeface="Lato"/>
                <a:cs typeface="Lato"/>
                <a:sym typeface="Lato"/>
              </a:rPr>
              <a:t> «no» al mal y </a:t>
            </a:r>
            <a:r>
              <a:rPr lang="en-US" sz="4000" dirty="0" err="1">
                <a:solidFill>
                  <a:srgbClr val="009444"/>
                </a:solidFill>
                <a:latin typeface="Lato"/>
                <a:ea typeface="Lato"/>
                <a:cs typeface="Lato"/>
                <a:sym typeface="Lato"/>
              </a:rPr>
              <a:t>vivir</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una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vida</a:t>
            </a:r>
            <a:r>
              <a:rPr lang="en-US" sz="4000" dirty="0">
                <a:solidFill>
                  <a:srgbClr val="009444"/>
                </a:solidFill>
                <a:latin typeface="Lato"/>
                <a:ea typeface="Lato"/>
                <a:cs typeface="Lato"/>
                <a:sym typeface="Lato"/>
              </a:rPr>
              <a:t> </a:t>
            </a:r>
            <a:r>
              <a:rPr lang="en-US" sz="4000" dirty="0" err="1">
                <a:solidFill>
                  <a:srgbClr val="009444"/>
                </a:solidFill>
                <a:latin typeface="Lato"/>
                <a:ea typeface="Lato"/>
                <a:cs typeface="Lato"/>
                <a:sym typeface="Lato"/>
              </a:rPr>
              <a:t>santa</a:t>
            </a:r>
            <a:r>
              <a:rPr lang="en-US" sz="4000" dirty="0">
                <a:solidFill>
                  <a:srgbClr val="009444"/>
                </a:solidFill>
                <a:latin typeface="Lato"/>
                <a:ea typeface="Lato"/>
                <a:cs typeface="Lato"/>
                <a:sym typeface="Lato"/>
              </a:rPr>
              <a:t>.</a:t>
            </a:r>
            <a:endParaRPr sz="40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16818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01A8CE06-38DC-8874-0C7F-6B512422DA88}"/>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DE5E29E0-AD6D-9A3E-B65D-E53AA31AA0D6}"/>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B1506CC3-0949-5BD1-87F1-80DA9F9A2681}"/>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968F0087-5A98-FE0C-EF11-F9D3C23D871A}"/>
              </a:ext>
            </a:extLst>
          </p:cNvPr>
          <p:cNvGrpSpPr/>
          <p:nvPr/>
        </p:nvGrpSpPr>
        <p:grpSpPr>
          <a:xfrm>
            <a:off x="551075" y="2011050"/>
            <a:ext cx="11197475" cy="3947713"/>
            <a:chOff x="0" y="0"/>
            <a:chExt cx="10450280" cy="3947713"/>
          </a:xfrm>
        </p:grpSpPr>
        <p:sp>
          <p:nvSpPr>
            <p:cNvPr id="129" name="Google Shape;129;p5">
              <a:extLst>
                <a:ext uri="{FF2B5EF4-FFF2-40B4-BE49-F238E27FC236}">
                  <a16:creationId xmlns:a16="http://schemas.microsoft.com/office/drawing/2014/main" id="{237DD5CB-3950-D957-C87A-8FD7FFC8DFE0}"/>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B2A81E08-CD3C-81F9-B9F0-5BCCF99EE5B6}"/>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095645E0-AD56-BE79-8121-DA3E293E5EEB}"/>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7015343-34E2-5185-1F0A-5CE2A8511B16}"/>
                </a:ext>
              </a:extLst>
            </p:cNvPr>
            <p:cNvSpPr txBox="1"/>
            <p:nvPr/>
          </p:nvSpPr>
          <p:spPr>
            <a:xfrm>
              <a:off x="1302586" y="0"/>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Explicar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mantiene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en</a:t>
              </a:r>
              <a:r>
                <a:rPr lang="en-US" sz="2500" dirty="0">
                  <a:solidFill>
                    <a:schemeClr val="tx1"/>
                  </a:solidFill>
                  <a:latin typeface="Lato"/>
                  <a:ea typeface="Lato"/>
                  <a:cs typeface="Lato"/>
                  <a:sym typeface="Lato"/>
                </a:rPr>
                <a:t> la </a:t>
              </a:r>
              <a:r>
                <a:rPr lang="en-US" sz="2500" dirty="0" err="1">
                  <a:solidFill>
                    <a:schemeClr val="tx1"/>
                  </a:solidFill>
                  <a:latin typeface="Lato"/>
                  <a:ea typeface="Lato"/>
                  <a:cs typeface="Lato"/>
                  <a:sym typeface="Lato"/>
                </a:rPr>
                <a:t>fe</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3" name="Google Shape;133;p5">
              <a:extLst>
                <a:ext uri="{FF2B5EF4-FFF2-40B4-BE49-F238E27FC236}">
                  <a16:creationId xmlns:a16="http://schemas.microsoft.com/office/drawing/2014/main" id="{2BB1B327-8C93-8136-A34C-177E4B74C105}"/>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6DC55F15-10E8-F7F6-2EF5-24038D70FBE6}"/>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4E69080-BC2C-79D3-3485-B2CA326E34B3}"/>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E66D174-3C40-4250-4DB6-E59DB2136546}"/>
                </a:ext>
              </a:extLst>
            </p:cNvPr>
            <p:cNvSpPr txBox="1"/>
            <p:nvPr/>
          </p:nvSpPr>
          <p:spPr>
            <a:xfrm>
              <a:off x="1302586" y="1410207"/>
              <a:ext cx="9147694" cy="1127780"/>
            </a:xfrm>
            <a:prstGeom prst="rect">
              <a:avLst/>
            </a:prstGeom>
            <a:solidFill>
              <a:srgbClr val="00B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dirty="0" err="1">
                  <a:solidFill>
                    <a:schemeClr val="tx1"/>
                  </a:solidFill>
                  <a:latin typeface="Lato"/>
                  <a:ea typeface="Lato"/>
                  <a:cs typeface="Lato"/>
                  <a:sym typeface="Lato"/>
                </a:rPr>
                <a:t>Describir</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cómo</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el</a:t>
              </a:r>
              <a:r>
                <a:rPr lang="en-US" sz="2500" dirty="0">
                  <a:solidFill>
                    <a:schemeClr val="tx1"/>
                  </a:solidFill>
                  <a:latin typeface="Lato"/>
                  <a:ea typeface="Lato"/>
                  <a:cs typeface="Lato"/>
                  <a:sym typeface="Lato"/>
                </a:rPr>
                <a:t> Espíritu Santo </a:t>
              </a:r>
              <a:r>
                <a:rPr lang="en-US" sz="2500" dirty="0" err="1">
                  <a:solidFill>
                    <a:schemeClr val="tx1"/>
                  </a:solidFill>
                  <a:latin typeface="Lato"/>
                  <a:ea typeface="Lato"/>
                  <a:cs typeface="Lato"/>
                  <a:sym typeface="Lato"/>
                </a:rPr>
                <a:t>nos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santifica</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sp>
          <p:nvSpPr>
            <p:cNvPr id="137" name="Google Shape;137;p5">
              <a:extLst>
                <a:ext uri="{FF2B5EF4-FFF2-40B4-BE49-F238E27FC236}">
                  <a16:creationId xmlns:a16="http://schemas.microsoft.com/office/drawing/2014/main" id="{DF7D339E-7BA0-7B6E-6071-B3E873CAD163}"/>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6AB03A56-9D35-8505-A5F7-C59EB535FEFD}"/>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21A29209-6F45-21E6-6F2D-E7414D06321D}"/>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27D5DB20-4B32-3C74-6395-00C4941987C8}"/>
                </a:ext>
              </a:extLst>
            </p:cNvPr>
            <p:cNvSpPr txBox="1"/>
            <p:nvPr/>
          </p:nvSpPr>
          <p:spPr>
            <a:xfrm>
              <a:off x="1302586" y="2819933"/>
              <a:ext cx="9147600" cy="112770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dirty="0" err="1">
                  <a:solidFill>
                    <a:schemeClr val="tx1"/>
                  </a:solidFill>
                  <a:latin typeface="Lato"/>
                  <a:ea typeface="Lato"/>
                  <a:cs typeface="Lato"/>
                  <a:sym typeface="Lato"/>
                </a:rPr>
                <a:t>Examinar</a:t>
              </a:r>
              <a:r>
                <a:rPr lang="en-US" sz="2500" dirty="0">
                  <a:solidFill>
                    <a:schemeClr val="tx1"/>
                  </a:solidFill>
                  <a:latin typeface="Lato"/>
                  <a:ea typeface="Lato"/>
                  <a:cs typeface="Lato"/>
                  <a:sym typeface="Lato"/>
                </a:rPr>
                <a:t> lo que la Biblia </a:t>
              </a:r>
              <a:r>
                <a:rPr lang="en-US" sz="2500" dirty="0" err="1">
                  <a:solidFill>
                    <a:schemeClr val="tx1"/>
                  </a:solidFill>
                  <a:latin typeface="Lato"/>
                  <a:ea typeface="Lato"/>
                  <a:cs typeface="Lato"/>
                  <a:sym typeface="Lato"/>
                </a:rPr>
                <a:t>enseña</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sobre</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los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dones</a:t>
              </a:r>
              <a:r>
                <a:rPr lang="en-US" sz="2500" dirty="0">
                  <a:solidFill>
                    <a:schemeClr val="tx1"/>
                  </a:solidFill>
                  <a:latin typeface="Lato"/>
                  <a:ea typeface="Lato"/>
                  <a:cs typeface="Lato"/>
                  <a:sym typeface="Lato"/>
                </a:rPr>
                <a:t> </a:t>
              </a:r>
              <a:r>
                <a:rPr lang="en-US" sz="2500" dirty="0" err="1">
                  <a:solidFill>
                    <a:schemeClr val="tx1"/>
                  </a:solidFill>
                  <a:latin typeface="Lato"/>
                  <a:ea typeface="Lato"/>
                  <a:cs typeface="Lato"/>
                  <a:sym typeface="Lato"/>
                </a:rPr>
                <a:t>espirituales</a:t>
              </a:r>
              <a:r>
                <a:rPr lang="en-US" sz="2500" dirty="0">
                  <a:solidFill>
                    <a:schemeClr val="tx1"/>
                  </a:solidFill>
                  <a:latin typeface="Lato"/>
                  <a:ea typeface="Lato"/>
                  <a:cs typeface="Lato"/>
                  <a:sym typeface="Lato"/>
                </a:rPr>
                <a:t>. </a:t>
              </a:r>
              <a:endParaRPr sz="2500" b="0" i="0" u="none" strike="noStrike" cap="none" dirty="0">
                <a:solidFill>
                  <a:schemeClr val="tx1"/>
                </a:solidFill>
                <a:latin typeface="Lato"/>
                <a:ea typeface="Lato"/>
                <a:cs typeface="Lato"/>
                <a:sym typeface="Lato"/>
              </a:endParaRPr>
            </a:p>
          </p:txBody>
        </p:sp>
      </p:grpSp>
      <p:pic>
        <p:nvPicPr>
          <p:cNvPr id="141" name="Google Shape;141;p5" descr="A green bird with leaves&#10;&#10;Description automatically generated">
            <a:extLst>
              <a:ext uri="{FF2B5EF4-FFF2-40B4-BE49-F238E27FC236}">
                <a16:creationId xmlns:a16="http://schemas.microsoft.com/office/drawing/2014/main" id="{FB19AD58-1C05-F9D1-F50C-519F7D51009B}"/>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797388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g2ee1eb4b694_0_274"/>
          <p:cNvSpPr txBox="1"/>
          <p:nvPr/>
        </p:nvSpPr>
        <p:spPr>
          <a:xfrm>
            <a:off x="2041281" y="496402"/>
            <a:ext cx="9858241"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Dones </a:t>
            </a:r>
            <a:r>
              <a:rPr lang="en-US" sz="3600" b="1" dirty="0" err="1">
                <a:solidFill>
                  <a:schemeClr val="dk1"/>
                </a:solidFill>
                <a:latin typeface="Lato"/>
                <a:ea typeface="Lato"/>
                <a:cs typeface="Lato"/>
                <a:sym typeface="Lato"/>
              </a:rPr>
              <a:t>espirituales</a:t>
            </a:r>
            <a:r>
              <a:rPr lang="en-US" sz="3600" b="1" dirty="0">
                <a:solidFill>
                  <a:schemeClr val="dk1"/>
                </a:solidFill>
                <a:latin typeface="Lato"/>
                <a:ea typeface="Lato"/>
                <a:cs typeface="Lato"/>
                <a:sym typeface="Lato"/>
              </a:rPr>
              <a:t> y 1 </a:t>
            </a:r>
            <a:r>
              <a:rPr lang="en-US" sz="3600" b="1" dirty="0" err="1">
                <a:solidFill>
                  <a:schemeClr val="dk1"/>
                </a:solidFill>
                <a:latin typeface="Lato"/>
                <a:ea typeface="Lato"/>
                <a:cs typeface="Lato"/>
                <a:sym typeface="Lato"/>
              </a:rPr>
              <a:t>Corintios</a:t>
            </a:r>
            <a:r>
              <a:rPr lang="en-US" sz="3600" b="1" dirty="0">
                <a:solidFill>
                  <a:schemeClr val="dk1"/>
                </a:solidFill>
                <a:latin typeface="Lato"/>
                <a:ea typeface="Lato"/>
                <a:cs typeface="Lato"/>
                <a:sym typeface="Lato"/>
              </a:rPr>
              <a:t> 12-14</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b="0" i="0" u="none" strike="noStrike" cap="none" dirty="0">
                <a:solidFill>
                  <a:schemeClr val="dk1"/>
                </a:solidFill>
                <a:latin typeface="Lato"/>
                <a:ea typeface="Lato"/>
                <a:cs typeface="Lato"/>
                <a:sym typeface="Lato"/>
              </a:rPr>
              <a:t>El don </a:t>
            </a:r>
            <a:r>
              <a:rPr lang="en-US" sz="3200" b="0" i="0" u="none" strike="noStrike" cap="none" dirty="0" err="1">
                <a:solidFill>
                  <a:schemeClr val="dk1"/>
                </a:solidFill>
                <a:latin typeface="Lato"/>
                <a:ea typeface="Lato"/>
                <a:cs typeface="Lato"/>
                <a:sym typeface="Lato"/>
              </a:rPr>
              <a:t>más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importante</a:t>
            </a:r>
            <a:r>
              <a:rPr lang="en-US" sz="3200" b="0" i="0" u="none" strike="noStrike" cap="none" dirty="0">
                <a:solidFill>
                  <a:schemeClr val="dk1"/>
                </a:solidFill>
                <a:latin typeface="Lato"/>
                <a:ea typeface="Lato"/>
                <a:cs typeface="Lato"/>
                <a:sym typeface="Lato"/>
              </a:rPr>
              <a:t> que da </a:t>
            </a:r>
            <a:r>
              <a:rPr lang="en-US" sz="3200" b="0" i="0" u="none" strike="noStrike" cap="none" dirty="0" err="1">
                <a:solidFill>
                  <a:schemeClr val="dk1"/>
                </a:solidFill>
                <a:latin typeface="Lato"/>
                <a:ea typeface="Lato"/>
                <a:cs typeface="Lato"/>
                <a:sym typeface="Lato"/>
              </a:rPr>
              <a:t>el</a:t>
            </a:r>
            <a:r>
              <a:rPr lang="en-US" sz="3200" b="0" i="0" u="none" strike="noStrike" cap="none" dirty="0">
                <a:solidFill>
                  <a:schemeClr val="dk1"/>
                </a:solidFill>
                <a:latin typeface="Lato"/>
                <a:ea typeface="Lato"/>
                <a:cs typeface="Lato"/>
                <a:sym typeface="Lato"/>
              </a:rPr>
              <a:t> Espíritu es la </a:t>
            </a:r>
            <a:r>
              <a:rPr lang="en-US" sz="3200" b="0" i="0" u="none" strike="noStrike" cap="none" dirty="0" err="1">
                <a:solidFill>
                  <a:schemeClr val="dk1"/>
                </a:solidFill>
                <a:latin typeface="Lato"/>
                <a:ea typeface="Lato"/>
                <a:cs typeface="Lato"/>
                <a:sym typeface="Lato"/>
              </a:rPr>
              <a:t>fe</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salvadora</a:t>
            </a:r>
            <a:r>
              <a:rPr lang="en-US" sz="3200" b="0" i="0" u="none" strike="noStrike" cap="none" dirty="0">
                <a:solidFill>
                  <a:schemeClr val="dk1"/>
                </a:solidFill>
                <a:latin typeface="Lato"/>
                <a:ea typeface="Lato"/>
                <a:cs typeface="Lato"/>
                <a:sym typeface="Lato"/>
              </a:rPr>
              <a:t> (1 Cor. 12:3)</a:t>
            </a:r>
          </a:p>
          <a:p>
            <a:pPr marR="0" lvl="0" algn="l" rtl="0">
              <a:lnSpc>
                <a:spcPct val="100000"/>
              </a:lnSpc>
              <a:spcBef>
                <a:spcPts val="0"/>
              </a:spcBef>
              <a:spcAft>
                <a:spcPts val="0"/>
              </a:spcAft>
              <a:buClr>
                <a:schemeClr val="dk1"/>
              </a:buClr>
              <a:buSzPts val="1100"/>
            </a:pPr>
            <a:endParaRPr lang="en-US" sz="3200" b="0" i="0" u="none" strike="noStrike" cap="none"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dirty="0">
                <a:solidFill>
                  <a:schemeClr val="dk1"/>
                </a:solidFill>
                <a:latin typeface="Lato"/>
                <a:ea typeface="Lato"/>
                <a:cs typeface="Lato"/>
                <a:sym typeface="Lato"/>
              </a:rPr>
              <a:t>Da </a:t>
            </a:r>
            <a:r>
              <a:rPr lang="en-US" sz="3200" dirty="0" err="1">
                <a:solidFill>
                  <a:schemeClr val="dk1"/>
                </a:solidFill>
                <a:latin typeface="Lato"/>
                <a:ea typeface="Lato"/>
                <a:cs typeface="Lato"/>
                <a:sym typeface="Lato"/>
              </a:rPr>
              <a:t>otros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dones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espirituales</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cada</a:t>
            </a:r>
            <a:r>
              <a:rPr lang="en-US" sz="3200" dirty="0">
                <a:solidFill>
                  <a:schemeClr val="dk1"/>
                </a:solidFill>
                <a:latin typeface="Lato"/>
                <a:ea typeface="Lato"/>
                <a:cs typeface="Lato"/>
                <a:sym typeface="Lato"/>
              </a:rPr>
              <a:t> uno </a:t>
            </a:r>
            <a:r>
              <a:rPr lang="en-US" sz="3200" dirty="0" err="1">
                <a:solidFill>
                  <a:schemeClr val="dk1"/>
                </a:solidFill>
                <a:latin typeface="Lato"/>
                <a:ea typeface="Lato"/>
                <a:cs typeface="Lato"/>
                <a:sym typeface="Lato"/>
              </a:rPr>
              <a:t>en</a:t>
            </a:r>
            <a:r>
              <a:rPr lang="en-US" sz="3200" dirty="0">
                <a:solidFill>
                  <a:schemeClr val="dk1"/>
                </a:solidFill>
                <a:latin typeface="Lato"/>
                <a:ea typeface="Lato"/>
                <a:cs typeface="Lato"/>
                <a:sym typeface="Lato"/>
              </a:rPr>
              <a:t> particular, </a:t>
            </a:r>
            <a:r>
              <a:rPr lang="en-US" sz="3200" dirty="0" err="1">
                <a:solidFill>
                  <a:schemeClr val="dk1"/>
                </a:solidFill>
                <a:latin typeface="Lato"/>
                <a:ea typeface="Lato"/>
                <a:cs typeface="Lato"/>
                <a:sym typeface="Lato"/>
              </a:rPr>
              <a:t>según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su</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voluntad</a:t>
            </a:r>
            <a:r>
              <a:rPr lang="en-US" sz="3200" dirty="0">
                <a:solidFill>
                  <a:schemeClr val="dk1"/>
                </a:solidFill>
                <a:latin typeface="Lato"/>
                <a:ea typeface="Lato"/>
                <a:cs typeface="Lato"/>
                <a:sym typeface="Lato"/>
              </a:rPr>
              <a:t>¨ (1 Cor. 12:11)</a:t>
            </a:r>
          </a:p>
          <a:p>
            <a:pPr marR="0" lvl="0" algn="l" rtl="0">
              <a:lnSpc>
                <a:spcPct val="100000"/>
              </a:lnSpc>
              <a:spcBef>
                <a:spcPts val="0"/>
              </a:spcBef>
              <a:spcAft>
                <a:spcPts val="0"/>
              </a:spcAft>
              <a:buClr>
                <a:schemeClr val="dk1"/>
              </a:buClr>
              <a:buSzPts val="1100"/>
            </a:pPr>
            <a:endParaRPr lang="en-US" sz="32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b="0" i="0" u="none" strike="noStrike" cap="none" dirty="0">
                <a:solidFill>
                  <a:schemeClr val="dk1"/>
                </a:solidFill>
                <a:latin typeface="Lato"/>
                <a:ea typeface="Lato"/>
                <a:cs typeface="Lato"/>
                <a:sym typeface="Lato"/>
              </a:rPr>
              <a:t>Da </a:t>
            </a:r>
            <a:r>
              <a:rPr lang="en-US" sz="3200" b="0" i="0" u="none" strike="noStrike" cap="none" dirty="0" err="1">
                <a:solidFill>
                  <a:schemeClr val="dk1"/>
                </a:solidFill>
                <a:latin typeface="Lato"/>
                <a:ea typeface="Lato"/>
                <a:cs typeface="Lato"/>
                <a:sym typeface="Lato"/>
              </a:rPr>
              <a:t>estos</a:t>
            </a:r>
            <a:r>
              <a:rPr lang="en-US" sz="3200" b="0" i="0" u="none" strike="noStrike" cap="none" dirty="0">
                <a:solidFill>
                  <a:schemeClr val="dk1"/>
                </a:solidFill>
                <a:latin typeface="Lato"/>
                <a:ea typeface="Lato"/>
                <a:cs typeface="Lato"/>
                <a:sym typeface="Lato"/>
              </a:rPr>
              <a:t> </a:t>
            </a:r>
            <a:r>
              <a:rPr lang="en-US" sz="3200" b="0" i="0" u="none" strike="noStrike" cap="none" dirty="0" err="1">
                <a:solidFill>
                  <a:schemeClr val="dk1"/>
                </a:solidFill>
                <a:latin typeface="Lato"/>
                <a:ea typeface="Lato"/>
                <a:cs typeface="Lato"/>
                <a:sym typeface="Lato"/>
              </a:rPr>
              <a:t>dones</a:t>
            </a:r>
            <a:r>
              <a:rPr lang="en-US" sz="3200" b="0" i="0" u="none" strike="noStrike" cap="none" dirty="0">
                <a:solidFill>
                  <a:schemeClr val="dk1"/>
                </a:solidFill>
                <a:latin typeface="Lato"/>
                <a:ea typeface="Lato"/>
                <a:cs typeface="Lato"/>
                <a:sym typeface="Lato"/>
              </a:rPr>
              <a:t> para </a:t>
            </a:r>
            <a:r>
              <a:rPr lang="en-US" sz="3200" b="0" i="0" u="none" strike="noStrike" cap="none" dirty="0" err="1">
                <a:solidFill>
                  <a:schemeClr val="dk1"/>
                </a:solidFill>
                <a:latin typeface="Lato"/>
                <a:ea typeface="Lato"/>
                <a:cs typeface="Lato"/>
                <a:sym typeface="Lato"/>
              </a:rPr>
              <a:t>edificar</a:t>
            </a:r>
            <a:r>
              <a:rPr lang="en-US" sz="3200" b="0" i="0" u="none" strike="noStrike" cap="none" dirty="0">
                <a:solidFill>
                  <a:schemeClr val="dk1"/>
                </a:solidFill>
                <a:latin typeface="Lato"/>
                <a:ea typeface="Lato"/>
                <a:cs typeface="Lato"/>
                <a:sym typeface="Lato"/>
              </a:rPr>
              <a:t> a la Iglesia (1 Cor. 14:12)</a:t>
            </a:r>
          </a:p>
          <a:p>
            <a:pPr marR="0" lvl="0" algn="l" rtl="0">
              <a:lnSpc>
                <a:spcPct val="100000"/>
              </a:lnSpc>
              <a:spcBef>
                <a:spcPts val="0"/>
              </a:spcBef>
              <a:spcAft>
                <a:spcPts val="0"/>
              </a:spcAft>
              <a:buClr>
                <a:schemeClr val="dk1"/>
              </a:buClr>
              <a:buSzPts val="1100"/>
            </a:pPr>
            <a:endParaRPr lang="en-US" sz="32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200" dirty="0">
                <a:solidFill>
                  <a:schemeClr val="dk1"/>
                </a:solidFill>
                <a:latin typeface="Lato"/>
                <a:ea typeface="Lato"/>
                <a:cs typeface="Lato"/>
                <a:sym typeface="Lato"/>
              </a:rPr>
              <a:t>El </a:t>
            </a:r>
            <a:r>
              <a:rPr lang="en-US" sz="3200" dirty="0" err="1">
                <a:solidFill>
                  <a:schemeClr val="dk1"/>
                </a:solidFill>
                <a:latin typeface="Lato"/>
                <a:ea typeface="Lato"/>
                <a:cs typeface="Lato"/>
                <a:sym typeface="Lato"/>
              </a:rPr>
              <a:t>más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excelente</a:t>
            </a:r>
            <a:r>
              <a:rPr lang="en-US" sz="3200" dirty="0">
                <a:solidFill>
                  <a:schemeClr val="dk1"/>
                </a:solidFill>
                <a:latin typeface="Lato"/>
                <a:ea typeface="Lato"/>
                <a:cs typeface="Lato"/>
                <a:sym typeface="Lato"/>
              </a:rPr>
              <a:t> es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amor (1 Cor. 13:13)</a:t>
            </a:r>
            <a:endParaRPr sz="3200" b="0" i="0" u="none" strike="noStrike" cap="none" dirty="0">
              <a:solidFill>
                <a:schemeClr val="dk1"/>
              </a:solidFill>
              <a:latin typeface="Lato"/>
              <a:ea typeface="Lato"/>
              <a:cs typeface="Lato"/>
              <a:sym typeface="Lato"/>
            </a:endParaRPr>
          </a:p>
        </p:txBody>
      </p:sp>
      <p:sp>
        <p:nvSpPr>
          <p:cNvPr id="216" name="Google Shape;216;g2ee1eb4b694_0_27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4" end="4"/>
                                            </p:txEl>
                                          </p:spTgt>
                                        </p:tgtEl>
                                        <p:attrNameLst>
                                          <p:attrName>style.visibility</p:attrName>
                                        </p:attrNameLst>
                                      </p:cBhvr>
                                      <p:to>
                                        <p:strVal val="visible"/>
                                      </p:to>
                                    </p:set>
                                    <p:animEffect transition="in" filter="fade">
                                      <p:cBhvr>
                                        <p:cTn id="12" dur="500"/>
                                        <p:tgtEl>
                                          <p:spTgt spid="2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6" end="6"/>
                                            </p:txEl>
                                          </p:spTgt>
                                        </p:tgtEl>
                                        <p:attrNameLst>
                                          <p:attrName>style.visibility</p:attrName>
                                        </p:attrNameLst>
                                      </p:cBhvr>
                                      <p:to>
                                        <p:strVal val="visible"/>
                                      </p:to>
                                    </p:set>
                                    <p:animEffect transition="in" filter="fade">
                                      <p:cBhvr>
                                        <p:cTn id="17" dur="500"/>
                                        <p:tgtEl>
                                          <p:spTgt spid="2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8" end="8"/>
                                            </p:txEl>
                                          </p:spTgt>
                                        </p:tgtEl>
                                        <p:attrNameLst>
                                          <p:attrName>style.visibility</p:attrName>
                                        </p:attrNameLst>
                                      </p:cBhvr>
                                      <p:to>
                                        <p:strVal val="visible"/>
                                      </p:to>
                                    </p:set>
                                    <p:animEffect transition="in" filter="fade">
                                      <p:cBhvr>
                                        <p:cTn id="22"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C2165D80-6857-90FE-3323-A30926ED8F45}"/>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EA7DEF69-B508-4C68-18D6-E9B7731DDF1A}"/>
              </a:ext>
            </a:extLst>
          </p:cNvPr>
          <p:cNvSpPr txBox="1"/>
          <p:nvPr/>
        </p:nvSpPr>
        <p:spPr>
          <a:xfrm>
            <a:off x="2041282" y="496402"/>
            <a:ext cx="9403466" cy="54886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err="1">
                <a:solidFill>
                  <a:srgbClr val="00B050"/>
                </a:solidFill>
                <a:latin typeface="Lato"/>
                <a:ea typeface="Lato"/>
                <a:cs typeface="Lato"/>
                <a:sym typeface="Lato"/>
              </a:rPr>
              <a:t>Tipos</a:t>
            </a:r>
            <a:r>
              <a:rPr lang="en-US" sz="3600" b="1" dirty="0">
                <a:solidFill>
                  <a:srgbClr val="00B050"/>
                </a:solidFill>
                <a:latin typeface="Lato"/>
                <a:ea typeface="Lato"/>
                <a:cs typeface="Lato"/>
                <a:sym typeface="Lato"/>
              </a:rPr>
              <a:t> de </a:t>
            </a:r>
            <a:r>
              <a:rPr lang="en-US" sz="3600" b="1" dirty="0" err="1">
                <a:solidFill>
                  <a:srgbClr val="00B050"/>
                </a:solidFill>
                <a:latin typeface="Lato"/>
                <a:ea typeface="Lato"/>
                <a:cs typeface="Lato"/>
                <a:sym typeface="Lato"/>
              </a:rPr>
              <a:t>dones</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espirituales</a:t>
            </a:r>
            <a:r>
              <a:rPr lang="en-US" sz="3600" b="1" dirty="0">
                <a:solidFill>
                  <a:srgbClr val="00B050"/>
                </a:solidFill>
                <a:latin typeface="Lato"/>
                <a:ea typeface="Lato"/>
                <a:cs typeface="Lato"/>
                <a:sym typeface="Lato"/>
              </a:rPr>
              <a:t>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n-US" sz="3600" b="0" i="0" u="none" strike="noStrike" cap="none" dirty="0" err="1">
                <a:solidFill>
                  <a:schemeClr val="dk1"/>
                </a:solidFill>
                <a:latin typeface="Lato"/>
                <a:ea typeface="Lato"/>
                <a:cs typeface="Lato"/>
                <a:sym typeface="Lato"/>
              </a:rPr>
              <a:t>Algunos</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dones</a:t>
            </a:r>
            <a:r>
              <a:rPr lang="en-US" sz="3600" b="0" i="0" u="none" strike="noStrike" cap="none" dirty="0">
                <a:solidFill>
                  <a:schemeClr val="dk1"/>
                </a:solidFill>
                <a:latin typeface="Lato"/>
                <a:ea typeface="Lato"/>
                <a:cs typeface="Lato"/>
                <a:sym typeface="Lato"/>
              </a:rPr>
              <a:t> </a:t>
            </a:r>
            <a:r>
              <a:rPr lang="en-US" sz="3600" b="0" i="0" u="none" strike="noStrike" cap="none" dirty="0" err="1">
                <a:solidFill>
                  <a:schemeClr val="dk1"/>
                </a:solidFill>
                <a:latin typeface="Lato"/>
                <a:ea typeface="Lato"/>
                <a:cs typeface="Lato"/>
                <a:sym typeface="Lato"/>
              </a:rPr>
              <a:t>parecen</a:t>
            </a:r>
            <a:r>
              <a:rPr lang="en-US" sz="3600" b="0" i="0" u="none" strike="noStrike" cap="none" dirty="0">
                <a:solidFill>
                  <a:schemeClr val="dk1"/>
                </a:solidFill>
                <a:latin typeface="Lato"/>
                <a:ea typeface="Lato"/>
                <a:cs typeface="Lato"/>
                <a:sym typeface="Lato"/>
              </a:rPr>
              <a:t> ser </a:t>
            </a:r>
            <a:r>
              <a:rPr lang="en-US" sz="3600" b="0" i="0" u="none" strike="noStrike" cap="none" dirty="0" err="1">
                <a:solidFill>
                  <a:schemeClr val="dk1"/>
                </a:solidFill>
                <a:latin typeface="Lato"/>
                <a:ea typeface="Lato"/>
                <a:cs typeface="Lato"/>
                <a:sym typeface="Lato"/>
              </a:rPr>
              <a:t>confirmatorios</a:t>
            </a:r>
            <a:r>
              <a:rPr lang="en-US" sz="3600" b="0" i="0" u="none" strike="noStrike" cap="none" dirty="0">
                <a:solidFill>
                  <a:schemeClr val="dk1"/>
                </a:solidFill>
                <a:latin typeface="Lato"/>
                <a:ea typeface="Lato"/>
                <a:cs typeface="Lato"/>
                <a:sym typeface="Lato"/>
              </a:rPr>
              <a:t>:</a:t>
            </a:r>
          </a:p>
          <a:p>
            <a:pPr lvl="0">
              <a:buClr>
                <a:schemeClr val="dk1"/>
              </a:buClr>
              <a:buSzPts val="1100"/>
            </a:pPr>
            <a:endParaRPr lang="es-ES" sz="2800" b="1" i="1" baseline="30000" dirty="0"/>
          </a:p>
          <a:p>
            <a:pPr lvl="0">
              <a:buClr>
                <a:schemeClr val="dk1"/>
              </a:buClr>
              <a:buSzPts val="1100"/>
            </a:pPr>
            <a:r>
              <a:rPr lang="es-ES" sz="2800" b="1" i="1" baseline="30000" dirty="0"/>
              <a:t> </a:t>
            </a:r>
            <a:r>
              <a:rPr lang="es-ES" sz="2800" i="1" dirty="0"/>
              <a:t>Y estas señales acompañarán a los que crean: En mi nombre expulsarán demonios, hablarán nuevas lenguas, </a:t>
            </a:r>
            <a:r>
              <a:rPr lang="es-ES" sz="2800" b="1" i="1" baseline="30000" dirty="0"/>
              <a:t>18 </a:t>
            </a:r>
            <a:r>
              <a:rPr lang="es-ES" sz="2800" i="1" dirty="0"/>
              <a:t>tomarán en sus manos serpientes, y si beben algo venenoso, no les hará daño. Además, pondrán sus manos sobre los enfermos, y éstos sanarán…. Ellos salieron entonces y predicaron por todas partes, y </a:t>
            </a:r>
            <a:r>
              <a:rPr lang="es-ES" sz="2800" i="1" u="sng" dirty="0"/>
              <a:t>el Señor los ayudaba confirmando la palabra con las señales que la acompañaban</a:t>
            </a:r>
            <a:r>
              <a:rPr lang="es-ES" sz="2800" i="1" dirty="0"/>
              <a:t>. (Marcos 16:17-18,20)</a:t>
            </a:r>
            <a:endParaRPr sz="2800" b="0" i="1" u="none" strike="noStrike" cap="none"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C3AE3D3E-9499-214B-EF18-5F686D317981}"/>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0EB84504-2AC8-592C-4674-A650B16C1F6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34314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0" end="0"/>
                                            </p:txEl>
                                          </p:spTgt>
                                        </p:tgtEl>
                                        <p:attrNameLst>
                                          <p:attrName>style.visibility</p:attrName>
                                        </p:attrNameLst>
                                      </p:cBhvr>
                                      <p:to>
                                        <p:strVal val="visible"/>
                                      </p:to>
                                    </p:set>
                                    <p:animEffect transition="in" filter="fade">
                                      <p:cBhvr>
                                        <p:cTn id="12" dur="500"/>
                                        <p:tgtEl>
                                          <p:spTgt spid="2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4" end="4"/>
                                            </p:txEl>
                                          </p:spTgt>
                                        </p:tgtEl>
                                        <p:attrNameLst>
                                          <p:attrName>style.visibility</p:attrName>
                                        </p:attrNameLst>
                                      </p:cBhvr>
                                      <p:to>
                                        <p:strVal val="visible"/>
                                      </p:to>
                                    </p:set>
                                    <p:animEffect transition="in" filter="fade">
                                      <p:cBhvr>
                                        <p:cTn id="17" dur="500"/>
                                        <p:tgtEl>
                                          <p:spTgt spid="2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0E723AEF-3A7E-9057-06E8-FD656C141E27}"/>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B496BC72-6BA1-8C8E-73E8-4106F4C84B4F}"/>
              </a:ext>
            </a:extLst>
          </p:cNvPr>
          <p:cNvSpPr txBox="1"/>
          <p:nvPr/>
        </p:nvSpPr>
        <p:spPr>
          <a:xfrm>
            <a:off x="2139253" y="612864"/>
            <a:ext cx="9403466" cy="563227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 de lenguas </a:t>
            </a: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Idiomas existentes en el mundo (Hechos 2:8)</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NO a todo creyente (1 Cor. 12:30)</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Ni mencionada en otras 20 cartas del NT</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¿Doctrina y práctica?</a:t>
            </a:r>
          </a:p>
          <a:p>
            <a:pPr marL="457200" marR="0" lvl="0" indent="-457200" algn="l" rtl="0">
              <a:lnSpc>
                <a:spcPct val="100000"/>
              </a:lnSpc>
              <a:spcBef>
                <a:spcPts val="0"/>
              </a:spcBef>
              <a:spcAft>
                <a:spcPts val="0"/>
              </a:spcAft>
              <a:buClr>
                <a:schemeClr val="dk1"/>
              </a:buClr>
              <a:buSzPts val="1100"/>
              <a:buFont typeface="Arial" panose="020B0604020202020204" pitchFamily="34" charset="0"/>
              <a:buChar char="•"/>
            </a:pPr>
            <a:endParaRPr lang="es-419" sz="3600" dirty="0">
              <a:solidFill>
                <a:schemeClr val="dk1"/>
              </a:solidFill>
              <a:latin typeface="Lato"/>
              <a:ea typeface="Lato"/>
              <a:cs typeface="Lato"/>
              <a:sym typeface="Lato"/>
            </a:endParaRPr>
          </a:p>
        </p:txBody>
      </p:sp>
      <p:sp>
        <p:nvSpPr>
          <p:cNvPr id="216" name="Google Shape;216;g2ee1eb4b694_0_274">
            <a:extLst>
              <a:ext uri="{FF2B5EF4-FFF2-40B4-BE49-F238E27FC236}">
                <a16:creationId xmlns:a16="http://schemas.microsoft.com/office/drawing/2014/main" id="{BFF22603-B5CA-D8E8-8F45-790E0273575A}"/>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C92139AD-C1E4-87D0-D26B-6E8358B4E4D3}"/>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70177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2" end="2"/>
                                            </p:txEl>
                                          </p:spTgt>
                                        </p:tgtEl>
                                        <p:attrNameLst>
                                          <p:attrName>style.visibility</p:attrName>
                                        </p:attrNameLst>
                                      </p:cBhvr>
                                      <p:to>
                                        <p:strVal val="visible"/>
                                      </p:to>
                                    </p:set>
                                    <p:animEffect transition="in" filter="fade">
                                      <p:cBhvr>
                                        <p:cTn id="7" dur="500"/>
                                        <p:tgtEl>
                                          <p:spTgt spid="2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4" end="4"/>
                                            </p:txEl>
                                          </p:spTgt>
                                        </p:tgtEl>
                                        <p:attrNameLst>
                                          <p:attrName>style.visibility</p:attrName>
                                        </p:attrNameLst>
                                      </p:cBhvr>
                                      <p:to>
                                        <p:strVal val="visible"/>
                                      </p:to>
                                    </p:set>
                                    <p:animEffect transition="in" filter="fade">
                                      <p:cBhvr>
                                        <p:cTn id="12" dur="500"/>
                                        <p:tgtEl>
                                          <p:spTgt spid="21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5">
                                            <p:txEl>
                                              <p:pRg st="6" end="6"/>
                                            </p:txEl>
                                          </p:spTgt>
                                        </p:tgtEl>
                                        <p:attrNameLst>
                                          <p:attrName>style.visibility</p:attrName>
                                        </p:attrNameLst>
                                      </p:cBhvr>
                                      <p:to>
                                        <p:strVal val="visible"/>
                                      </p:to>
                                    </p:set>
                                    <p:animEffect transition="in" filter="fade">
                                      <p:cBhvr>
                                        <p:cTn id="17" dur="500"/>
                                        <p:tgtEl>
                                          <p:spTgt spid="21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5">
                                            <p:txEl>
                                              <p:pRg st="8" end="8"/>
                                            </p:txEl>
                                          </p:spTgt>
                                        </p:tgtEl>
                                        <p:attrNameLst>
                                          <p:attrName>style.visibility</p:attrName>
                                        </p:attrNameLst>
                                      </p:cBhvr>
                                      <p:to>
                                        <p:strVal val="visible"/>
                                      </p:to>
                                    </p:set>
                                    <p:animEffect transition="in" filter="fade">
                                      <p:cBhvr>
                                        <p:cTn id="22" dur="500"/>
                                        <p:tgtEl>
                                          <p:spTgt spid="2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9718C0BE-CC83-5612-0EF6-898C7BE1A332}"/>
            </a:ext>
          </a:extLst>
        </p:cNvPr>
        <p:cNvGrpSpPr/>
        <p:nvPr/>
      </p:nvGrpSpPr>
      <p:grpSpPr>
        <a:xfrm>
          <a:off x="0" y="0"/>
          <a:ext cx="0" cy="0"/>
          <a:chOff x="0" y="0"/>
          <a:chExt cx="0" cy="0"/>
        </a:xfrm>
      </p:grpSpPr>
      <p:sp>
        <p:nvSpPr>
          <p:cNvPr id="215" name="Google Shape;215;g2ee1eb4b694_0_274">
            <a:extLst>
              <a:ext uri="{FF2B5EF4-FFF2-40B4-BE49-F238E27FC236}">
                <a16:creationId xmlns:a16="http://schemas.microsoft.com/office/drawing/2014/main" id="{D5FDEDF1-6AB0-8DD6-803D-EBBF64C9B814}"/>
              </a:ext>
            </a:extLst>
          </p:cNvPr>
          <p:cNvSpPr txBox="1"/>
          <p:nvPr/>
        </p:nvSpPr>
        <p:spPr>
          <a:xfrm>
            <a:off x="2204568" y="612864"/>
            <a:ext cx="9403466" cy="5078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b="1" dirty="0">
                <a:solidFill>
                  <a:schemeClr val="dk1"/>
                </a:solidFill>
                <a:latin typeface="Lato"/>
                <a:ea typeface="Lato"/>
                <a:cs typeface="Lato"/>
                <a:sym typeface="Lato"/>
              </a:rPr>
              <a:t>Don de </a:t>
            </a:r>
            <a:r>
              <a:rPr lang="en-US" sz="3600" b="1" dirty="0" err="1">
                <a:solidFill>
                  <a:schemeClr val="dk1"/>
                </a:solidFill>
                <a:latin typeface="Lato"/>
                <a:ea typeface="Lato"/>
                <a:cs typeface="Lato"/>
                <a:sym typeface="Lato"/>
              </a:rPr>
              <a:t>profecía</a:t>
            </a:r>
            <a:endParaRPr lang="en-US" sz="36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600" b="1" dirty="0">
              <a:solidFill>
                <a:schemeClr val="dk1"/>
              </a:solidFill>
              <a:latin typeface="Lato"/>
              <a:ea typeface="Lato"/>
              <a:cs typeface="Lato"/>
              <a:sym typeface="Lato"/>
            </a:endParaRPr>
          </a:p>
          <a:p>
            <a:pPr lvl="0">
              <a:buClr>
                <a:schemeClr val="dk1"/>
              </a:buClr>
              <a:buSzPts val="1100"/>
            </a:pPr>
            <a:r>
              <a:rPr lang="es-419" sz="3600" dirty="0">
                <a:solidFill>
                  <a:schemeClr val="dk1"/>
                </a:solidFill>
                <a:latin typeface="Lato"/>
                <a:ea typeface="Lato"/>
                <a:cs typeface="Lato"/>
                <a:sym typeface="Lato"/>
              </a:rPr>
              <a:t>El peligro de buscar más revelación de Dios… (2 Timoteo 3:16-17)</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Edifica, exhorta, consuela (14:4)</a:t>
            </a:r>
          </a:p>
          <a:p>
            <a:pPr marR="0" lvl="0" algn="l" rtl="0">
              <a:lnSpc>
                <a:spcPct val="100000"/>
              </a:lnSpc>
              <a:spcBef>
                <a:spcPts val="0"/>
              </a:spcBef>
              <a:spcAft>
                <a:spcPts val="0"/>
              </a:spcAft>
              <a:buClr>
                <a:schemeClr val="dk1"/>
              </a:buClr>
              <a:buSzPts val="1100"/>
            </a:pPr>
            <a:endParaRPr lang="es-419" sz="3600" dirty="0">
              <a:solidFill>
                <a:schemeClr val="dk1"/>
              </a:solidFill>
              <a:latin typeface="Lato"/>
              <a:ea typeface="Lato"/>
              <a:cs typeface="Lato"/>
              <a:sym typeface="Lato"/>
            </a:endParaRPr>
          </a:p>
          <a:p>
            <a:pPr marR="0" lvl="0" algn="l" rtl="0">
              <a:lnSpc>
                <a:spcPct val="100000"/>
              </a:lnSpc>
              <a:spcBef>
                <a:spcPts val="0"/>
              </a:spcBef>
              <a:spcAft>
                <a:spcPts val="0"/>
              </a:spcAft>
              <a:buClr>
                <a:schemeClr val="dk1"/>
              </a:buClr>
              <a:buSzPts val="1100"/>
            </a:pPr>
            <a:r>
              <a:rPr lang="es-419" sz="3600" dirty="0">
                <a:solidFill>
                  <a:schemeClr val="dk1"/>
                </a:solidFill>
                <a:latin typeface="Lato"/>
                <a:ea typeface="Lato"/>
                <a:cs typeface="Lato"/>
                <a:sym typeface="Lato"/>
              </a:rPr>
              <a:t>Aplicar ley-evangelio de forma apta y correcta</a:t>
            </a:r>
          </a:p>
        </p:txBody>
      </p:sp>
      <p:sp>
        <p:nvSpPr>
          <p:cNvPr id="216" name="Google Shape;216;g2ee1eb4b694_0_274">
            <a:extLst>
              <a:ext uri="{FF2B5EF4-FFF2-40B4-BE49-F238E27FC236}">
                <a16:creationId xmlns:a16="http://schemas.microsoft.com/office/drawing/2014/main" id="{4617CC6B-5FF8-2EED-CE66-6F377B103D5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8" name="Google Shape;218;g2ee1eb4b694_0_274" descr="A green bird with leaves&#10;&#10;Description automatically generated">
            <a:extLst>
              <a:ext uri="{FF2B5EF4-FFF2-40B4-BE49-F238E27FC236}">
                <a16:creationId xmlns:a16="http://schemas.microsoft.com/office/drawing/2014/main" id="{5B36C587-0797-CC25-C671-326D07CE801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0718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
                                            <p:txEl>
                                              <p:pRg st="4" end="4"/>
                                            </p:txEl>
                                          </p:spTgt>
                                        </p:tgtEl>
                                        <p:attrNameLst>
                                          <p:attrName>style.visibility</p:attrName>
                                        </p:attrNameLst>
                                      </p:cBhvr>
                                      <p:to>
                                        <p:strVal val="visible"/>
                                      </p:to>
                                    </p:set>
                                    <p:animEffect transition="in" filter="fade">
                                      <p:cBhvr>
                                        <p:cTn id="7" dur="500"/>
                                        <p:tgtEl>
                                          <p:spTgt spid="2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5">
                                            <p:txEl>
                                              <p:pRg st="6" end="6"/>
                                            </p:txEl>
                                          </p:spTgt>
                                        </p:tgtEl>
                                        <p:attrNameLst>
                                          <p:attrName>style.visibility</p:attrName>
                                        </p:attrNameLst>
                                      </p:cBhvr>
                                      <p:to>
                                        <p:strVal val="visible"/>
                                      </p:to>
                                    </p:set>
                                    <p:animEffect transition="in" filter="fade">
                                      <p:cBhvr>
                                        <p:cTn id="12" dur="500"/>
                                        <p:tgtEl>
                                          <p:spTgt spid="2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ones Espirituales - Logos Sermons">
            <a:extLst>
              <a:ext uri="{FF2B5EF4-FFF2-40B4-BE49-F238E27FC236}">
                <a16:creationId xmlns:a16="http://schemas.microsoft.com/office/drawing/2014/main" id="{2ECED767-6805-85C0-603E-20F5EEEF0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3040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p:nvPr/>
        </p:nvSpPr>
        <p:spPr>
          <a:xfrm>
            <a:off x="3219682" y="245092"/>
            <a:ext cx="7189367"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cxnSp>
        <p:nvCxnSpPr>
          <p:cNvPr id="281" name="Google Shape;281;p30"/>
          <p:cNvCxnSpPr/>
          <p:nvPr/>
        </p:nvCxnSpPr>
        <p:spPr>
          <a:xfrm>
            <a:off x="3311122" y="11602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82" name="Google Shape;282;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3" name="Google Shape;283;p30"/>
          <p:cNvPicPr preferRelativeResize="0"/>
          <p:nvPr/>
        </p:nvPicPr>
        <p:blipFill rotWithShape="1">
          <a:blip r:embed="rId3">
            <a:alphaModFix/>
          </a:blip>
          <a:srcRect/>
          <a:stretch/>
        </p:blipFill>
        <p:spPr>
          <a:xfrm>
            <a:off x="80940" y="1806843"/>
            <a:ext cx="3125596" cy="3218688"/>
          </a:xfrm>
          <a:prstGeom prst="rect">
            <a:avLst/>
          </a:prstGeom>
          <a:noFill/>
          <a:ln>
            <a:noFill/>
          </a:ln>
          <a:effectLst>
            <a:outerShdw blurRad="50800" dist="38100" dir="2700000" algn="tl" rotWithShape="0">
              <a:srgbClr val="000000">
                <a:alpha val="40000"/>
              </a:srgbClr>
            </a:outerShdw>
          </a:effectLst>
        </p:spPr>
      </p:pic>
      <p:pic>
        <p:nvPicPr>
          <p:cNvPr id="285" name="Google Shape;285;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2" name="Google Shape;258;g2eb293faa54_0_451">
            <a:extLst>
              <a:ext uri="{FF2B5EF4-FFF2-40B4-BE49-F238E27FC236}">
                <a16:creationId xmlns:a16="http://schemas.microsoft.com/office/drawing/2014/main" id="{2ABFE245-AE40-42B2-B76D-9578D8BEAB2E}"/>
              </a:ext>
            </a:extLst>
          </p:cNvPr>
          <p:cNvSpPr txBox="1"/>
          <p:nvPr/>
        </p:nvSpPr>
        <p:spPr>
          <a:xfrm>
            <a:off x="3185198" y="1997859"/>
            <a:ext cx="8612047"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Creo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a:t>
            </a:r>
          </a:p>
          <a:p>
            <a:pPr marL="0" marR="0" lvl="0" indent="0" algn="l" rtl="0">
              <a:lnSpc>
                <a:spcPct val="100000"/>
              </a:lnSpc>
              <a:spcBef>
                <a:spcPts val="0"/>
              </a:spcBef>
              <a:spcAft>
                <a:spcPts val="0"/>
              </a:spcAft>
              <a:buClr>
                <a:schemeClr val="dk1"/>
              </a:buClr>
              <a:buSzPts val="1100"/>
              <a:buFont typeface="Arial"/>
              <a:buNone/>
            </a:pPr>
            <a:endParaRPr lang="en-US" sz="36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600" dirty="0">
                <a:solidFill>
                  <a:schemeClr val="dk1"/>
                </a:solidFill>
                <a:latin typeface="Lato"/>
                <a:ea typeface="Lato"/>
                <a:cs typeface="Lato"/>
                <a:sym typeface="Lato"/>
              </a:rPr>
              <a:t>11. ¿</a:t>
            </a:r>
            <a:r>
              <a:rPr lang="en-US" sz="3600" dirty="0" err="1">
                <a:solidFill>
                  <a:schemeClr val="dk1"/>
                </a:solidFill>
                <a:latin typeface="Lato"/>
                <a:ea typeface="Lato"/>
                <a:cs typeface="Lato"/>
                <a:sym typeface="Lato"/>
              </a:rPr>
              <a:t>Qué</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significa</a:t>
            </a:r>
            <a:r>
              <a:rPr lang="en-US" sz="3600" dirty="0">
                <a:solidFill>
                  <a:schemeClr val="dk1"/>
                </a:solidFill>
                <a:latin typeface="Lato"/>
                <a:ea typeface="Lato"/>
                <a:cs typeface="Lato"/>
                <a:sym typeface="Lato"/>
              </a:rPr>
              <a:t> la palabra “</a:t>
            </a:r>
            <a:r>
              <a:rPr lang="en-US" sz="3600">
                <a:solidFill>
                  <a:schemeClr val="dk1"/>
                </a:solidFill>
                <a:latin typeface="Lato"/>
                <a:ea typeface="Lato"/>
                <a:cs typeface="Lato"/>
                <a:sym typeface="Lato"/>
              </a:rPr>
              <a:t>santificar? </a:t>
            </a:r>
            <a:r>
              <a:rPr lang="en-US" sz="3600" dirty="0" err="1">
                <a:solidFill>
                  <a:schemeClr val="dk1"/>
                </a:solidFill>
                <a:latin typeface="Lato"/>
                <a:ea typeface="Lato"/>
                <a:cs typeface="Lato"/>
                <a:sym typeface="Lato"/>
              </a:rPr>
              <a:t>Explicar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Espíritu</a:t>
            </a:r>
            <a:r>
              <a:rPr lang="en-US" sz="3600" dirty="0">
                <a:solidFill>
                  <a:schemeClr val="dk1"/>
                </a:solidFill>
                <a:latin typeface="Lato"/>
                <a:ea typeface="Lato"/>
                <a:cs typeface="Lato"/>
                <a:sym typeface="Lato"/>
              </a:rPr>
              <a:t> Santo </a:t>
            </a:r>
            <a:r>
              <a:rPr lang="en-US" sz="3600" dirty="0" err="1">
                <a:solidFill>
                  <a:schemeClr val="dk1"/>
                </a:solidFill>
                <a:latin typeface="Lato"/>
                <a:ea typeface="Lato"/>
                <a:cs typeface="Lato"/>
                <a:sym typeface="Lato"/>
              </a:rPr>
              <a:t>nos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transforma</a:t>
            </a:r>
            <a:r>
              <a:rPr lang="en-US" sz="3600" dirty="0">
                <a:solidFill>
                  <a:schemeClr val="dk1"/>
                </a:solidFill>
                <a:latin typeface="Lato"/>
                <a:ea typeface="Lato"/>
                <a:cs typeface="Lato"/>
                <a:sym typeface="Lato"/>
              </a:rPr>
              <a:t> para </a:t>
            </a:r>
            <a:r>
              <a:rPr lang="en-US" sz="3600" dirty="0" err="1">
                <a:solidFill>
                  <a:schemeClr val="dk1"/>
                </a:solidFill>
                <a:latin typeface="Lato"/>
                <a:ea typeface="Lato"/>
                <a:cs typeface="Lato"/>
                <a:sym typeface="Lato"/>
              </a:rPr>
              <a:t>vivir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conforme</a:t>
            </a:r>
            <a:r>
              <a:rPr lang="en-US" sz="3600" dirty="0">
                <a:solidFill>
                  <a:schemeClr val="dk1"/>
                </a:solidFill>
                <a:latin typeface="Lato"/>
                <a:ea typeface="Lato"/>
                <a:cs typeface="Lato"/>
                <a:sym typeface="Lato"/>
              </a:rPr>
              <a:t> a la </a:t>
            </a:r>
            <a:r>
              <a:rPr lang="en-US" sz="3600" dirty="0" err="1">
                <a:solidFill>
                  <a:schemeClr val="dk1"/>
                </a:solidFill>
                <a:latin typeface="Lato"/>
                <a:ea typeface="Lato"/>
                <a:cs typeface="Lato"/>
                <a:sym typeface="Lato"/>
              </a:rPr>
              <a:t>voluntad</a:t>
            </a:r>
            <a:r>
              <a:rPr lang="en-US" sz="3600" dirty="0">
                <a:solidFill>
                  <a:schemeClr val="dk1"/>
                </a:solidFill>
                <a:latin typeface="Lato"/>
                <a:ea typeface="Lato"/>
                <a:cs typeface="Lato"/>
                <a:sym typeface="Lato"/>
              </a:rPr>
              <a:t> de Dios.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4"/>
        <p:cNvGrpSpPr/>
        <p:nvPr/>
      </p:nvGrpSpPr>
      <p:grpSpPr>
        <a:xfrm>
          <a:off x="0" y="0"/>
          <a:ext cx="0" cy="0"/>
          <a:chOff x="0" y="0"/>
          <a:chExt cx="0" cy="0"/>
        </a:xfrm>
      </p:grpSpPr>
      <p:sp>
        <p:nvSpPr>
          <p:cNvPr id="255" name="Google Shape;255;p30"/>
          <p:cNvSpPr txBox="1"/>
          <p:nvPr/>
        </p:nvSpPr>
        <p:spPr>
          <a:xfrm>
            <a:off x="4127382" y="1806843"/>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256" name="Google Shape;256;p30"/>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257" name="Google Shape;2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8" name="Google Shape;258;p30"/>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sp>
        <p:nvSpPr>
          <p:cNvPr id="259" name="Google Shape;259;p30"/>
          <p:cNvSpPr txBox="1"/>
          <p:nvPr/>
        </p:nvSpPr>
        <p:spPr>
          <a:xfrm>
            <a:off x="4127382" y="3633847"/>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a:solidFill>
                  <a:schemeClr val="dk1"/>
                </a:solidFill>
                <a:latin typeface="Lato"/>
                <a:ea typeface="Lato"/>
                <a:cs typeface="Lato"/>
                <a:sym typeface="Lato"/>
              </a:rPr>
              <a:t>en el grupo de WhatsApp</a:t>
            </a:r>
            <a:endParaRPr sz="3200" b="0" i="1" u="none" strike="noStrike" cap="none">
              <a:solidFill>
                <a:schemeClr val="dk1"/>
              </a:solidFill>
              <a:latin typeface="Lato"/>
              <a:ea typeface="Lato"/>
              <a:cs typeface="Lato"/>
              <a:sym typeface="Lato"/>
            </a:endParaRPr>
          </a:p>
        </p:txBody>
      </p:sp>
      <p:pic>
        <p:nvPicPr>
          <p:cNvPr id="260" name="Google Shape;2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g2adf2547317_0_0"/>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 o bendición </a:t>
            </a:r>
            <a:endParaRPr sz="6000" b="0" i="0" u="none" strike="noStrike" cap="none">
              <a:solidFill>
                <a:srgbClr val="009444"/>
              </a:solidFill>
              <a:latin typeface="Lato"/>
              <a:ea typeface="Lato"/>
              <a:cs typeface="Lato"/>
              <a:sym typeface="Lato"/>
            </a:endParaRPr>
          </a:p>
        </p:txBody>
      </p:sp>
      <p:sp>
        <p:nvSpPr>
          <p:cNvPr id="248" name="Google Shape;24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adf2547317_0_0"/>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250" name="Google Shape;25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4" name="Google Shape;2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5" name="Google Shape;2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276" name="Google Shape;2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277" name="Google Shape;2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278" name="Google Shape;2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6</a:t>
            </a:r>
            <a:endParaRPr sz="6000" b="0" i="0" u="none" strike="noStrike" cap="non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txBox="1"/>
          <p:nvPr/>
        </p:nvSpPr>
        <p:spPr>
          <a:xfrm>
            <a:off x="4127372" y="3349425"/>
            <a:ext cx="74352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Santificado por el Espíritu Santo</a:t>
            </a:r>
            <a:endParaRPr sz="3888" b="0" i="0" u="none" strike="noStrike" cap="none">
              <a:solidFill>
                <a:schemeClr val="dk1"/>
              </a:solidFill>
              <a:latin typeface="Lato"/>
              <a:ea typeface="Lato"/>
              <a:cs typeface="Lato"/>
              <a:sym typeface="Lato"/>
            </a:endParaRPr>
          </a:p>
        </p:txBody>
      </p: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476645" y="1552538"/>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4059441" y="2724595"/>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476645" y="1552538"/>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197475" cy="3985733"/>
            <a:chOff x="0" y="0"/>
            <a:chExt cx="10450280" cy="3985733"/>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0"/>
              <a:ext cx="9147694" cy="1127780"/>
            </a:xfrm>
            <a:prstGeom prst="rect">
              <a:avLst/>
            </a:prstGeom>
            <a:solidFill>
              <a:srgbClr val="92D050"/>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s-ES" sz="2500" b="0" i="0" u="none" strike="noStrike" cap="none" dirty="0">
                  <a:solidFill>
                    <a:schemeClr val="tx1"/>
                  </a:solidFill>
                  <a:latin typeface="Lato"/>
                  <a:ea typeface="Lato"/>
                  <a:cs typeface="Lato"/>
                  <a:sym typeface="Lato"/>
                </a:rPr>
                <a:t>Explicar como el Espíritu nos mantiene en la fe.</a:t>
              </a:r>
              <a:endParaRPr sz="2500" b="0" i="0" u="none" strike="noStrike" cap="none" dirty="0">
                <a:solidFill>
                  <a:schemeClr val="tx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500" b="0" i="0" u="none" strike="noStrike" cap="none" dirty="0" err="1">
                  <a:solidFill>
                    <a:schemeClr val="lt1"/>
                  </a:solidFill>
                  <a:latin typeface="Lato"/>
                  <a:ea typeface="Lato"/>
                  <a:cs typeface="Lato"/>
                  <a:sym typeface="Lato"/>
                </a:rPr>
                <a:t>Describir</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como</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el</a:t>
              </a:r>
              <a:r>
                <a:rPr lang="en-US" sz="2500" b="0" i="0" u="none" strike="noStrike" cap="none" dirty="0">
                  <a:solidFill>
                    <a:schemeClr val="lt1"/>
                  </a:solidFill>
                  <a:latin typeface="Lato"/>
                  <a:ea typeface="Lato"/>
                  <a:cs typeface="Lato"/>
                  <a:sym typeface="Lato"/>
                </a:rPr>
                <a:t> Espíritu Santo </a:t>
              </a:r>
              <a:r>
                <a:rPr lang="en-US" sz="2500" b="0" i="0" u="none" strike="noStrike" cap="none" dirty="0" err="1">
                  <a:solidFill>
                    <a:schemeClr val="lt1"/>
                  </a:solidFill>
                  <a:latin typeface="Lato"/>
                  <a:ea typeface="Lato"/>
                  <a:cs typeface="Lato"/>
                  <a:sym typeface="Lato"/>
                </a:rPr>
                <a:t>nos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santifica</a:t>
              </a:r>
              <a:r>
                <a:rPr lang="en-US" sz="2500" b="0" i="0" u="none" strike="noStrike" cap="none" dirty="0">
                  <a:solidFill>
                    <a:schemeClr val="lt1"/>
                  </a:solidFill>
                  <a:latin typeface="Lato"/>
                  <a:ea typeface="Lato"/>
                  <a:cs typeface="Lato"/>
                  <a:sym typeface="Lato"/>
                </a:rPr>
                <a:t>.</a:t>
              </a: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302586" y="2858033"/>
              <a:ext cx="9147600" cy="112770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2500" b="0" i="0" u="none" strike="noStrike" cap="none" dirty="0" err="1">
                  <a:solidFill>
                    <a:schemeClr val="lt1"/>
                  </a:solidFill>
                  <a:latin typeface="Lato"/>
                  <a:ea typeface="Lato"/>
                  <a:cs typeface="Lato"/>
                  <a:sym typeface="Lato"/>
                </a:rPr>
                <a:t>Examinar</a:t>
              </a:r>
              <a:r>
                <a:rPr lang="en-US" sz="2500" b="0" i="0" u="none" strike="noStrike" cap="none" dirty="0">
                  <a:solidFill>
                    <a:schemeClr val="lt1"/>
                  </a:solidFill>
                  <a:latin typeface="Lato"/>
                  <a:ea typeface="Lato"/>
                  <a:cs typeface="Lato"/>
                  <a:sym typeface="Lato"/>
                </a:rPr>
                <a:t> lo que la Biblia </a:t>
              </a:r>
              <a:r>
                <a:rPr lang="en-US" sz="2500" b="0" i="0" u="none" strike="noStrike" cap="none" dirty="0" err="1">
                  <a:solidFill>
                    <a:schemeClr val="lt1"/>
                  </a:solidFill>
                  <a:latin typeface="Lato"/>
                  <a:ea typeface="Lato"/>
                  <a:cs typeface="Lato"/>
                  <a:sym typeface="Lato"/>
                </a:rPr>
                <a:t>enseña</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sobre</a:t>
              </a:r>
              <a:r>
                <a:rPr lang="en-US" sz="2500" b="0" i="0" u="none" strike="noStrike" cap="none">
                  <a:solidFill>
                    <a:schemeClr val="lt1"/>
                  </a:solidFill>
                  <a:latin typeface="Lato"/>
                  <a:ea typeface="Lato"/>
                  <a:cs typeface="Lato"/>
                  <a:sym typeface="Lato"/>
                </a:rPr>
                <a:t> los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dones</a:t>
              </a:r>
              <a:r>
                <a:rPr lang="en-US" sz="2500" b="0" i="0" u="none" strike="noStrike" cap="none" dirty="0">
                  <a:solidFill>
                    <a:schemeClr val="lt1"/>
                  </a:solidFill>
                  <a:latin typeface="Lato"/>
                  <a:ea typeface="Lato"/>
                  <a:cs typeface="Lato"/>
                  <a:sym typeface="Lato"/>
                </a:rPr>
                <a:t> </a:t>
              </a:r>
              <a:r>
                <a:rPr lang="en-US" sz="2500" b="0" i="0" u="none" strike="noStrike" cap="none" dirty="0" err="1">
                  <a:solidFill>
                    <a:schemeClr val="lt1"/>
                  </a:solidFill>
                  <a:latin typeface="Lato"/>
                  <a:ea typeface="Lato"/>
                  <a:cs typeface="Lato"/>
                  <a:sym typeface="Lato"/>
                </a:rPr>
                <a:t>espirituales</a:t>
              </a:r>
              <a:r>
                <a:rPr lang="en-US" sz="2500" b="0" i="0" u="none" strike="noStrike" cap="none" dirty="0">
                  <a:solidFill>
                    <a:schemeClr val="lt1"/>
                  </a:solidFill>
                  <a:latin typeface="Lato"/>
                  <a:ea typeface="Lato"/>
                  <a:cs typeface="Lato"/>
                  <a:sym typeface="Lato"/>
                </a:rPr>
                <a:t>. </a:t>
              </a:r>
              <a:endParaRPr sz="2500" b="0" i="0" u="none" strike="noStrike" cap="none" dirty="0">
                <a:solidFill>
                  <a:schemeClr val="lt1"/>
                </a:solidFill>
                <a:latin typeface="Lato"/>
                <a:ea typeface="Lato"/>
                <a:cs typeface="Lato"/>
                <a:sym typeface="Lato"/>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ee3aea5128_0_27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F06EE905-63F9-3A8F-D1FC-37FBB5A45C52}"/>
              </a:ext>
            </a:extLst>
          </p:cNvPr>
          <p:cNvSpPr txBox="1"/>
          <p:nvPr/>
        </p:nvSpPr>
        <p:spPr>
          <a:xfrm>
            <a:off x="715617" y="513678"/>
            <a:ext cx="287700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000000"/>
                </a:solidFill>
                <a:effectLst/>
                <a:uLnTx/>
                <a:uFillTx/>
                <a:latin typeface="Arial"/>
                <a:cs typeface="Arial"/>
                <a:sym typeface="Arial"/>
              </a:rPr>
              <a:t>Trinidad </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en-US" sz="4000" b="0" i="0" u="none" strike="noStrike" kern="0" cap="none" spc="0" normalizeH="0" baseline="0" noProof="0" dirty="0" err="1">
                <a:ln>
                  <a:noFill/>
                </a:ln>
                <a:solidFill>
                  <a:srgbClr val="000000"/>
                </a:solidFill>
                <a:effectLst/>
                <a:uLnTx/>
                <a:uFillTx/>
                <a:latin typeface="Arial"/>
                <a:cs typeface="Arial"/>
                <a:sym typeface="Arial"/>
              </a:rPr>
              <a:t>tres</a:t>
            </a:r>
            <a:r>
              <a:rPr kumimoji="0" lang="en-US" sz="4000" b="0" i="0" u="none" strike="noStrike" kern="0" cap="none" spc="0" normalizeH="0" baseline="0" noProof="0" dirty="0">
                <a:ln>
                  <a:noFill/>
                </a:ln>
                <a:solidFill>
                  <a:srgbClr val="000000"/>
                </a:solidFill>
                <a:effectLst/>
                <a:uLnTx/>
                <a:uFillTx/>
                <a:latin typeface="Arial"/>
                <a:cs typeface="Arial"/>
                <a:sym typeface="Arial"/>
              </a:rPr>
              <a:t> </a:t>
            </a:r>
            <a:r>
              <a:rPr kumimoji="0" lang="en-US" sz="4000" b="0" i="0" u="none" strike="noStrike" kern="0" cap="none" spc="0" normalizeH="0" baseline="0" noProof="0" dirty="0" err="1">
                <a:ln>
                  <a:noFill/>
                </a:ln>
                <a:solidFill>
                  <a:srgbClr val="000000"/>
                </a:solidFill>
                <a:effectLst/>
                <a:uLnTx/>
                <a:uFillTx/>
                <a:latin typeface="Arial"/>
                <a:cs typeface="Arial"/>
                <a:sym typeface="Arial"/>
              </a:rPr>
              <a:t>en</a:t>
            </a:r>
            <a:r>
              <a:rPr kumimoji="0" lang="en-US" sz="4000" b="0" i="0" u="none" strike="noStrike" kern="0" cap="none" spc="0" normalizeH="0" baseline="0" noProof="0" dirty="0">
                <a:ln>
                  <a:noFill/>
                </a:ln>
                <a:solidFill>
                  <a:srgbClr val="000000"/>
                </a:solidFill>
                <a:effectLst/>
                <a:uLnTx/>
                <a:uFillTx/>
                <a:latin typeface="Arial"/>
                <a:cs typeface="Arial"/>
                <a:sym typeface="Arial"/>
              </a:rPr>
              <a:t> uno</a:t>
            </a:r>
          </a:p>
        </p:txBody>
      </p:sp>
      <p:pic>
        <p:nvPicPr>
          <p:cNvPr id="3" name="Google Shape;227;p13">
            <a:extLst>
              <a:ext uri="{FF2B5EF4-FFF2-40B4-BE49-F238E27FC236}">
                <a16:creationId xmlns:a16="http://schemas.microsoft.com/office/drawing/2014/main" id="{B8B4FEAC-0ACF-314C-55E9-B4ADB6DF5967}"/>
              </a:ext>
            </a:extLst>
          </p:cNvPr>
          <p:cNvPicPr preferRelativeResize="0"/>
          <p:nvPr/>
        </p:nvPicPr>
        <p:blipFill rotWithShape="1">
          <a:blip r:embed="rId4">
            <a:alphaModFix/>
          </a:blip>
          <a:srcRect l="29242" t="1962" r="2835" b="2469"/>
          <a:stretch>
            <a:fillRect/>
          </a:stretch>
        </p:blipFill>
        <p:spPr>
          <a:xfrm>
            <a:off x="4533086" y="756556"/>
            <a:ext cx="6116320" cy="58115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50F99306-123F-B57D-3FE9-FBC4209E99AE}"/>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B3553BCC-AA86-7E14-5EEB-8F54B476AE88}"/>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0C529002-AB6D-00D2-D66A-9782D0C2447D}"/>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9F9C3D20-431D-C7DB-2921-1308E708F30B}"/>
              </a:ext>
            </a:extLst>
          </p:cNvPr>
          <p:cNvSpPr txBox="1"/>
          <p:nvPr/>
        </p:nvSpPr>
        <p:spPr>
          <a:xfrm>
            <a:off x="3206497" y="2151747"/>
            <a:ext cx="75924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¿Con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nombre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llamó</a:t>
            </a:r>
            <a:r>
              <a:rPr lang="en-US" sz="4000" b="1" dirty="0">
                <a:solidFill>
                  <a:schemeClr val="dk1"/>
                </a:solidFill>
                <a:latin typeface="Lato"/>
                <a:ea typeface="Lato"/>
                <a:cs typeface="Lato"/>
                <a:sym typeface="Lato"/>
              </a:rPr>
              <a:t> Jesús al </a:t>
            </a:r>
            <a:r>
              <a:rPr lang="en-US" sz="4000" b="1" dirty="0" err="1">
                <a:solidFill>
                  <a:schemeClr val="dk1"/>
                </a:solidFill>
                <a:latin typeface="Lato"/>
                <a:ea typeface="Lato"/>
                <a:cs typeface="Lato"/>
                <a:sym typeface="Lato"/>
              </a:rPr>
              <a:t>Espíritu</a:t>
            </a:r>
            <a:r>
              <a:rPr lang="en-US" sz="4000" b="1" dirty="0">
                <a:solidFill>
                  <a:schemeClr val="dk1"/>
                </a:solidFill>
                <a:latin typeface="Lato"/>
                <a:ea typeface="Lato"/>
                <a:cs typeface="Lato"/>
                <a:sym typeface="Lato"/>
              </a:rPr>
              <a:t> Santo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prometió</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enviarlo</a:t>
            </a:r>
            <a:r>
              <a:rPr lang="en-US" sz="4000" b="1" dirty="0">
                <a:solidFill>
                  <a:schemeClr val="dk1"/>
                </a:solidFill>
                <a:latin typeface="Lato"/>
                <a:ea typeface="Lato"/>
                <a:cs typeface="Lato"/>
                <a:sym typeface="Lato"/>
              </a:rPr>
              <a:t> a sus </a:t>
            </a:r>
            <a:r>
              <a:rPr lang="en-US" sz="4000" b="1" dirty="0" err="1">
                <a:solidFill>
                  <a:schemeClr val="dk1"/>
                </a:solidFill>
                <a:latin typeface="Lato"/>
                <a:ea typeface="Lato"/>
                <a:cs typeface="Lato"/>
                <a:sym typeface="Lato"/>
              </a:rPr>
              <a:t>discípulos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después</a:t>
            </a:r>
            <a:r>
              <a:rPr lang="en-US" sz="4000" b="1" dirty="0">
                <a:solidFill>
                  <a:schemeClr val="dk1"/>
                </a:solidFill>
                <a:latin typeface="Lato"/>
                <a:ea typeface="Lato"/>
                <a:cs typeface="Lato"/>
                <a:sym typeface="Lato"/>
              </a:rPr>
              <a:t> de que se fuera?</a:t>
            </a:r>
            <a:endParaRPr sz="4000" b="1" i="0" u="none" strike="noStrike" cap="none" dirty="0">
              <a:solidFill>
                <a:schemeClr val="dk1"/>
              </a:solidFill>
              <a:latin typeface="Lato"/>
              <a:ea typeface="Lato"/>
              <a:cs typeface="Lato"/>
              <a:sym typeface="Lato"/>
            </a:endParaRPr>
          </a:p>
        </p:txBody>
      </p:sp>
      <p:pic>
        <p:nvPicPr>
          <p:cNvPr id="157" name="Google Shape;157;g2eb293faa54_0_118" descr="A green bird with leaves&#10;&#10;Description automatically generated">
            <a:extLst>
              <a:ext uri="{FF2B5EF4-FFF2-40B4-BE49-F238E27FC236}">
                <a16:creationId xmlns:a16="http://schemas.microsoft.com/office/drawing/2014/main" id="{C34A91FE-E3ED-ECCD-05B1-ABCE9303EB13}"/>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51601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a:extLst>
            <a:ext uri="{FF2B5EF4-FFF2-40B4-BE49-F238E27FC236}">
              <a16:creationId xmlns:a16="http://schemas.microsoft.com/office/drawing/2014/main" id="{4843EB6A-3294-DBE9-BE05-131FAA5B89C5}"/>
            </a:ext>
          </a:extLst>
        </p:cNvPr>
        <p:cNvGrpSpPr/>
        <p:nvPr/>
      </p:nvGrpSpPr>
      <p:grpSpPr>
        <a:xfrm>
          <a:off x="0" y="0"/>
          <a:ext cx="0" cy="0"/>
          <a:chOff x="0" y="0"/>
          <a:chExt cx="0" cy="0"/>
        </a:xfrm>
      </p:grpSpPr>
      <p:sp>
        <p:nvSpPr>
          <p:cNvPr id="154" name="Google Shape;154;g2eb293faa54_0_118">
            <a:extLst>
              <a:ext uri="{FF2B5EF4-FFF2-40B4-BE49-F238E27FC236}">
                <a16:creationId xmlns:a16="http://schemas.microsoft.com/office/drawing/2014/main" id="{6ECA7FE1-AF2A-CFBE-B51F-8CEE1213F0F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b293faa54_0_118">
            <a:extLst>
              <a:ext uri="{FF2B5EF4-FFF2-40B4-BE49-F238E27FC236}">
                <a16:creationId xmlns:a16="http://schemas.microsoft.com/office/drawing/2014/main" id="{18315B3D-EC8D-EED5-B230-3BA53BC66069}"/>
              </a:ext>
            </a:extLst>
          </p:cNvPr>
          <p:cNvPicPr preferRelativeResize="0"/>
          <p:nvPr/>
        </p:nvPicPr>
        <p:blipFill rotWithShape="1">
          <a:blip r:embed="rId3">
            <a:alphaModFix/>
          </a:blip>
          <a:srcRect/>
          <a:stretch/>
        </p:blipFill>
        <p:spPr>
          <a:xfrm>
            <a:off x="80900" y="159653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b293faa54_0_118">
            <a:extLst>
              <a:ext uri="{FF2B5EF4-FFF2-40B4-BE49-F238E27FC236}">
                <a16:creationId xmlns:a16="http://schemas.microsoft.com/office/drawing/2014/main" id="{6A16D3E8-3DD5-32BD-619C-4DD496E67CFA}"/>
              </a:ext>
            </a:extLst>
          </p:cNvPr>
          <p:cNvSpPr txBox="1"/>
          <p:nvPr/>
        </p:nvSpPr>
        <p:spPr>
          <a:xfrm>
            <a:off x="3287398" y="1659305"/>
            <a:ext cx="7592400" cy="3539390"/>
          </a:xfrm>
          <a:prstGeom prst="rect">
            <a:avLst/>
          </a:prstGeom>
          <a:noFill/>
          <a:ln>
            <a:noFill/>
          </a:ln>
        </p:spPr>
        <p:txBody>
          <a:bodyPr spcFirstLastPara="1" wrap="square" lIns="91425" tIns="45700" rIns="91425" bIns="45700" anchor="t" anchorCtr="0">
            <a:spAutoFit/>
          </a:bodyPr>
          <a:lstStyle/>
          <a:p>
            <a:pPr lvl="1"/>
            <a:r>
              <a:rPr lang="es-419" sz="2800" b="1" dirty="0"/>
              <a:t>Juan 14:16 </a:t>
            </a:r>
            <a:r>
              <a:rPr lang="es-419" sz="2800" dirty="0"/>
              <a:t>Les dará otro Consolador, para que esté con ustedes para siempre: es decir, el Espíritu de la verdad</a:t>
            </a:r>
          </a:p>
          <a:p>
            <a:pPr lvl="1"/>
            <a:endParaRPr lang="es-419" sz="2800" dirty="0"/>
          </a:p>
          <a:p>
            <a:pPr lvl="1"/>
            <a:r>
              <a:rPr lang="es-ES" sz="2800" b="1" dirty="0"/>
              <a:t>Juan 14:26 </a:t>
            </a:r>
            <a:r>
              <a:rPr lang="es-ES" sz="2800" dirty="0"/>
              <a:t>Pero el Espíritu Santo, a quien el Padre enviará en mi nombre, los consolará y les enseñará todas las cosas, y les recordará todo lo que yo les he dicho.</a:t>
            </a:r>
            <a:endParaRPr lang="en-US" sz="2800" dirty="0"/>
          </a:p>
        </p:txBody>
      </p:sp>
      <p:pic>
        <p:nvPicPr>
          <p:cNvPr id="157" name="Google Shape;157;g2eb293faa54_0_118" descr="A green bird with leaves&#10;&#10;Description automatically generated">
            <a:extLst>
              <a:ext uri="{FF2B5EF4-FFF2-40B4-BE49-F238E27FC236}">
                <a16:creationId xmlns:a16="http://schemas.microsoft.com/office/drawing/2014/main" id="{0A6E7330-5515-3B6B-F64B-87D4ADBBBC24}"/>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717439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6BA58211-03BD-4453-3D8A-08A740F8C9B5}"/>
            </a:ext>
          </a:extLst>
        </p:cNvPr>
        <p:cNvGrpSpPr/>
        <p:nvPr/>
      </p:nvGrpSpPr>
      <p:grpSpPr>
        <a:xfrm>
          <a:off x="0" y="0"/>
          <a:ext cx="0" cy="0"/>
          <a:chOff x="0" y="0"/>
          <a:chExt cx="0" cy="0"/>
        </a:xfrm>
      </p:grpSpPr>
      <p:sp>
        <p:nvSpPr>
          <p:cNvPr id="190" name="Google Shape;190;g2ee1eb4b694_0_104">
            <a:extLst>
              <a:ext uri="{FF2B5EF4-FFF2-40B4-BE49-F238E27FC236}">
                <a16:creationId xmlns:a16="http://schemas.microsoft.com/office/drawing/2014/main" id="{1BA7BD1B-83C2-224B-BF74-F25A7F453E6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ee1eb4b694_0_104">
            <a:extLst>
              <a:ext uri="{FF2B5EF4-FFF2-40B4-BE49-F238E27FC236}">
                <a16:creationId xmlns:a16="http://schemas.microsoft.com/office/drawing/2014/main" id="{82EEE937-0BC1-FA59-6C40-5884A0B884F2}"/>
              </a:ext>
            </a:extLst>
          </p:cNvPr>
          <p:cNvSpPr txBox="1"/>
          <p:nvPr/>
        </p:nvSpPr>
        <p:spPr>
          <a:xfrm>
            <a:off x="2191931" y="2206962"/>
            <a:ext cx="9707592" cy="3970277"/>
          </a:xfrm>
          <a:prstGeom prst="rect">
            <a:avLst/>
          </a:prstGeom>
          <a:noFill/>
          <a:ln>
            <a:noFill/>
          </a:ln>
        </p:spPr>
        <p:txBody>
          <a:bodyPr spcFirstLastPara="1" wrap="square" lIns="91425" tIns="45700" rIns="91425" bIns="45700" anchor="t" anchorCtr="0">
            <a:spAutoFit/>
          </a:bodyPr>
          <a:lstStyle/>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perdón</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pecados</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Efesios</a:t>
            </a:r>
            <a:r>
              <a:rPr lang="en-US" sz="3600" dirty="0">
                <a:solidFill>
                  <a:schemeClr val="dk1"/>
                </a:solidFill>
                <a:latin typeface="Lato"/>
                <a:ea typeface="Lato"/>
                <a:cs typeface="Lato"/>
                <a:sym typeface="Lato"/>
              </a:rPr>
              <a:t> 1:7)</a:t>
            </a:r>
          </a:p>
          <a:p>
            <a:pPr marL="12700" marR="0" lvl="0" algn="l" rtl="0">
              <a:lnSpc>
                <a:spcPct val="100000"/>
              </a:lnSpc>
              <a:spcBef>
                <a:spcPts val="0"/>
              </a:spcBef>
              <a:spcAft>
                <a:spcPts val="0"/>
              </a:spcAft>
              <a:buClr>
                <a:schemeClr val="dk1"/>
              </a:buClr>
              <a:buSzPts val="3400"/>
            </a:pPr>
            <a:r>
              <a:rPr lang="en-US" sz="3600" dirty="0">
                <a:solidFill>
                  <a:schemeClr val="dk1"/>
                </a:solidFill>
                <a:latin typeface="Lato"/>
                <a:ea typeface="Lato"/>
                <a:cs typeface="Lato"/>
                <a:sym typeface="Lato"/>
              </a:rPr>
              <a:t> </a:t>
            </a: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paz</a:t>
            </a:r>
            <a:r>
              <a:rPr lang="en-US" sz="3600" b="1" dirty="0">
                <a:solidFill>
                  <a:schemeClr val="dk1"/>
                </a:solidFill>
                <a:latin typeface="Lato"/>
                <a:ea typeface="Lato"/>
                <a:cs typeface="Lato"/>
                <a:sym typeface="Lato"/>
              </a:rPr>
              <a:t> con Dios. </a:t>
            </a:r>
            <a:r>
              <a:rPr lang="en-US" sz="3600" dirty="0">
                <a:solidFill>
                  <a:schemeClr val="dk1"/>
                </a:solidFill>
                <a:latin typeface="Lato"/>
                <a:ea typeface="Lato"/>
                <a:cs typeface="Lato"/>
                <a:sym typeface="Lato"/>
              </a:rPr>
              <a:t>(Romanos 5:1)</a:t>
            </a:r>
          </a:p>
          <a:p>
            <a:pPr marL="12700" marR="0" lvl="0" algn="l" rtl="0">
              <a:lnSpc>
                <a:spcPct val="100000"/>
              </a:lnSpc>
              <a:spcBef>
                <a:spcPts val="0"/>
              </a:spcBef>
              <a:spcAft>
                <a:spcPts val="0"/>
              </a:spcAft>
              <a:buClr>
                <a:schemeClr val="dk1"/>
              </a:buClr>
              <a:buSzPts val="3400"/>
            </a:pPr>
            <a:endParaRPr lang="en-US" sz="3600"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La </a:t>
            </a:r>
            <a:r>
              <a:rPr lang="en-US" sz="3600" b="1" dirty="0" err="1">
                <a:solidFill>
                  <a:schemeClr val="dk1"/>
                </a:solidFill>
                <a:latin typeface="Lato"/>
                <a:ea typeface="Lato"/>
                <a:cs typeface="Lato"/>
                <a:sym typeface="Lato"/>
              </a:rPr>
              <a:t>esperanza</a:t>
            </a:r>
            <a:r>
              <a:rPr lang="en-US" sz="3600" b="1" dirty="0">
                <a:solidFill>
                  <a:schemeClr val="dk1"/>
                </a:solidFill>
                <a:latin typeface="Lato"/>
                <a:ea typeface="Lato"/>
                <a:cs typeface="Lato"/>
                <a:sym typeface="Lato"/>
              </a:rPr>
              <a:t> de la gloria. </a:t>
            </a:r>
            <a:r>
              <a:rPr lang="en-US" sz="3600" dirty="0">
                <a:solidFill>
                  <a:schemeClr val="dk1"/>
                </a:solidFill>
                <a:latin typeface="Lato"/>
                <a:ea typeface="Lato"/>
                <a:cs typeface="Lato"/>
                <a:sym typeface="Lato"/>
              </a:rPr>
              <a:t>(Tito 2:13)</a:t>
            </a:r>
          </a:p>
          <a:p>
            <a:pPr marL="12700" marR="0" lvl="0" algn="l" rtl="0">
              <a:lnSpc>
                <a:spcPct val="100000"/>
              </a:lnSpc>
              <a:spcBef>
                <a:spcPts val="0"/>
              </a:spcBef>
              <a:spcAft>
                <a:spcPts val="0"/>
              </a:spcAft>
              <a:buClr>
                <a:schemeClr val="dk1"/>
              </a:buClr>
              <a:buSzPts val="3400"/>
            </a:pPr>
            <a:endParaRPr lang="en-US" sz="3600" b="1" dirty="0">
              <a:solidFill>
                <a:schemeClr val="dk1"/>
              </a:solidFill>
              <a:latin typeface="Lato"/>
              <a:ea typeface="Lato"/>
              <a:cs typeface="Lato"/>
              <a:sym typeface="Lato"/>
            </a:endParaRPr>
          </a:p>
          <a:p>
            <a:pPr marL="12700" marR="0" lvl="0" algn="l" rtl="0">
              <a:lnSpc>
                <a:spcPct val="100000"/>
              </a:lnSpc>
              <a:spcBef>
                <a:spcPts val="0"/>
              </a:spcBef>
              <a:spcAft>
                <a:spcPts val="0"/>
              </a:spcAft>
              <a:buClr>
                <a:schemeClr val="dk1"/>
              </a:buClr>
              <a:buSzPts val="3400"/>
            </a:pPr>
            <a:r>
              <a:rPr lang="en-US" sz="3600" b="1" dirty="0">
                <a:solidFill>
                  <a:schemeClr val="dk1"/>
                </a:solidFill>
                <a:latin typeface="Lato"/>
                <a:ea typeface="Lato"/>
                <a:cs typeface="Lato"/>
                <a:sym typeface="Lato"/>
              </a:rPr>
              <a:t>El </a:t>
            </a:r>
            <a:r>
              <a:rPr lang="en-US" sz="3600" b="1" dirty="0" err="1">
                <a:solidFill>
                  <a:schemeClr val="dk1"/>
                </a:solidFill>
                <a:latin typeface="Lato"/>
                <a:ea typeface="Lato"/>
                <a:cs typeface="Lato"/>
                <a:sym typeface="Lato"/>
              </a:rPr>
              <a:t>gozo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salvación</a:t>
            </a:r>
            <a:r>
              <a:rPr lang="en-US" sz="3600" b="1" dirty="0">
                <a:solidFill>
                  <a:schemeClr val="dk1"/>
                </a:solidFill>
                <a:latin typeface="Lato"/>
                <a:ea typeface="Lato"/>
                <a:cs typeface="Lato"/>
                <a:sym typeface="Lato"/>
              </a:rPr>
              <a:t>. </a:t>
            </a:r>
            <a:r>
              <a:rPr lang="en-US" sz="3600" dirty="0">
                <a:solidFill>
                  <a:schemeClr val="dk1"/>
                </a:solidFill>
                <a:latin typeface="Lato"/>
                <a:ea typeface="Lato"/>
                <a:cs typeface="Lato"/>
                <a:sym typeface="Lato"/>
              </a:rPr>
              <a:t>(Isaías 61:10)</a:t>
            </a:r>
          </a:p>
        </p:txBody>
      </p:sp>
      <p:pic>
        <p:nvPicPr>
          <p:cNvPr id="192" name="Google Shape;192;g2ee1eb4b694_0_104" descr="A green bird with leaves&#10;&#10;Description automatically generated">
            <a:extLst>
              <a:ext uri="{FF2B5EF4-FFF2-40B4-BE49-F238E27FC236}">
                <a16:creationId xmlns:a16="http://schemas.microsoft.com/office/drawing/2014/main" id="{398ACFE8-A67C-DEE1-4E05-6B47935D9139}"/>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93" name="Google Shape;193;g2ee1eb4b694_0_104">
            <a:extLst>
              <a:ext uri="{FF2B5EF4-FFF2-40B4-BE49-F238E27FC236}">
                <a16:creationId xmlns:a16="http://schemas.microsoft.com/office/drawing/2014/main" id="{B83D8402-C3D7-5E5E-FA9B-E22F7DB1B42C}"/>
              </a:ext>
            </a:extLst>
          </p:cNvPr>
          <p:cNvSpPr txBox="1"/>
          <p:nvPr/>
        </p:nvSpPr>
        <p:spPr>
          <a:xfrm>
            <a:off x="1941721" y="372984"/>
            <a:ext cx="8308557"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400" b="0" i="0" u="none" strike="noStrike" cap="none" dirty="0">
                <a:solidFill>
                  <a:srgbClr val="009444"/>
                </a:solidFill>
                <a:latin typeface="Lato"/>
                <a:ea typeface="Lato"/>
                <a:cs typeface="Lato"/>
                <a:sym typeface="Lato"/>
              </a:rPr>
              <a:t>El Espiritu </a:t>
            </a:r>
            <a:r>
              <a:rPr lang="en-US" sz="4400" b="0" i="0" u="none" strike="noStrike" cap="none" dirty="0" err="1">
                <a:solidFill>
                  <a:srgbClr val="009444"/>
                </a:solidFill>
                <a:latin typeface="Lato"/>
                <a:ea typeface="Lato"/>
                <a:cs typeface="Lato"/>
                <a:sym typeface="Lato"/>
              </a:rPr>
              <a:t>nos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consuela</a:t>
            </a:r>
            <a:r>
              <a:rPr lang="en-US" sz="4400" b="0" i="0" u="none" strike="noStrike" cap="none" dirty="0">
                <a:solidFill>
                  <a:srgbClr val="009444"/>
                </a:solidFill>
                <a:latin typeface="Lato"/>
                <a:ea typeface="Lato"/>
                <a:cs typeface="Lato"/>
                <a:sym typeface="Lato"/>
              </a:rPr>
              <a:t> con las </a:t>
            </a:r>
            <a:r>
              <a:rPr lang="en-US" sz="4400" b="0" i="0" u="none" strike="noStrike" cap="none" dirty="0" err="1">
                <a:solidFill>
                  <a:srgbClr val="009444"/>
                </a:solidFill>
                <a:latin typeface="Lato"/>
                <a:ea typeface="Lato"/>
                <a:cs typeface="Lato"/>
                <a:sym typeface="Lato"/>
              </a:rPr>
              <a:t>buenas</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nuevas</a:t>
            </a:r>
            <a:r>
              <a:rPr lang="en-US" sz="4400" b="0" i="0" u="none" strike="noStrike" cap="none" dirty="0">
                <a:solidFill>
                  <a:srgbClr val="009444"/>
                </a:solidFill>
                <a:latin typeface="Lato"/>
                <a:ea typeface="Lato"/>
                <a:cs typeface="Lato"/>
                <a:sym typeface="Lato"/>
              </a:rPr>
              <a:t> – </a:t>
            </a:r>
            <a:r>
              <a:rPr lang="en-US" sz="4400" b="0" i="0" u="none" strike="noStrike" cap="none" dirty="0" err="1">
                <a:solidFill>
                  <a:srgbClr val="009444"/>
                </a:solidFill>
                <a:latin typeface="Lato"/>
                <a:ea typeface="Lato"/>
                <a:cs typeface="Lato"/>
                <a:sym typeface="Lato"/>
              </a:rPr>
              <a:t>el</a:t>
            </a:r>
            <a:r>
              <a:rPr lang="en-US" sz="4400" b="0" i="0" u="none" strike="noStrike" cap="none" dirty="0">
                <a:solidFill>
                  <a:srgbClr val="009444"/>
                </a:solidFill>
                <a:latin typeface="Lato"/>
                <a:ea typeface="Lato"/>
                <a:cs typeface="Lato"/>
                <a:sym typeface="Lato"/>
              </a:rPr>
              <a:t> </a:t>
            </a:r>
            <a:r>
              <a:rPr lang="en-US" sz="4400" b="0" i="0" u="none" strike="noStrike" cap="none" dirty="0" err="1">
                <a:solidFill>
                  <a:srgbClr val="009444"/>
                </a:solidFill>
                <a:latin typeface="Lato"/>
                <a:ea typeface="Lato"/>
                <a:cs typeface="Lato"/>
                <a:sym typeface="Lato"/>
              </a:rPr>
              <a:t>evangelio</a:t>
            </a:r>
            <a:endParaRPr sz="4400" b="0" i="0" u="none" strike="noStrike" cap="none" dirty="0">
              <a:solidFill>
                <a:srgbClr val="009444"/>
              </a:solidFill>
              <a:latin typeface="Lato"/>
              <a:ea typeface="Lato"/>
              <a:cs typeface="Lato"/>
              <a:sym typeface="Lato"/>
            </a:endParaRPr>
          </a:p>
        </p:txBody>
      </p:sp>
    </p:spTree>
    <p:extLst>
      <p:ext uri="{BB962C8B-B14F-4D97-AF65-F5344CB8AC3E}">
        <p14:creationId xmlns:p14="http://schemas.microsoft.com/office/powerpoint/2010/main" val="329847886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f0288ce0d9bc0a40cc81541303d8b0e">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a0a8a31e0ab85a9268b1017ef012f2aa"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008F46-851B-4029-9B1F-9710ED4F26DC}">
  <ds:schemaRefs>
    <ds:schemaRef ds:uri="http://schemas.microsoft.com/office/2006/metadata/properties"/>
    <ds:schemaRef ds:uri="http://schemas.microsoft.com/office/infopath/2007/PartnerControls"/>
    <ds:schemaRef ds:uri="d9dd568f-92e7-4aa1-8e50-87aa9ffea924"/>
    <ds:schemaRef ds:uri="9d1aa794-ada9-4a3e-9c2a-189f245fcbb8"/>
    <ds:schemaRef ds:uri="38896d1c-d48b-47b1-97a9-761dcde349b0"/>
  </ds:schemaRefs>
</ds:datastoreItem>
</file>

<file path=customXml/itemProps2.xml><?xml version="1.0" encoding="utf-8"?>
<ds:datastoreItem xmlns:ds="http://schemas.openxmlformats.org/officeDocument/2006/customXml" ds:itemID="{3D9B3B3D-5653-4262-8D0D-267DC99061D8}">
  <ds:schemaRefs>
    <ds:schemaRef ds:uri="http://schemas.microsoft.com/sharepoint/v3/contenttype/forms"/>
  </ds:schemaRefs>
</ds:datastoreItem>
</file>

<file path=customXml/itemProps3.xml><?xml version="1.0" encoding="utf-8"?>
<ds:datastoreItem xmlns:ds="http://schemas.openxmlformats.org/officeDocument/2006/customXml" ds:itemID="{E52BCD33-6A06-4A61-8E25-D236401D3996}"/>
</file>

<file path=docProps/app.xml><?xml version="1.0" encoding="utf-8"?>
<Properties xmlns="http://schemas.openxmlformats.org/officeDocument/2006/extended-properties" xmlns:vt="http://schemas.openxmlformats.org/officeDocument/2006/docPropsVTypes">
  <TotalTime>1013</TotalTime>
  <Words>4487</Words>
  <Application>Microsoft Macintosh PowerPoint</Application>
  <PresentationFormat>Widescreen</PresentationFormat>
  <Paragraphs>228</Paragraphs>
  <Slides>29</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Lato</vt:lpstr>
      <vt:lpstr>Times New Roman</vt:lpstr>
      <vt:lpstr>Calibri</vt:lpstr>
      <vt:lpstr>Noto Sans Symbols</vt:lpstr>
      <vt:lpstr>Courier New</vt:lpstr>
      <vt:lpstr>Symbol</vt:lpstr>
      <vt:lpstr>Arial</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57</cp:revision>
  <dcterms:created xsi:type="dcterms:W3CDTF">2023-11-29T19:33:05Z</dcterms:created>
  <dcterms:modified xsi:type="dcterms:W3CDTF">2026-01-05T23:36:41Z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