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Lato" panose="020F050202020403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6wuao/OPwNfp0YQcMgfD/RMB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8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Tarea</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de WhatsApp, </a:t>
            </a:r>
            <a:r>
              <a:rPr lang="en-US" dirty="0" err="1">
                <a:solidFill>
                  <a:schemeClr val="dk1"/>
                </a:solidFill>
                <a:latin typeface="Calibri"/>
                <a:ea typeface="Calibri"/>
                <a:cs typeface="Calibri"/>
                <a:sym typeface="Calibri"/>
              </a:rPr>
              <a:t>pídeles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antes de </a:t>
            </a:r>
            <a:r>
              <a:rPr lang="en-US" dirty="0" err="1">
                <a:solidFill>
                  <a:schemeClr val="dk1"/>
                </a:solidFill>
                <a:latin typeface="Calibri"/>
                <a:ea typeface="Calibri"/>
                <a:cs typeface="Calibri"/>
                <a:sym typeface="Calibri"/>
              </a:rPr>
              <a:t>asistir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Recuérdales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facilitar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estudio</a:t>
            </a:r>
            <a:r>
              <a:rPr lang="en-US" dirty="0">
                <a:solidFill>
                  <a:schemeClr val="dk1"/>
                </a:solidFill>
                <a:latin typeface="Calibri"/>
                <a:ea typeface="Calibri"/>
                <a:cs typeface="Calibri"/>
                <a:sym typeface="Calibri"/>
              </a:rPr>
              <a:t> de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muy</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video antes de </a:t>
            </a:r>
            <a:r>
              <a:rPr lang="en-US" dirty="0" err="1">
                <a:solidFill>
                  <a:schemeClr val="dk1"/>
                </a:solidFill>
                <a:latin typeface="Calibri"/>
                <a:ea typeface="Calibri"/>
                <a:cs typeface="Calibri"/>
                <a:sym typeface="Calibri"/>
              </a:rPr>
              <a:t>asistir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Ver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video de </a:t>
            </a:r>
            <a:r>
              <a:rPr lang="en-US" dirty="0" err="1">
                <a:solidFill>
                  <a:schemeClr val="dk1"/>
                </a:solidFill>
                <a:latin typeface="Calibri"/>
                <a:ea typeface="Calibri"/>
                <a:cs typeface="Calibri"/>
                <a:sym typeface="Calibri"/>
              </a:rPr>
              <a:t>instrucción</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Leer Juan 8:1-11.</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Preparar</a:t>
            </a:r>
            <a:r>
              <a:rPr lang="en-US">
                <a:solidFill>
                  <a:schemeClr val="dk1"/>
                </a:solidFill>
                <a:latin typeface="Calibri"/>
                <a:ea typeface="Calibri"/>
                <a:cs typeface="Calibri"/>
                <a:sym typeface="Calibri"/>
              </a:rPr>
              <a:t> las respuestas</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máximo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cinco</a:t>
            </a:r>
            <a:r>
              <a:rPr lang="en-US" dirty="0">
                <a:solidFill>
                  <a:schemeClr val="dk1"/>
                </a:solidFill>
                <a:latin typeface="Calibri"/>
                <a:ea typeface="Calibri"/>
                <a:cs typeface="Calibri"/>
                <a:sym typeface="Calibri"/>
              </a:rPr>
              <a:t> palabras, </a:t>
            </a:r>
            <a:r>
              <a:rPr lang="en-US" dirty="0" err="1">
                <a:solidFill>
                  <a:schemeClr val="dk1"/>
                </a:solidFill>
                <a:latin typeface="Calibri"/>
                <a:ea typeface="Calibri"/>
                <a:cs typeface="Calibri"/>
                <a:sym typeface="Calibri"/>
              </a:rPr>
              <a:t>explica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Publica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palabras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de WhatsApp. Tu instructor </a:t>
            </a:r>
            <a:r>
              <a:rPr lang="en-US" dirty="0" err="1">
                <a:solidFill>
                  <a:schemeClr val="dk1"/>
                </a:solidFill>
                <a:latin typeface="Calibri"/>
                <a:ea typeface="Calibri"/>
                <a:cs typeface="Calibri"/>
                <a:sym typeface="Calibri"/>
              </a:rPr>
              <a:t>compartirá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respuestas</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comienzo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vivo. </a:t>
            </a:r>
            <a:endParaRPr dirty="0">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video </a:t>
            </a:r>
            <a:r>
              <a:rPr lang="en-US" dirty="0" err="1">
                <a:solidFill>
                  <a:schemeClr val="dk1"/>
                </a:solidFill>
                <a:latin typeface="Calibri"/>
                <a:ea typeface="Calibri"/>
                <a:cs typeface="Calibri"/>
                <a:sym typeface="Calibri"/>
              </a:rPr>
              <a:t>concluye</a:t>
            </a:r>
            <a:r>
              <a:rPr lang="en-US" dirty="0">
                <a:solidFill>
                  <a:schemeClr val="dk1"/>
                </a:solidFill>
                <a:latin typeface="Calibri"/>
                <a:ea typeface="Calibri"/>
                <a:cs typeface="Calibri"/>
                <a:sym typeface="Calibri"/>
              </a:rPr>
              <a:t> con cuatro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contestarías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basándote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Biblia?</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papel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guía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Dios para </a:t>
            </a:r>
            <a:r>
              <a:rPr lang="en-US" dirty="0" err="1">
                <a:solidFill>
                  <a:schemeClr val="dk1"/>
                </a:solidFill>
                <a:latin typeface="Calibri"/>
                <a:ea typeface="Calibri"/>
                <a:cs typeface="Calibri"/>
                <a:sym typeface="Calibri"/>
              </a:rPr>
              <a:t>ayudarnos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aprender</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considera</a:t>
            </a:r>
            <a:r>
              <a:rPr lang="en-US" dirty="0">
                <a:solidFill>
                  <a:schemeClr val="dk1"/>
                </a:solidFill>
                <a:latin typeface="Calibri"/>
                <a:ea typeface="Calibri"/>
                <a:cs typeface="Calibri"/>
                <a:sym typeface="Calibri"/>
              </a:rPr>
              <a:t> bueno?</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Pídeles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compartan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progreso</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lista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les van 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Anímalos</a:t>
            </a:r>
            <a:r>
              <a:rPr lang="en-US" dirty="0">
                <a:solidFill>
                  <a:schemeClr val="dk1"/>
                </a:solidFill>
                <a:latin typeface="Calibri"/>
                <a:ea typeface="Calibri"/>
                <a:cs typeface="Calibri"/>
                <a:sym typeface="Calibri"/>
              </a:rPr>
              <a:t> a que </a:t>
            </a:r>
            <a:r>
              <a:rPr lang="en-US" dirty="0" err="1">
                <a:solidFill>
                  <a:schemeClr val="dk1"/>
                </a:solidFill>
                <a:latin typeface="Calibri"/>
                <a:ea typeface="Calibri"/>
                <a:cs typeface="Calibri"/>
                <a:sym typeface="Calibri"/>
              </a:rPr>
              <a:t>compartan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avances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alguien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aceptó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invitación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estudiar</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desafíos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difícil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encontrar</a:t>
            </a:r>
            <a:r>
              <a:rPr lang="en-US" dirty="0">
                <a:solidFill>
                  <a:schemeClr val="dk1"/>
                </a:solidFill>
                <a:latin typeface="Calibri"/>
                <a:ea typeface="Calibri"/>
                <a:cs typeface="Calibri"/>
                <a:sym typeface="Calibri"/>
              </a:rPr>
              <a:t> personas </a:t>
            </a:r>
            <a:r>
              <a:rPr lang="en-US" dirty="0" err="1">
                <a:solidFill>
                  <a:schemeClr val="dk1"/>
                </a:solidFill>
                <a:latin typeface="Calibri"/>
                <a:ea typeface="Calibri"/>
                <a:cs typeface="Calibri"/>
                <a:sym typeface="Calibri"/>
              </a:rPr>
              <a:t>dispuestas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estudiar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82446946a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Contar: Puedes preguntarle al grupo: "¿Qué preguntas tienen sobre esta historia? ¿Qué preguntas podrían tener tus estudiantes sobre esta historia? Una pregunta que surge con frecuencia es: ¿Qué estaba escribiendo Jesús en el suelo? Si bien podemos especular, en última instancia no lo sabemos, porque las Escrituras no nos dan la respuesta. De nuevo, motiva a los alumnos a que usen sus propias palabras para contar la historia. En la clase en vivo, puedes pedir que alguien lo haga para dar un ejemplo de cómo se hace.</a:t>
            </a:r>
            <a:endParaRPr i="1">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65" name="Google Shape;165;g2682446946a_0_2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Tener en cuenta: Hazles ver que Juan 8:2 sí nos da una hora específica del día. Busca con los alumnos los pasajes del Antiguo Testamento mencionados en la guía del maestro y asegúrate de que estén preparados para contestar a posibles preguntas mientras enseñan acerca de la ley civil en Israel. Una pregunta para hacerles a los alumnos es: "¿Por qué es tan importante el orden de los acontecimientos de esta historia?" (Respuesta: las obras llegan después de que Jesús anuncia el perdón, y no antes).</a:t>
            </a:r>
            <a:endParaRPr i="1">
              <a:solidFill>
                <a:schemeClr val="dk1"/>
              </a:solidFill>
              <a:latin typeface="Calibri"/>
              <a:ea typeface="Calibri"/>
              <a:cs typeface="Calibri"/>
              <a:sym typeface="Calibri"/>
            </a:endParaRPr>
          </a:p>
          <a:p>
            <a:pPr marL="0" lvl="0" indent="0" algn="l" rtl="0">
              <a:lnSpc>
                <a:spcPct val="107916"/>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73" name="Google Shape;173;g2ae502832d3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82446946a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Consolidar: Trabaja muy lentamente en la parte de consolidar en este caso. Indica que la historia incluye la Ley como espejo, lo cual usamos en la pregunta #2. Incluye el Evangelio, cuando Jesús perdona gratuitamente a la mujer de la misma forma en que nos perdona gratuitamente a nosotros (pregunta #3). Y tenemos la Ley, la cual guía nuestras obras que fluyen de ese perdón que recibimos en Jesús (pregunta #4). Anima al grupo a que trabaje cuidadosamente con estas preguntas, asegurándose de que las verdades de la historia se apliquen a sus alumnos personalmente.</a:t>
            </a:r>
            <a:endParaRPr>
              <a:solidFill>
                <a:schemeClr val="dk1"/>
              </a:solidFill>
              <a:latin typeface="Calibri"/>
              <a:ea typeface="Calibri"/>
              <a:cs typeface="Calibri"/>
              <a:sym typeface="Calibri"/>
            </a:endParaRPr>
          </a:p>
          <a:p>
            <a:pPr marL="457200" lvl="0" indent="-298450" algn="l" rtl="0">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LAS OBRAS: Estas últimas preguntas, al igual que antes, son para concluir la lección. </a:t>
            </a:r>
            <a:endParaRPr i="1">
              <a:solidFill>
                <a:schemeClr val="dk1"/>
              </a:solidFill>
              <a:latin typeface="Calibri"/>
              <a:ea typeface="Calibri"/>
              <a:cs typeface="Calibri"/>
              <a:sym typeface="Calibri"/>
            </a:endParaRPr>
          </a:p>
          <a:p>
            <a:pPr marL="914400" lvl="1" indent="-298450" algn="l" rtl="0">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Indícales a los alumnos que la primera pregunta podría ser chocante para sus estudiantes. ¡Está diseñada para que así sea! Por naturaleza, creemos que nuestras obras desempeñan algún papel en nuestra salvación. Esa pregunta es una oportunidad para afirmar con contundencia: eso es mentira. Somos salvos solo por gracia, solo por fe, no por nuestras obras, ni siquiera un poco. Anima a los estudiantes a que sean valientes cuando se enfrenten a respuestas incorrectas de sus alumnos a esta pregunta.</a:t>
            </a:r>
            <a:endParaRPr i="1">
              <a:solidFill>
                <a:schemeClr val="dk1"/>
              </a:solidFill>
              <a:latin typeface="Calibri"/>
              <a:ea typeface="Calibri"/>
              <a:cs typeface="Calibri"/>
              <a:sym typeface="Calibri"/>
            </a:endParaRPr>
          </a:p>
          <a:p>
            <a:pPr marL="0" lvl="0" indent="0" algn="l" rtl="0">
              <a:lnSpc>
                <a:spcPct val="107916"/>
              </a:lnSpc>
              <a:spcBef>
                <a:spcPts val="1000"/>
              </a:spcBef>
              <a:spcAft>
                <a:spcPts val="0"/>
              </a:spcAft>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81" name="Google Shape;181;g2682446946a_0_2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8c6ed6e26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lvl="3" indent="-298450" algn="l" rtl="0">
              <a:lnSpc>
                <a:spcPct val="107916"/>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 final de esta lección, se incluye el SIGUIENTE PASO. Recuérdales que nuestro objetivo con el proyecto final es plantar una iglesia con sana doctrina. El curso Aprendan de mí es el siguiente paso en ese proceso. Muéstrales dónde se encuentra ese curso en el sitio web. Anima a los estudiantes a que terminen su estudio de los Cuatro conceptos y que inviten a sus estudiantes a que sigan estudiando con ellos. Asegúrales que aprenderán más sobre Aprendan de mí y los siguientes pasos con sus grupos en las siguientes clases de este curso. </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91" name="Google Shape;191;g268c6ed6e26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82446946a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Al final de esta lección, se incluye el SIGUIENTE PASO. Recuérdales que nuestro objetivo con el proyecto final es plantar una iglesia con sana doctrina. El curso Aprendan de mí es el siguiente paso en ese proceso. Muéstrales dónde se encuentra ese curso en el sitio web. Anima a los estudiantes a que terminen su estudio de los Cuatro conceptos y que inviten a sus estudiantes a que sigan estudiando con ellos. Asegúrales que aprenderán más sobre Aprendan de mí y los siguientes pasos con sus grupos en las siguientes clases de este curso. </a:t>
            </a:r>
            <a:endParaRPr>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97" name="Google Shape;197;g2682446946a_0_4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82446946a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Juego</a:t>
            </a:r>
            <a:r>
              <a:rPr lang="en-US" b="1" dirty="0">
                <a:solidFill>
                  <a:schemeClr val="dk1"/>
                </a:solidFill>
                <a:latin typeface="Calibri"/>
                <a:ea typeface="Calibri"/>
                <a:cs typeface="Calibri"/>
                <a:sym typeface="Calibri"/>
              </a:rPr>
              <a:t> de roles: </a:t>
            </a:r>
            <a:r>
              <a:rPr lang="en-US" b="1" dirty="0" err="1">
                <a:solidFill>
                  <a:schemeClr val="dk1"/>
                </a:solidFill>
                <a:latin typeface="Calibri"/>
                <a:ea typeface="Calibri"/>
                <a:cs typeface="Calibri"/>
                <a:sym typeface="Calibri"/>
              </a:rPr>
              <a:t>corregir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respuestas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incorrectas</a:t>
            </a:r>
            <a:r>
              <a:rPr lang="en-US" b="1" dirty="0">
                <a:solidFill>
                  <a:schemeClr val="dk1"/>
                </a:solidFill>
                <a:latin typeface="Calibri"/>
                <a:ea typeface="Calibri"/>
                <a:cs typeface="Calibri"/>
                <a:sym typeface="Calibri"/>
              </a:rPr>
              <a:t> con amor</a:t>
            </a:r>
            <a:endParaRPr b="1" dirty="0">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 </a:t>
            </a:r>
            <a:r>
              <a:rPr lang="en-US" dirty="0" err="1">
                <a:solidFill>
                  <a:schemeClr val="dk1"/>
                </a:solidFill>
                <a:latin typeface="Calibri"/>
                <a:ea typeface="Calibri"/>
                <a:cs typeface="Calibri"/>
                <a:sym typeface="Calibri"/>
              </a:rPr>
              <a:t>medida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enseñes</a:t>
            </a:r>
            <a:r>
              <a:rPr lang="en-US" dirty="0">
                <a:solidFill>
                  <a:schemeClr val="dk1"/>
                </a:solidFill>
                <a:latin typeface="Calibri"/>
                <a:ea typeface="Calibri"/>
                <a:cs typeface="Calibri"/>
                <a:sym typeface="Calibri"/>
              </a:rPr>
              <a:t>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es probable que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veces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respondan</a:t>
            </a:r>
            <a:r>
              <a:rPr lang="en-US" dirty="0">
                <a:solidFill>
                  <a:schemeClr val="dk1"/>
                </a:solidFill>
                <a:latin typeface="Calibri"/>
                <a:ea typeface="Calibri"/>
                <a:cs typeface="Calibri"/>
                <a:sym typeface="Calibri"/>
              </a:rPr>
              <a:t> mal a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suceda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respondemos</a:t>
            </a:r>
            <a:r>
              <a:rPr lang="en-US" dirty="0">
                <a:solidFill>
                  <a:schemeClr val="dk1"/>
                </a:solidFill>
                <a:latin typeface="Calibri"/>
                <a:ea typeface="Calibri"/>
                <a:cs typeface="Calibri"/>
                <a:sym typeface="Calibri"/>
              </a:rPr>
              <a:t>? Deja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respondan</a:t>
            </a:r>
            <a:r>
              <a:rPr lang="en-US" dirty="0">
                <a:solidFill>
                  <a:schemeClr val="dk1"/>
                </a:solidFill>
                <a:latin typeface="Calibri"/>
                <a:ea typeface="Calibri"/>
                <a:cs typeface="Calibri"/>
                <a:sym typeface="Calibri"/>
              </a:rPr>
              <a:t>. Luego, </a:t>
            </a:r>
            <a:r>
              <a:rPr lang="en-US" dirty="0" err="1">
                <a:solidFill>
                  <a:schemeClr val="dk1"/>
                </a:solidFill>
                <a:latin typeface="Calibri"/>
                <a:ea typeface="Calibri"/>
                <a:cs typeface="Calibri"/>
                <a:sym typeface="Calibri"/>
              </a:rPr>
              <a:t>puedes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añadir</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Corrijan</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podemos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dejar</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respuesta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incorrecta</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mantenga</a:t>
            </a:r>
            <a:r>
              <a:rPr lang="en-US" dirty="0">
                <a:solidFill>
                  <a:schemeClr val="dk1"/>
                </a:solidFill>
                <a:latin typeface="Calibri"/>
                <a:ea typeface="Calibri"/>
                <a:cs typeface="Calibri"/>
                <a:sym typeface="Calibri"/>
              </a:rPr>
              <a:t>. Si lo </a:t>
            </a:r>
            <a:r>
              <a:rPr lang="en-US" dirty="0" err="1">
                <a:solidFill>
                  <a:schemeClr val="dk1"/>
                </a:solidFill>
                <a:latin typeface="Calibri"/>
                <a:ea typeface="Calibri"/>
                <a:cs typeface="Calibri"/>
                <a:sym typeface="Calibri"/>
              </a:rPr>
              <a:t>hacemos</a:t>
            </a:r>
            <a:r>
              <a:rPr lang="en-US" dirty="0">
                <a:solidFill>
                  <a:schemeClr val="dk1"/>
                </a:solidFill>
                <a:latin typeface="Calibri"/>
                <a:ea typeface="Calibri"/>
                <a:cs typeface="Calibri"/>
                <a:sym typeface="Calibri"/>
              </a:rPr>
              <a:t>, ese </a:t>
            </a:r>
            <a:r>
              <a:rPr lang="en-US" dirty="0" err="1">
                <a:solidFill>
                  <a:schemeClr val="dk1"/>
                </a:solidFill>
                <a:latin typeface="Calibri"/>
                <a:ea typeface="Calibri"/>
                <a:cs typeface="Calibri"/>
                <a:sym typeface="Calibri"/>
              </a:rPr>
              <a:t>estudiante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resto </a:t>
            </a:r>
            <a:r>
              <a:rPr lang="en-US" dirty="0" err="1">
                <a:solidFill>
                  <a:schemeClr val="dk1"/>
                </a:solidFill>
                <a:latin typeface="Calibri"/>
                <a:ea typeface="Calibri"/>
                <a:cs typeface="Calibri"/>
                <a:sym typeface="Calibri"/>
              </a:rPr>
              <a:t>podrían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pensar</a:t>
            </a:r>
            <a:r>
              <a:rPr lang="en-US" dirty="0">
                <a:solidFill>
                  <a:schemeClr val="dk1"/>
                </a:solidFill>
                <a:latin typeface="Calibri"/>
                <a:ea typeface="Calibri"/>
                <a:cs typeface="Calibri"/>
                <a:sym typeface="Calibri"/>
              </a:rPr>
              <a:t> que la </a:t>
            </a:r>
            <a:r>
              <a:rPr lang="en-US" dirty="0" err="1">
                <a:solidFill>
                  <a:schemeClr val="dk1"/>
                </a:solidFill>
                <a:latin typeface="Calibri"/>
                <a:ea typeface="Calibri"/>
                <a:cs typeface="Calibri"/>
                <a:sym typeface="Calibri"/>
              </a:rPr>
              <a:t>respuesta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incorrecta</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correcta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creer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falsa </a:t>
            </a:r>
            <a:r>
              <a:rPr lang="en-US" dirty="0" err="1">
                <a:solidFill>
                  <a:schemeClr val="dk1"/>
                </a:solidFill>
                <a:latin typeface="Calibri"/>
                <a:ea typeface="Calibri"/>
                <a:cs typeface="Calibri"/>
                <a:sym typeface="Calibri"/>
              </a:rPr>
              <a:t>doctrina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Con amor.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corregimos</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debemos</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duros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sienta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avergonzado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equivocado</a:t>
            </a:r>
            <a:r>
              <a:rPr lang="en-US" dirty="0">
                <a:solidFill>
                  <a:schemeClr val="dk1"/>
                </a:solidFill>
                <a:latin typeface="Calibri"/>
                <a:ea typeface="Calibri"/>
                <a:cs typeface="Calibri"/>
                <a:sym typeface="Calibri"/>
              </a:rPr>
              <a:t>. Podemos </a:t>
            </a:r>
            <a:r>
              <a:rPr lang="en-US" dirty="0" err="1">
                <a:solidFill>
                  <a:schemeClr val="dk1"/>
                </a:solidFill>
                <a:latin typeface="Calibri"/>
                <a:ea typeface="Calibri"/>
                <a:cs typeface="Calibri"/>
                <a:sym typeface="Calibri"/>
              </a:rPr>
              <a:t>reafirmar</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bien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respuesta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corregir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claramente</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mal.</a:t>
            </a:r>
            <a:endParaRPr dirty="0">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profesor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señalar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Aquí</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intersecan</a:t>
            </a:r>
            <a:r>
              <a:rPr lang="en-US" dirty="0">
                <a:solidFill>
                  <a:schemeClr val="dk1"/>
                </a:solidFill>
                <a:latin typeface="Calibri"/>
                <a:ea typeface="Calibri"/>
                <a:cs typeface="Calibri"/>
                <a:sym typeface="Calibri"/>
              </a:rPr>
              <a:t> dos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consejos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enseñanza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Debemos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mantener</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ambiente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positivo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corrigiendo</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demasiada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dureza</a:t>
            </a:r>
            <a:r>
              <a:rPr lang="en-US" dirty="0">
                <a:solidFill>
                  <a:schemeClr val="dk1"/>
                </a:solidFill>
                <a:latin typeface="Calibri"/>
                <a:ea typeface="Calibri"/>
                <a:cs typeface="Calibri"/>
                <a:sym typeface="Calibri"/>
              </a:rPr>
              <a:t>. Pero </a:t>
            </a:r>
            <a:r>
              <a:rPr lang="en-US" dirty="0" err="1">
                <a:solidFill>
                  <a:schemeClr val="dk1"/>
                </a:solidFill>
                <a:latin typeface="Calibri"/>
                <a:ea typeface="Calibri"/>
                <a:cs typeface="Calibri"/>
                <a:sym typeface="Calibri"/>
              </a:rPr>
              <a:t>podemos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corregirlos</a:t>
            </a:r>
            <a:r>
              <a:rPr lang="en-US" dirty="0">
                <a:solidFill>
                  <a:schemeClr val="dk1"/>
                </a:solidFill>
                <a:latin typeface="Calibri"/>
                <a:ea typeface="Calibri"/>
                <a:cs typeface="Calibri"/>
                <a:sym typeface="Calibri"/>
              </a:rPr>
              <a:t> con amor </a:t>
            </a:r>
            <a:r>
              <a:rPr lang="en-US" dirty="0" err="1">
                <a:solidFill>
                  <a:schemeClr val="dk1"/>
                </a:solidFill>
                <a:latin typeface="Calibri"/>
                <a:ea typeface="Calibri"/>
                <a:cs typeface="Calibri"/>
                <a:sym typeface="Calibri"/>
              </a:rPr>
              <a:t>dejando</a:t>
            </a:r>
            <a:r>
              <a:rPr lang="en-US" dirty="0">
                <a:solidFill>
                  <a:schemeClr val="dk1"/>
                </a:solidFill>
                <a:latin typeface="Calibri"/>
                <a:ea typeface="Calibri"/>
                <a:cs typeface="Calibri"/>
                <a:sym typeface="Calibri"/>
              </a:rPr>
              <a:t> que las </a:t>
            </a:r>
            <a:r>
              <a:rPr lang="en-US" dirty="0" err="1">
                <a:solidFill>
                  <a:schemeClr val="dk1"/>
                </a:solidFill>
                <a:latin typeface="Calibri"/>
                <a:ea typeface="Calibri"/>
                <a:cs typeface="Calibri"/>
                <a:sym typeface="Calibri"/>
              </a:rPr>
              <a:t>Escrituras</a:t>
            </a:r>
            <a:r>
              <a:rPr lang="en-US" dirty="0">
                <a:solidFill>
                  <a:schemeClr val="dk1"/>
                </a:solidFill>
                <a:latin typeface="Calibri"/>
                <a:ea typeface="Calibri"/>
                <a:cs typeface="Calibri"/>
                <a:sym typeface="Calibri"/>
              </a:rPr>
              <a:t> le </a:t>
            </a:r>
            <a:r>
              <a:rPr lang="en-US" dirty="0" err="1">
                <a:solidFill>
                  <a:schemeClr val="dk1"/>
                </a:solidFill>
                <a:latin typeface="Calibri"/>
                <a:ea typeface="Calibri"/>
                <a:cs typeface="Calibri"/>
                <a:sym typeface="Calibri"/>
              </a:rPr>
              <a:t>cuenten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verdad</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08" name="Google Shape;208;g2682446946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82446946a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dar</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"Gracias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respuesta</a:t>
            </a:r>
            <a:r>
              <a:rPr lang="en-US" dirty="0">
                <a:solidFill>
                  <a:schemeClr val="dk1"/>
                </a:solidFill>
                <a:latin typeface="Calibri"/>
                <a:ea typeface="Calibri"/>
                <a:cs typeface="Calibri"/>
                <a:sym typeface="Calibri"/>
              </a:rPr>
              <a:t>. Sin embargo, la Biblia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respuesta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diferente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dice".</a:t>
            </a:r>
            <a:endParaRPr dirty="0">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Tienes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razón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las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importantes</a:t>
            </a:r>
            <a:r>
              <a:rPr lang="en-US" dirty="0">
                <a:solidFill>
                  <a:schemeClr val="dk1"/>
                </a:solidFill>
                <a:latin typeface="Calibri"/>
                <a:ea typeface="Calibri"/>
                <a:cs typeface="Calibri"/>
                <a:sym typeface="Calibri"/>
              </a:rPr>
              <a:t>. Pero no </a:t>
            </a:r>
            <a:r>
              <a:rPr lang="en-US" dirty="0" err="1">
                <a:solidFill>
                  <a:schemeClr val="dk1"/>
                </a:solidFill>
                <a:latin typeface="Calibri"/>
                <a:ea typeface="Calibri"/>
                <a:cs typeface="Calibri"/>
                <a:sym typeface="Calibri"/>
              </a:rPr>
              <a:t>influyen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nada para </a:t>
            </a:r>
            <a:r>
              <a:rPr lang="en-US" dirty="0" err="1">
                <a:solidFill>
                  <a:schemeClr val="dk1"/>
                </a:solidFill>
                <a:latin typeface="Calibri"/>
                <a:ea typeface="Calibri"/>
                <a:cs typeface="Calibri"/>
                <a:sym typeface="Calibri"/>
              </a:rPr>
              <a:t>salvarnos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Leamos</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versículo</a:t>
            </a:r>
            <a:r>
              <a:rPr lang="en-US" dirty="0">
                <a:solidFill>
                  <a:schemeClr val="dk1"/>
                </a:solidFill>
                <a:latin typeface="Calibri"/>
                <a:ea typeface="Calibri"/>
                <a:cs typeface="Calibri"/>
                <a:sym typeface="Calibri"/>
              </a:rPr>
              <a:t> que dice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salvamos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"Lo </a:t>
            </a:r>
            <a:r>
              <a:rPr lang="en-US" dirty="0" err="1">
                <a:solidFill>
                  <a:schemeClr val="dk1"/>
                </a:solidFill>
                <a:latin typeface="Calibri"/>
                <a:ea typeface="Calibri"/>
                <a:cs typeface="Calibri"/>
                <a:sym typeface="Calibri"/>
              </a:rPr>
              <a:t>siento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la Biblia no dice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¿Podemos </a:t>
            </a:r>
            <a:r>
              <a:rPr lang="en-US" dirty="0" err="1">
                <a:solidFill>
                  <a:schemeClr val="dk1"/>
                </a:solidFill>
                <a:latin typeface="Calibri"/>
                <a:ea typeface="Calibri"/>
                <a:cs typeface="Calibri"/>
                <a:sym typeface="Calibri"/>
              </a:rPr>
              <a:t>buscar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juntos</a:t>
            </a:r>
            <a:r>
              <a:rPr lang="en-US" dirty="0">
                <a:solidFill>
                  <a:schemeClr val="dk1"/>
                </a:solidFill>
                <a:latin typeface="Calibri"/>
                <a:ea typeface="Calibri"/>
                <a:cs typeface="Calibri"/>
                <a:sym typeface="Calibri"/>
              </a:rPr>
              <a:t> lo que dice?".</a:t>
            </a:r>
            <a:endParaRPr dirty="0">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Divide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pequeños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Pídeles</a:t>
            </a:r>
            <a:r>
              <a:rPr lang="en-US" dirty="0">
                <a:solidFill>
                  <a:schemeClr val="dk1"/>
                </a:solidFill>
                <a:latin typeface="Calibri"/>
                <a:ea typeface="Calibri"/>
                <a:cs typeface="Calibri"/>
                <a:sym typeface="Calibri"/>
              </a:rPr>
              <a:t> que se </a:t>
            </a:r>
            <a:r>
              <a:rPr lang="en-US" dirty="0" err="1">
                <a:solidFill>
                  <a:schemeClr val="dk1"/>
                </a:solidFill>
                <a:latin typeface="Calibri"/>
                <a:ea typeface="Calibri"/>
                <a:cs typeface="Calibri"/>
                <a:sym typeface="Calibri"/>
              </a:rPr>
              <a:t>turnen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representar</a:t>
            </a:r>
            <a:r>
              <a:rPr lang="en-US" dirty="0">
                <a:solidFill>
                  <a:schemeClr val="dk1"/>
                </a:solidFill>
                <a:latin typeface="Calibri"/>
                <a:ea typeface="Calibri"/>
                <a:cs typeface="Calibri"/>
                <a:sym typeface="Calibri"/>
              </a:rPr>
              <a:t> al maestro, </a:t>
            </a:r>
            <a:r>
              <a:rPr lang="en-US" dirty="0" err="1">
                <a:solidFill>
                  <a:schemeClr val="dk1"/>
                </a:solidFill>
                <a:latin typeface="Calibri"/>
                <a:ea typeface="Calibri"/>
                <a:cs typeface="Calibri"/>
                <a:sym typeface="Calibri"/>
              </a:rPr>
              <a:t>mientras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resto </a:t>
            </a:r>
            <a:r>
              <a:rPr lang="en-US" dirty="0" err="1">
                <a:solidFill>
                  <a:schemeClr val="dk1"/>
                </a:solidFill>
                <a:latin typeface="Calibri"/>
                <a:ea typeface="Calibri"/>
                <a:cs typeface="Calibri"/>
                <a:sym typeface="Calibri"/>
              </a:rPr>
              <a:t>representa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Haz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turnen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decir</a:t>
            </a:r>
            <a:r>
              <a:rPr lang="en-US" dirty="0">
                <a:solidFill>
                  <a:schemeClr val="dk1"/>
                </a:solidFill>
                <a:latin typeface="Calibri"/>
                <a:ea typeface="Calibri"/>
                <a:cs typeface="Calibri"/>
                <a:sym typeface="Calibri"/>
              </a:rPr>
              <a:t> algo </a:t>
            </a:r>
            <a:r>
              <a:rPr lang="en-US" dirty="0" err="1">
                <a:solidFill>
                  <a:schemeClr val="dk1"/>
                </a:solidFill>
                <a:latin typeface="Calibri"/>
                <a:ea typeface="Calibri"/>
                <a:cs typeface="Calibri"/>
                <a:sym typeface="Calibri"/>
              </a:rPr>
              <a:t>falso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uno de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y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"maestros" se </a:t>
            </a:r>
            <a:r>
              <a:rPr lang="en-US" dirty="0" err="1">
                <a:solidFill>
                  <a:schemeClr val="dk1"/>
                </a:solidFill>
                <a:latin typeface="Calibri"/>
                <a:ea typeface="Calibri"/>
                <a:cs typeface="Calibri"/>
                <a:sym typeface="Calibri"/>
              </a:rPr>
              <a:t>turnen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practicar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respuesta</a:t>
            </a:r>
            <a:r>
              <a:rPr lang="en-US" dirty="0">
                <a:solidFill>
                  <a:schemeClr val="dk1"/>
                </a:solidFill>
                <a:latin typeface="Calibri"/>
                <a:ea typeface="Calibri"/>
                <a:cs typeface="Calibri"/>
                <a:sym typeface="Calibri"/>
              </a:rPr>
              <a:t> con amor.</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7" name="Google Shape;217;g2682446946a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68c6ed6e26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Proyecto final:</a:t>
            </a:r>
            <a:r>
              <a:rPr lang="en-US">
                <a:solidFill>
                  <a:schemeClr val="dk1"/>
                </a:solidFill>
                <a:latin typeface="Calibri"/>
                <a:ea typeface="Calibri"/>
                <a:cs typeface="Calibri"/>
                <a:sym typeface="Calibri"/>
              </a:rPr>
              <a:t> Revisa los componentes básicos del proyecto final: identificar (los nombres de la lista), invitar, enseñar e informar. Luego, pídeles a los estudiantes que han invitado a quienes están en su lista que compartan cómo les fue. Puedes agradecerle a Dios por las invitaciones aceptadas, animar a otros a que sigan intentándolo y animar quienes aún no lo han hecho.</a:t>
            </a:r>
            <a:endParaRPr b="1">
              <a:solidFill>
                <a:schemeClr val="dk1"/>
              </a:solidFill>
              <a:latin typeface="Calibri"/>
              <a:ea typeface="Calibri"/>
              <a:cs typeface="Calibri"/>
              <a:sym typeface="Calibri"/>
            </a:endParaRPr>
          </a:p>
          <a:p>
            <a:pPr marL="0" lvl="0" indent="0" algn="l" rtl="0">
              <a:spcBef>
                <a:spcPts val="600"/>
              </a:spcBef>
              <a:spcAft>
                <a:spcPts val="1000"/>
              </a:spcAft>
              <a:buNone/>
            </a:pPr>
            <a:endParaRPr b="1">
              <a:solidFill>
                <a:schemeClr val="dk1"/>
              </a:solidFill>
              <a:latin typeface="Calibri"/>
              <a:ea typeface="Calibri"/>
              <a:cs typeface="Calibri"/>
              <a:sym typeface="Calibri"/>
            </a:endParaRPr>
          </a:p>
        </p:txBody>
      </p:sp>
      <p:sp>
        <p:nvSpPr>
          <p:cNvPr id="226" name="Google Shape;226;g268c6ed6e26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682446946a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El </a:t>
            </a:r>
            <a:r>
              <a:rPr lang="en-US" b="1" dirty="0" err="1">
                <a:solidFill>
                  <a:schemeClr val="dk1"/>
                </a:solidFill>
                <a:latin typeface="Calibri"/>
                <a:ea typeface="Calibri"/>
                <a:cs typeface="Calibri"/>
                <a:sym typeface="Calibri"/>
              </a:rPr>
              <a:t>cierre</a:t>
            </a:r>
            <a:endParaRPr dirty="0">
              <a:solidFill>
                <a:schemeClr val="dk1"/>
              </a:solidFill>
              <a:latin typeface="Calibri"/>
              <a:ea typeface="Calibri"/>
              <a:cs typeface="Calibri"/>
              <a:sym typeface="Calibri"/>
            </a:endParaRPr>
          </a:p>
          <a:p>
            <a:pPr marL="914400" lvl="0" indent="-298450" algn="l" rtl="0">
              <a:lnSpc>
                <a:spcPct val="107916"/>
              </a:lnSpc>
              <a:spcBef>
                <a:spcPts val="6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Anima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 que </a:t>
            </a:r>
            <a:r>
              <a:rPr lang="en-US" dirty="0" err="1">
                <a:solidFill>
                  <a:schemeClr val="dk1"/>
                </a:solidFill>
                <a:latin typeface="Calibri"/>
                <a:ea typeface="Calibri"/>
                <a:cs typeface="Calibri"/>
                <a:sym typeface="Calibri"/>
              </a:rPr>
              <a:t>comiencen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invitar</a:t>
            </a:r>
            <a:r>
              <a:rPr lang="en-US" dirty="0">
                <a:solidFill>
                  <a:schemeClr val="dk1"/>
                </a:solidFill>
                <a:latin typeface="Calibri"/>
                <a:ea typeface="Calibri"/>
                <a:cs typeface="Calibri"/>
                <a:sym typeface="Calibri"/>
              </a:rPr>
              <a:t> a las personas de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lista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estudiar</a:t>
            </a:r>
            <a:r>
              <a:rPr lang="en-US" dirty="0">
                <a:solidFill>
                  <a:schemeClr val="dk1"/>
                </a:solidFill>
                <a:latin typeface="Calibri"/>
                <a:ea typeface="Calibri"/>
                <a:cs typeface="Calibri"/>
                <a:sym typeface="Calibri"/>
              </a:rPr>
              <a:t>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a:t>
            </a:r>
            <a:r>
              <a:rPr lang="en-US" dirty="0" err="1">
                <a:solidFill>
                  <a:schemeClr val="dk1"/>
                </a:solidFill>
                <a:latin typeface="Calibri"/>
                <a:ea typeface="Calibri"/>
                <a:cs typeface="Calibri"/>
                <a:sym typeface="Calibri"/>
              </a:rPr>
              <a:t>utilizando</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estrategias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invitación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identificado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todavía</a:t>
            </a:r>
            <a:r>
              <a:rPr lang="en-US" dirty="0">
                <a:solidFill>
                  <a:schemeClr val="dk1"/>
                </a:solidFill>
                <a:latin typeface="Calibri"/>
                <a:ea typeface="Calibri"/>
                <a:cs typeface="Calibri"/>
                <a:sym typeface="Calibri"/>
              </a:rPr>
              <a:t> no lo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0" indent="-298450" algn="l" rtl="0">
              <a:lnSpc>
                <a:spcPct val="107916"/>
              </a:lnSpc>
              <a:spcBef>
                <a:spcPts val="1000"/>
              </a:spcBef>
              <a:spcAft>
                <a:spcPts val="1000"/>
              </a:spcAft>
              <a:buClr>
                <a:schemeClr val="dk1"/>
              </a:buClr>
              <a:buSzPts val="1100"/>
              <a:buFont typeface="Calibri"/>
              <a:buAutoNum type="arabicPeriod"/>
            </a:pPr>
            <a:r>
              <a:rPr lang="en-US" dirty="0" err="1">
                <a:solidFill>
                  <a:schemeClr val="dk1"/>
                </a:solidFill>
                <a:latin typeface="Calibri"/>
                <a:ea typeface="Calibri"/>
                <a:cs typeface="Calibri"/>
                <a:sym typeface="Calibri"/>
              </a:rPr>
              <a:t>Menciona</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pantalla</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 la </a:t>
            </a:r>
            <a:r>
              <a:rPr lang="en-US" dirty="0" err="1">
                <a:solidFill>
                  <a:schemeClr val="dk1"/>
                </a:solidFill>
                <a:latin typeface="Calibri"/>
                <a:ea typeface="Calibri"/>
                <a:cs typeface="Calibri"/>
                <a:sym typeface="Calibri"/>
              </a:rPr>
              <a:t>importancia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ver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video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estas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lecciones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día y la hora de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247" name="Google Shape;247;g2682446946a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lvl="0" indent="-298450" algn="l" rtl="0">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54" name="Google Shape;254;g2b5a1eaf5a7_0_4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264" name="Google Shape;264;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272" name="Google Shape;272;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Información adicional para el maestro: Temas que pueden surgir durante la clase </a:t>
            </a:r>
            <a:endParaRPr b="1">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La crítica textual</a:t>
            </a:r>
            <a:r>
              <a:rPr lang="en-US">
                <a:solidFill>
                  <a:schemeClr val="dk1"/>
                </a:solidFill>
                <a:latin typeface="Calibri"/>
                <a:ea typeface="Calibri"/>
                <a:cs typeface="Calibri"/>
                <a:sym typeface="Calibri"/>
              </a:rPr>
              <a:t> Los alumnos que usan la Nueva Versión Internacional o la Reina Valera Contemporánea podrían preguntarse por qué esa historia está incluida en el texto sagrado. La nota a continuación es de la Biblia Popular: “Los traductores de la Nueva Versión Internacional tienen razón cuando observan que algunos manuscritos antiguos no incluyen este relato de la mujer que había sido sorprendida en adulterio. Sin embargo, podemos tener el consuelo de que con este relato o sin él, las enseñanzas de las Escrituras no han sido afectadas. Además, no hay ninguna razón válida para creer que no sucedió”. Los editores de la NVI y la RVC definitivamente sobreestiman el caso al no incluir esta historia en el texto sagrado, ya que se apoyan en una sola familia textual en vez de tomar en cuenta el cuerpo entero de evidencia. Si a un instructor le hacen preguntas sobre esto, se le anima a que estudie el tema con más profundidad para poder darles a los alumnos una respuesta completa y paciente, ya que es sumamente importante la confianza en la fiabilidad del texto de la Escritura. </a:t>
            </a:r>
            <a:endParaRPr>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La ley civil vs. la ley moral. </a:t>
            </a:r>
            <a:r>
              <a:rPr lang="en-US">
                <a:solidFill>
                  <a:schemeClr val="dk1"/>
                </a:solidFill>
                <a:latin typeface="Calibri"/>
                <a:ea typeface="Calibri"/>
                <a:cs typeface="Calibri"/>
                <a:sym typeface="Calibri"/>
              </a:rPr>
              <a:t>Señala que esta historia también es buena para enseñar la diferencia entre la ley civil del Antiguo Testamento y la ley moral. Un ejemplo de la ley civil es la ejecución de alguien a quien se le sorprende cometiendo adulterio. Esa era la voluntad de Dios para su pueblo en esa época. Si leemos la ley del Antiguo Testamento a la luz del Nuevo Testamento, ya no vemos que la ejecución de quienes eran sorprendidos cometiendo adulterio siga siendo la voluntad de Dios para nosotros, quienes vivimos después de Cristo. Sin embargo, en esta historia también vemos la ley moral de Dios. En el Nuevo Testamento vemos que definitivamente la voluntad de Dios es que llevemos una vida pura y decente y que huyamos de pecados sexuales, como el adulterio. Dado que en esta historia vemos tanto la ley moral como la ley civil, es una buena oportunidad para enseñar la diferencia entre las dos, si surge la pregunta o si el tiempo de la clase lo permite. </a:t>
            </a:r>
            <a:endParaRPr>
              <a:solidFill>
                <a:schemeClr val="dk1"/>
              </a:solidFill>
              <a:latin typeface="Calibri"/>
              <a:ea typeface="Calibri"/>
              <a:cs typeface="Calibri"/>
              <a:sym typeface="Calibri"/>
            </a:endParaRPr>
          </a:p>
          <a:p>
            <a:pPr marL="0" lvl="0" indent="0" algn="l" rtl="0">
              <a:lnSpc>
                <a:spcPct val="107916"/>
              </a:lnSpc>
              <a:spcBef>
                <a:spcPts val="1000"/>
              </a:spcBef>
              <a:spcAft>
                <a:spcPts val="800"/>
              </a:spcAft>
              <a:buSzPts val="1100"/>
              <a:buNone/>
            </a:pPr>
            <a:endParaRPr b="1">
              <a:solidFill>
                <a:schemeClr val="dk1"/>
              </a:solidFill>
              <a:latin typeface="Calibri"/>
              <a:ea typeface="Calibri"/>
              <a:cs typeface="Calibri"/>
              <a:sym typeface="Calibri"/>
            </a:endParaRPr>
          </a:p>
        </p:txBody>
      </p:sp>
      <p:sp>
        <p:nvSpPr>
          <p:cNvPr id="280" name="Google Shape;280;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Saluda </a:t>
            </a:r>
            <a:r>
              <a:rPr lang="en-US" dirty="0">
                <a:solidFill>
                  <a:schemeClr val="dk1"/>
                </a:solidFill>
                <a:latin typeface="Calibri"/>
                <a:ea typeface="Calibri"/>
                <a:cs typeface="Calibri"/>
                <a:sym typeface="Calibri"/>
              </a:rPr>
              <a:t>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mientras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entran</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vivo. </a:t>
            </a:r>
            <a:r>
              <a:rPr lang="en-US" dirty="0" err="1">
                <a:solidFill>
                  <a:schemeClr val="dk1"/>
                </a:solidFill>
                <a:latin typeface="Calibri"/>
                <a:ea typeface="Calibri"/>
                <a:cs typeface="Calibri"/>
                <a:sym typeface="Calibri"/>
              </a:rPr>
              <a:t>Limita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haciendo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énfasis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calidad</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limitado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debemos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usarlo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aprendiendo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enseñando</a:t>
            </a:r>
            <a:r>
              <a:rPr lang="en-US" dirty="0">
                <a:solidFill>
                  <a:schemeClr val="dk1"/>
                </a:solidFill>
                <a:latin typeface="Calibri"/>
                <a:ea typeface="Calibri"/>
                <a:cs typeface="Calibri"/>
                <a:sym typeface="Calibri"/>
              </a:rPr>
              <a:t> (5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dirty="0"/>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7916"/>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Una invocación u oración </a:t>
            </a:r>
            <a:r>
              <a:rPr lang="en-US">
                <a:solidFill>
                  <a:schemeClr val="dk1"/>
                </a:solidFill>
                <a:latin typeface="Calibri"/>
                <a:ea typeface="Calibri"/>
                <a:cs typeface="Calibri"/>
                <a:sym typeface="Calibri"/>
              </a:rPr>
              <a:t>se puede usar para comenzar la clase y empezar la instrucción. </a:t>
            </a:r>
            <a:endParaRPr>
              <a:solidFill>
                <a:schemeClr val="dk1"/>
              </a:solidFill>
              <a:latin typeface="Calibri"/>
              <a:ea typeface="Calibri"/>
              <a:cs typeface="Calibri"/>
              <a:sym typeface="Calibri"/>
            </a:endParaRPr>
          </a:p>
          <a:p>
            <a:pPr marL="0" lvl="0" indent="0" algn="l" rtl="0">
              <a:lnSpc>
                <a:spcPct val="100000"/>
              </a:lnSpc>
              <a:spcBef>
                <a:spcPts val="1000"/>
              </a:spcBef>
              <a:spcAft>
                <a:spcPts val="600"/>
              </a:spcAft>
              <a:buClr>
                <a:schemeClr val="dk1"/>
              </a:buClr>
              <a:buSzPts val="1100"/>
              <a:buFont typeface="Arial"/>
              <a:buNone/>
            </a:pPr>
            <a:endParaRPr>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Objetivos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endParaRPr b="1" dirty="0">
              <a:solidFill>
                <a:schemeClr val="dk1"/>
              </a:solidFill>
              <a:latin typeface="Calibri"/>
              <a:ea typeface="Calibri"/>
              <a:cs typeface="Calibri"/>
              <a:sym typeface="Calibri"/>
            </a:endParaRPr>
          </a:p>
          <a:p>
            <a:pPr marL="914400" lvl="1" indent="-298450" algn="l" rtl="0">
              <a:spcBef>
                <a:spcPts val="1000"/>
              </a:spcBef>
              <a:spcAft>
                <a:spcPts val="0"/>
              </a:spcAft>
              <a:buClr>
                <a:schemeClr val="dk1"/>
              </a:buClr>
              <a:buSzPts val="1100"/>
              <a:buFont typeface="Calibri"/>
              <a:buAutoNum type="arabicPeriod"/>
            </a:pPr>
            <a:r>
              <a:rPr lang="en-US" b="1" dirty="0" err="1">
                <a:solidFill>
                  <a:schemeClr val="dk1"/>
                </a:solidFill>
                <a:latin typeface="Calibri"/>
                <a:ea typeface="Calibri"/>
                <a:cs typeface="Calibri"/>
                <a:sym typeface="Calibri"/>
              </a:rPr>
              <a:t>Repasar</a:t>
            </a:r>
            <a:r>
              <a:rPr lang="en-US" b="1" dirty="0">
                <a:solidFill>
                  <a:schemeClr val="dk1"/>
                </a:solidFill>
                <a:latin typeface="Calibri"/>
                <a:ea typeface="Calibri"/>
                <a:cs typeface="Calibri"/>
                <a:sym typeface="Calibri"/>
              </a:rPr>
              <a:t> la </a:t>
            </a:r>
            <a:r>
              <a:rPr lang="en-US" b="1" dirty="0" err="1">
                <a:solidFill>
                  <a:schemeClr val="dk1"/>
                </a:solidFill>
                <a:latin typeface="Calibri"/>
                <a:ea typeface="Calibri"/>
                <a:cs typeface="Calibri"/>
                <a:sym typeface="Calibri"/>
              </a:rPr>
              <a:t>Lección</a:t>
            </a:r>
            <a:r>
              <a:rPr lang="en-US" b="1" dirty="0">
                <a:solidFill>
                  <a:schemeClr val="dk1"/>
                </a:solidFill>
                <a:latin typeface="Calibri"/>
                <a:ea typeface="Calibri"/>
                <a:cs typeface="Calibri"/>
                <a:sym typeface="Calibri"/>
              </a:rPr>
              <a:t> #4, Las </a:t>
            </a:r>
            <a:r>
              <a:rPr lang="en-US" b="1" dirty="0" err="1">
                <a:solidFill>
                  <a:schemeClr val="dk1"/>
                </a:solidFill>
                <a:latin typeface="Calibri"/>
                <a:ea typeface="Calibri"/>
                <a:cs typeface="Calibri"/>
                <a:sym typeface="Calibri"/>
              </a:rPr>
              <a:t>obras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desde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punto de vista de un maestro.</a:t>
            </a:r>
            <a:endParaRPr b="1" dirty="0">
              <a:solidFill>
                <a:schemeClr val="dk1"/>
              </a:solidFill>
              <a:latin typeface="Calibri"/>
              <a:ea typeface="Calibri"/>
              <a:cs typeface="Calibri"/>
              <a:sym typeface="Calibri"/>
            </a:endParaRPr>
          </a:p>
          <a:p>
            <a:pPr marL="914400" lvl="1" indent="-298450" algn="l" rtl="0">
              <a:spcBef>
                <a:spcPts val="1000"/>
              </a:spcBef>
              <a:spcAft>
                <a:spcPts val="0"/>
              </a:spcAft>
              <a:buClr>
                <a:schemeClr val="dk1"/>
              </a:buClr>
              <a:buSzPts val="1100"/>
              <a:buFont typeface="Calibri"/>
              <a:buAutoNum type="arabicPeriod"/>
            </a:pPr>
            <a:r>
              <a:rPr lang="en-US" b="1" dirty="0" err="1">
                <a:solidFill>
                  <a:schemeClr val="dk1"/>
                </a:solidFill>
                <a:latin typeface="Calibri"/>
                <a:ea typeface="Calibri"/>
                <a:cs typeface="Calibri"/>
                <a:sym typeface="Calibri"/>
              </a:rPr>
              <a:t>Practicar</a:t>
            </a:r>
            <a:r>
              <a:rPr lang="en-US" b="1" dirty="0">
                <a:solidFill>
                  <a:schemeClr val="dk1"/>
                </a:solidFill>
                <a:latin typeface="Calibri"/>
                <a:ea typeface="Calibri"/>
                <a:cs typeface="Calibri"/>
                <a:sym typeface="Calibri"/>
              </a:rPr>
              <a:t> la </a:t>
            </a:r>
            <a:r>
              <a:rPr lang="en-US" b="1" dirty="0" err="1">
                <a:solidFill>
                  <a:schemeClr val="dk1"/>
                </a:solidFill>
                <a:latin typeface="Calibri"/>
                <a:ea typeface="Calibri"/>
                <a:cs typeface="Calibri"/>
                <a:sym typeface="Calibri"/>
              </a:rPr>
              <a:t>corrección</a:t>
            </a:r>
            <a:r>
              <a:rPr lang="en-US" b="1" dirty="0">
                <a:solidFill>
                  <a:schemeClr val="dk1"/>
                </a:solidFill>
                <a:latin typeface="Calibri"/>
                <a:ea typeface="Calibri"/>
                <a:cs typeface="Calibri"/>
                <a:sym typeface="Calibri"/>
              </a:rPr>
              <a:t> de </a:t>
            </a:r>
            <a:r>
              <a:rPr lang="en-US" b="1" dirty="0" err="1">
                <a:solidFill>
                  <a:schemeClr val="dk1"/>
                </a:solidFill>
                <a:latin typeface="Calibri"/>
                <a:ea typeface="Calibri"/>
                <a:cs typeface="Calibri"/>
                <a:sym typeface="Calibri"/>
              </a:rPr>
              <a:t>respuestas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incorrectas</a:t>
            </a:r>
            <a:r>
              <a:rPr lang="en-US" b="1" dirty="0">
                <a:solidFill>
                  <a:schemeClr val="dk1"/>
                </a:solidFill>
                <a:latin typeface="Calibri"/>
                <a:ea typeface="Calibri"/>
                <a:cs typeface="Calibri"/>
                <a:sym typeface="Calibri"/>
              </a:rPr>
              <a:t> con amor.</a:t>
            </a:r>
            <a:endParaRPr b="1"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8c6ed6e26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Repasar el video, la pregunta y presentar la lección. </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Comparte los mejores tres o cuatro resúmenes de cinco palabras de por qué hacemos buenas obras que fueron publicados en el grupo de WhatsApp.</a:t>
            </a:r>
            <a:endParaRPr i="1">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Termina con la siguiente conclusión (si esta respuesta no ha surgido ya de los alumnos): </a:t>
            </a:r>
            <a:r>
              <a:rPr lang="en-US" i="1">
                <a:solidFill>
                  <a:schemeClr val="dk1"/>
                </a:solidFill>
                <a:latin typeface="Calibri"/>
                <a:ea typeface="Calibri"/>
                <a:cs typeface="Calibri"/>
                <a:sym typeface="Calibri"/>
              </a:rPr>
              <a:t>Porque Jesús murió por mí (o algo parecido).</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39" name="Google Shape;139;g268c6ed6e26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82446946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Enseñar a los maestros cómo enseñar: Obras</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Una vez más, asegúrate de que todos los estudiantes se sientan seguros con respecto a la ubicación de la guía del maestro y cómo usarla ellos mismos mientras sus alumnos tienen las hojas de estudiante.</a:t>
            </a:r>
            <a:r>
              <a:rPr lang="en-US" i="1">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47" name="Google Shape;147;g2682446946a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682446946a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Usa la guía del maestro, trabajando de la siguiente forma:</a:t>
            </a:r>
            <a:endParaRPr>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Captar: A diferencia de los conceptos previos, este "captar" se enfoca en el concepto mismo. Las personas tienden naturalmente a pensar que son salvos, por lo menos en parte, por lo que hacen. Así que, aquí debemos enfatizar que las obras son el resultado de la salvación que tenemos y no la causa de ella. Es posible que debas dedicarle más tiempo a este punto.</a:t>
            </a:r>
            <a:endParaRPr i="1">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57" name="Google Shape;157;g2682446946a_0_2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2682446946a_0_2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 name="Google Shape;168;g2682446946a_0_25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9" name="Google Shape;169;g2682446946a_0_258"/>
          <p:cNvPicPr preferRelativeResize="0"/>
          <p:nvPr/>
        </p:nvPicPr>
        <p:blipFill rotWithShape="1">
          <a:blip r:embed="rId4">
            <a:alphaModFix/>
          </a:blip>
          <a:srcRect/>
          <a:stretch/>
        </p:blipFill>
        <p:spPr>
          <a:xfrm>
            <a:off x="66675" y="1144068"/>
            <a:ext cx="4187800" cy="4187800"/>
          </a:xfrm>
          <a:prstGeom prst="rect">
            <a:avLst/>
          </a:prstGeom>
          <a:noFill/>
          <a:ln>
            <a:noFill/>
          </a:ln>
        </p:spPr>
      </p:pic>
      <p:sp>
        <p:nvSpPr>
          <p:cNvPr id="170" name="Google Shape;170;g2682446946a_0_258"/>
          <p:cNvSpPr txBox="1"/>
          <p:nvPr/>
        </p:nvSpPr>
        <p:spPr>
          <a:xfrm>
            <a:off x="3765926" y="1695663"/>
            <a:ext cx="8133600" cy="308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Contar</a:t>
            </a:r>
            <a:endParaRPr sz="4860" b="1"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chemeClr val="dk1"/>
                </a:solidFill>
                <a:latin typeface="Lato"/>
                <a:ea typeface="Lato"/>
                <a:cs typeface="Lato"/>
                <a:sym typeface="Lato"/>
              </a:rPr>
              <a:t>¿Qué preguntas podrían tener sus estudiantes sobre esta historia?</a:t>
            </a:r>
            <a:endParaRPr sz="4860" b="0" i="0" u="none" strike="noStrike" cap="non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2ae502832d3_0_13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7" name="Google Shape;177;g2ae502832d3_0_137"/>
          <p:cNvSpPr txBox="1"/>
          <p:nvPr/>
        </p:nvSpPr>
        <p:spPr>
          <a:xfrm>
            <a:off x="3765926" y="1886688"/>
            <a:ext cx="8133600" cy="308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Tener en cuenta</a:t>
            </a:r>
            <a:endParaRPr sz="4860" b="1"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chemeClr val="dk1"/>
                </a:solidFill>
                <a:latin typeface="Lato"/>
                <a:ea typeface="Lato"/>
                <a:cs typeface="Lato"/>
                <a:sym typeface="Lato"/>
              </a:rPr>
              <a:t>Las obras llegan después de que Jesús anuncia el perdón, y no antes</a:t>
            </a:r>
            <a:endParaRPr sz="4860" b="1" i="0" u="none" strike="noStrike" cap="none">
              <a:solidFill>
                <a:schemeClr val="dk1"/>
              </a:solidFill>
              <a:latin typeface="Lato"/>
              <a:ea typeface="Lato"/>
              <a:cs typeface="Lato"/>
              <a:sym typeface="Lato"/>
            </a:endParaRPr>
          </a:p>
        </p:txBody>
      </p:sp>
      <p:pic>
        <p:nvPicPr>
          <p:cNvPr id="178" name="Google Shape;178;g2ae502832d3_0_137"/>
          <p:cNvPicPr preferRelativeResize="0"/>
          <p:nvPr/>
        </p:nvPicPr>
        <p:blipFill rotWithShape="1">
          <a:blip r:embed="rId4">
            <a:alphaModFix/>
          </a:blip>
          <a:srcRect/>
          <a:stretch/>
        </p:blipFill>
        <p:spPr>
          <a:xfrm>
            <a:off x="-12" y="1201563"/>
            <a:ext cx="4038074" cy="4038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g2682446946a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 name="Google Shape;184;g2682446946a_0_26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5" name="Google Shape;185;g2682446946a_0_266"/>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186" name="Google Shape;186;g2682446946a_0_2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87" name="Google Shape;187;g2682446946a_0_266"/>
          <p:cNvSpPr txBox="1"/>
          <p:nvPr/>
        </p:nvSpPr>
        <p:spPr>
          <a:xfrm>
            <a:off x="3724076" y="1714563"/>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Consolidar</a:t>
            </a:r>
            <a:endParaRPr sz="6000" b="1" i="0" u="none" strike="noStrike" cap="none">
              <a:solidFill>
                <a:srgbClr val="009444"/>
              </a:solidFill>
              <a:latin typeface="Lato"/>
              <a:ea typeface="Lato"/>
              <a:cs typeface="Lato"/>
              <a:sym typeface="Lato"/>
            </a:endParaRPr>
          </a:p>
        </p:txBody>
      </p:sp>
      <p:sp>
        <p:nvSpPr>
          <p:cNvPr id="188" name="Google Shape;188;g2682446946a_0_266"/>
          <p:cNvSpPr txBox="1"/>
          <p:nvPr/>
        </p:nvSpPr>
        <p:spPr>
          <a:xfrm>
            <a:off x="3724075" y="2554875"/>
            <a:ext cx="7830300" cy="2555100"/>
          </a:xfrm>
          <a:prstGeom prst="rect">
            <a:avLst/>
          </a:prstGeom>
          <a:noFill/>
          <a:ln>
            <a:noFill/>
          </a:ln>
        </p:spPr>
        <p:txBody>
          <a:bodyPr spcFirstLastPara="1" wrap="square" lIns="91425" tIns="45700" rIns="91425" bIns="45700" anchor="t" anchorCtr="0">
            <a:spAutoFit/>
          </a:bodyPr>
          <a:lstStyle/>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Pregunta #2: la Ley como espejo</a:t>
            </a:r>
            <a:endParaRPr sz="400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Pregunta #3:  el Evangelio; Jesús nos perdona gratuitamente </a:t>
            </a:r>
            <a:endParaRPr sz="400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Pregunta #4: la Ley como guía </a:t>
            </a:r>
            <a:endParaRPr sz="400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pic>
        <p:nvPicPr>
          <p:cNvPr id="193" name="Google Shape;193;g268c6ed6e26_0_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4" name="Google Shape;194;g268c6ed6e26_0_20"/>
          <p:cNvSpPr/>
          <p:nvPr/>
        </p:nvSpPr>
        <p:spPr>
          <a:xfrm>
            <a:off x="1755900" y="1656450"/>
            <a:ext cx="8680200" cy="3545100"/>
          </a:xfrm>
          <a:prstGeom prst="rightArrow">
            <a:avLst>
              <a:gd name="adj1" fmla="val 50000"/>
              <a:gd name="adj2" fmla="val 50000"/>
            </a:avLst>
          </a:prstGeom>
          <a:solidFill>
            <a:srgbClr val="E3BB3D"/>
          </a:solidFill>
          <a:ln w="9525" cap="flat" cmpd="sng">
            <a:solidFill>
              <a:srgbClr val="E3BB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500" b="1">
                <a:solidFill>
                  <a:schemeClr val="lt1"/>
                </a:solidFill>
                <a:latin typeface="Lato"/>
                <a:ea typeface="Lato"/>
                <a:cs typeface="Lato"/>
                <a:sym typeface="Lato"/>
              </a:rPr>
              <a:t>El Siguiente Paso</a:t>
            </a:r>
            <a:endParaRPr sz="4500" b="1">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g2682446946a_0_409"/>
          <p:cNvSpPr txBox="1"/>
          <p:nvPr/>
        </p:nvSpPr>
        <p:spPr>
          <a:xfrm>
            <a:off x="5838751" y="1572975"/>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La</a:t>
            </a:r>
            <a:r>
              <a:rPr lang="en-US" sz="4860">
                <a:solidFill>
                  <a:srgbClr val="009444"/>
                </a:solidFill>
                <a:latin typeface="Lato"/>
                <a:ea typeface="Lato"/>
                <a:cs typeface="Lato"/>
                <a:sym typeface="Lato"/>
              </a:rPr>
              <a:t>s Obras</a:t>
            </a:r>
            <a:endParaRPr sz="6000" b="0" i="0" u="none" strike="noStrike" cap="none">
              <a:solidFill>
                <a:srgbClr val="009444"/>
              </a:solidFill>
              <a:latin typeface="Lato"/>
              <a:ea typeface="Lato"/>
              <a:cs typeface="Lato"/>
              <a:sym typeface="Lato"/>
            </a:endParaRPr>
          </a:p>
        </p:txBody>
      </p:sp>
      <p:cxnSp>
        <p:nvCxnSpPr>
          <p:cNvPr id="200" name="Google Shape;200;g2682446946a_0_409"/>
          <p:cNvCxnSpPr/>
          <p:nvPr/>
        </p:nvCxnSpPr>
        <p:spPr>
          <a:xfrm>
            <a:off x="4230827" y="2609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1" name="Google Shape;201;g2682446946a_0_409"/>
          <p:cNvSpPr txBox="1"/>
          <p:nvPr/>
        </p:nvSpPr>
        <p:spPr>
          <a:xfrm>
            <a:off x="5838750" y="2906900"/>
            <a:ext cx="6060900" cy="3221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88" i="1">
                <a:solidFill>
                  <a:schemeClr val="dk1"/>
                </a:solidFill>
                <a:latin typeface="Lato"/>
                <a:ea typeface="Lato"/>
                <a:cs typeface="Lato"/>
                <a:sym typeface="Lato"/>
              </a:rPr>
              <a:t>1) El perdón no depende de nuestras obras. </a:t>
            </a:r>
            <a:endParaRPr sz="3388" i="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88" i="1">
                <a:solidFill>
                  <a:schemeClr val="dk1"/>
                </a:solidFill>
                <a:latin typeface="Lato"/>
                <a:ea typeface="Lato"/>
                <a:cs typeface="Lato"/>
                <a:sym typeface="Lato"/>
              </a:rPr>
              <a:t>2) El perdón nos motiva a hacer buenas obras. </a:t>
            </a:r>
            <a:endParaRPr sz="3388" i="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388" i="1">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88"/>
              <a:buFont typeface="Arial"/>
              <a:buNone/>
            </a:pPr>
            <a:endParaRPr sz="3388" i="1">
              <a:solidFill>
                <a:schemeClr val="dk1"/>
              </a:solidFill>
              <a:latin typeface="Lato"/>
              <a:ea typeface="Lato"/>
              <a:cs typeface="Lato"/>
              <a:sym typeface="Lato"/>
            </a:endParaRPr>
          </a:p>
        </p:txBody>
      </p:sp>
      <p:sp>
        <p:nvSpPr>
          <p:cNvPr id="202" name="Google Shape;202;g2682446946a_0_40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g2682446946a_0_40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04" name="Google Shape;204;g2682446946a_0_409"/>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05" name="Google Shape;205;g2682446946a_0_40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g2682446946a_0_284"/>
          <p:cNvSpPr txBox="1"/>
          <p:nvPr/>
        </p:nvSpPr>
        <p:spPr>
          <a:xfrm>
            <a:off x="4078901" y="2284450"/>
            <a:ext cx="736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a:solidFill>
                  <a:srgbClr val="009444"/>
                </a:solidFill>
                <a:latin typeface="Lato"/>
                <a:ea typeface="Lato"/>
                <a:cs typeface="Lato"/>
                <a:sym typeface="Lato"/>
              </a:rPr>
              <a:t>Juego de roles:</a:t>
            </a:r>
            <a:endParaRPr sz="4860" b="0" i="0" u="none" strike="noStrike" cap="none">
              <a:solidFill>
                <a:srgbClr val="009444"/>
              </a:solidFill>
              <a:latin typeface="Lato"/>
              <a:ea typeface="Lato"/>
              <a:cs typeface="Lato"/>
              <a:sym typeface="Lato"/>
            </a:endParaRPr>
          </a:p>
        </p:txBody>
      </p:sp>
      <p:sp>
        <p:nvSpPr>
          <p:cNvPr id="211" name="Google Shape;211;g2682446946a_0_2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682446946a_0_28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3" name="Google Shape;213;g2682446946a_0_284"/>
          <p:cNvPicPr preferRelativeResize="0"/>
          <p:nvPr/>
        </p:nvPicPr>
        <p:blipFill rotWithShape="1">
          <a:blip r:embed="rId4">
            <a:alphaModFix/>
          </a:blip>
          <a:srcRect/>
          <a:stretch/>
        </p:blipFill>
        <p:spPr>
          <a:xfrm>
            <a:off x="-109350" y="1193687"/>
            <a:ext cx="4165800" cy="4165800"/>
          </a:xfrm>
          <a:prstGeom prst="rect">
            <a:avLst/>
          </a:prstGeom>
          <a:noFill/>
          <a:ln>
            <a:noFill/>
          </a:ln>
        </p:spPr>
      </p:pic>
      <p:sp>
        <p:nvSpPr>
          <p:cNvPr id="214" name="Google Shape;214;g2682446946a_0_284"/>
          <p:cNvSpPr txBox="1"/>
          <p:nvPr/>
        </p:nvSpPr>
        <p:spPr>
          <a:xfrm>
            <a:off x="4078900" y="3068250"/>
            <a:ext cx="73626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Corregir respuestas </a:t>
            </a:r>
            <a:endParaRPr sz="40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incorrectas con amor</a:t>
            </a:r>
            <a:endParaRPr sz="4000" b="0" i="0" u="none" strike="noStrike" cap="non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682446946a_0_371"/>
          <p:cNvSpPr txBox="1"/>
          <p:nvPr/>
        </p:nvSpPr>
        <p:spPr>
          <a:xfrm>
            <a:off x="3857250" y="2303850"/>
            <a:ext cx="8042400" cy="37866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“...la Biblia tiene una respuesta diferente…”</a:t>
            </a:r>
            <a:endParaRPr sz="400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“...leamos un versículo…”</a:t>
            </a:r>
            <a:endParaRPr sz="400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"Lo siento, pero la Biblia no dice eso. ¿Podemos buscar juntos lo que dice?"</a:t>
            </a:r>
            <a:endParaRPr sz="4000">
              <a:solidFill>
                <a:schemeClr val="dk1"/>
              </a:solidFill>
              <a:latin typeface="Lato"/>
              <a:ea typeface="Lato"/>
              <a:cs typeface="Lato"/>
              <a:sym typeface="Lato"/>
            </a:endParaRPr>
          </a:p>
        </p:txBody>
      </p:sp>
      <p:sp>
        <p:nvSpPr>
          <p:cNvPr id="220" name="Google Shape;220;g2682446946a_0_37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682446946a_0_37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2" name="Google Shape;222;g2682446946a_0_371"/>
          <p:cNvSpPr txBox="1"/>
          <p:nvPr/>
        </p:nvSpPr>
        <p:spPr>
          <a:xfrm>
            <a:off x="3857251" y="710400"/>
            <a:ext cx="81336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Corregir respuestas incorrectas con amor</a:t>
            </a:r>
            <a:endParaRPr sz="4860" b="0" i="0" u="none" strike="noStrike" cap="none">
              <a:solidFill>
                <a:srgbClr val="009444"/>
              </a:solidFill>
              <a:latin typeface="Lato"/>
              <a:ea typeface="Lato"/>
              <a:cs typeface="Lato"/>
              <a:sym typeface="Lato"/>
            </a:endParaRPr>
          </a:p>
        </p:txBody>
      </p:sp>
      <p:pic>
        <p:nvPicPr>
          <p:cNvPr id="223" name="Google Shape;223;g2682446946a_0_371"/>
          <p:cNvPicPr preferRelativeResize="0"/>
          <p:nvPr/>
        </p:nvPicPr>
        <p:blipFill rotWithShape="1">
          <a:blip r:embed="rId4">
            <a:alphaModFix/>
          </a:blip>
          <a:srcRect/>
          <a:stretch/>
        </p:blipFill>
        <p:spPr>
          <a:xfrm>
            <a:off x="-119075" y="1091400"/>
            <a:ext cx="4351725" cy="4351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68c6ed6e26_0_38"/>
          <p:cNvSpPr/>
          <p:nvPr/>
        </p:nvSpPr>
        <p:spPr>
          <a:xfrm rot="10800000">
            <a:off x="3875950" y="724340"/>
            <a:ext cx="49935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29" name="Google Shape;229;g268c6ed6e26_0_38"/>
          <p:cNvSpPr/>
          <p:nvPr/>
        </p:nvSpPr>
        <p:spPr>
          <a:xfrm rot="10800000">
            <a:off x="3875950" y="2160714"/>
            <a:ext cx="49935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0" name="Google Shape;230;g268c6ed6e26_0_38"/>
          <p:cNvSpPr txBox="1"/>
          <p:nvPr/>
        </p:nvSpPr>
        <p:spPr>
          <a:xfrm>
            <a:off x="4044394" y="2160653"/>
            <a:ext cx="4824900" cy="1106100"/>
          </a:xfrm>
          <a:prstGeom prst="rect">
            <a:avLst/>
          </a:prstGeom>
          <a:solidFill>
            <a:srgbClr val="FFDD8B"/>
          </a:solidFill>
          <a:ln>
            <a:noFill/>
          </a:ln>
        </p:spPr>
        <p:txBody>
          <a:bodyPr spcFirstLastPara="1" wrap="square" lIns="487775" tIns="160000" rIns="298700" bIns="1600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500" b="1">
                <a:solidFill>
                  <a:srgbClr val="009444"/>
                </a:solidFill>
                <a:latin typeface="Lato"/>
                <a:ea typeface="Lato"/>
                <a:cs typeface="Lato"/>
                <a:sym typeface="Lato"/>
              </a:rPr>
              <a:t>INVITAR</a:t>
            </a:r>
            <a:endParaRPr sz="3500" b="1">
              <a:solidFill>
                <a:srgbClr val="009444"/>
              </a:solidFill>
              <a:latin typeface="Lato"/>
              <a:ea typeface="Lato"/>
              <a:cs typeface="Lato"/>
              <a:sym typeface="Lato"/>
            </a:endParaRPr>
          </a:p>
        </p:txBody>
      </p:sp>
      <p:sp>
        <p:nvSpPr>
          <p:cNvPr id="231" name="Google Shape;231;g268c6ed6e26_0_38"/>
          <p:cNvSpPr/>
          <p:nvPr/>
        </p:nvSpPr>
        <p:spPr>
          <a:xfrm>
            <a:off x="3322542" y="2160635"/>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2" name="Google Shape;232;g268c6ed6e26_0_38"/>
          <p:cNvSpPr/>
          <p:nvPr/>
        </p:nvSpPr>
        <p:spPr>
          <a:xfrm rot="10800000">
            <a:off x="3875950" y="3597088"/>
            <a:ext cx="49935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3" name="Google Shape;233;g268c6ed6e26_0_38"/>
          <p:cNvSpPr txBox="1"/>
          <p:nvPr/>
        </p:nvSpPr>
        <p:spPr>
          <a:xfrm>
            <a:off x="4044394" y="3597017"/>
            <a:ext cx="4824900" cy="1106100"/>
          </a:xfrm>
          <a:prstGeom prst="rect">
            <a:avLst/>
          </a:prstGeom>
          <a:solidFill>
            <a:srgbClr val="FFDD8B"/>
          </a:solidFill>
          <a:ln>
            <a:noFill/>
          </a:ln>
        </p:spPr>
        <p:txBody>
          <a:bodyPr spcFirstLastPara="1" wrap="square" lIns="487775" tIns="160000" rIns="298700" bIns="1600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500" b="1">
                <a:solidFill>
                  <a:srgbClr val="009444"/>
                </a:solidFill>
                <a:latin typeface="Lato"/>
                <a:ea typeface="Lato"/>
                <a:cs typeface="Lato"/>
                <a:sym typeface="Lato"/>
              </a:rPr>
              <a:t>ENSEÑAR</a:t>
            </a:r>
            <a:endParaRPr sz="3500" b="1">
              <a:solidFill>
                <a:srgbClr val="009444"/>
              </a:solidFill>
              <a:latin typeface="Lato"/>
              <a:ea typeface="Lato"/>
              <a:cs typeface="Lato"/>
              <a:sym typeface="Lato"/>
            </a:endParaRPr>
          </a:p>
        </p:txBody>
      </p:sp>
      <p:sp>
        <p:nvSpPr>
          <p:cNvPr id="234" name="Google Shape;234;g268c6ed6e26_0_38"/>
          <p:cNvSpPr/>
          <p:nvPr/>
        </p:nvSpPr>
        <p:spPr>
          <a:xfrm>
            <a:off x="3322542" y="3597005"/>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35" name="Google Shape;235;g268c6ed6e26_0_38"/>
          <p:cNvSpPr txBox="1"/>
          <p:nvPr/>
        </p:nvSpPr>
        <p:spPr>
          <a:xfrm>
            <a:off x="3513638" y="2110456"/>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236" name="Google Shape;236;g268c6ed6e26_0_38"/>
          <p:cNvSpPr txBox="1"/>
          <p:nvPr/>
        </p:nvSpPr>
        <p:spPr>
          <a:xfrm>
            <a:off x="3513637" y="3563782"/>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pic>
        <p:nvPicPr>
          <p:cNvPr id="237" name="Google Shape;237;g268c6ed6e26_0_3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8" name="Google Shape;238;g268c6ed6e26_0_38"/>
          <p:cNvSpPr txBox="1"/>
          <p:nvPr/>
        </p:nvSpPr>
        <p:spPr>
          <a:xfrm>
            <a:off x="4044394" y="724288"/>
            <a:ext cx="4824900" cy="1106100"/>
          </a:xfrm>
          <a:prstGeom prst="rect">
            <a:avLst/>
          </a:prstGeom>
          <a:solidFill>
            <a:srgbClr val="FFDD8B"/>
          </a:solidFill>
          <a:ln>
            <a:noFill/>
          </a:ln>
        </p:spPr>
        <p:txBody>
          <a:bodyPr spcFirstLastPara="1" wrap="square" lIns="487775" tIns="160000" rIns="298700" bIns="1600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500" b="1">
                <a:solidFill>
                  <a:srgbClr val="009444"/>
                </a:solidFill>
                <a:latin typeface="Lato"/>
                <a:ea typeface="Lato"/>
                <a:cs typeface="Lato"/>
                <a:sym typeface="Lato"/>
              </a:rPr>
              <a:t>IDENTIFICAR</a:t>
            </a:r>
            <a:endParaRPr sz="3500" b="1">
              <a:solidFill>
                <a:srgbClr val="009444"/>
              </a:solidFill>
              <a:latin typeface="Lato"/>
              <a:ea typeface="Lato"/>
              <a:cs typeface="Lato"/>
              <a:sym typeface="Lato"/>
            </a:endParaRPr>
          </a:p>
        </p:txBody>
      </p:sp>
      <p:sp>
        <p:nvSpPr>
          <p:cNvPr id="239" name="Google Shape;239;g268c6ed6e26_0_38"/>
          <p:cNvSpPr/>
          <p:nvPr/>
        </p:nvSpPr>
        <p:spPr>
          <a:xfrm>
            <a:off x="3322542" y="724265"/>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0" name="Google Shape;240;g268c6ed6e26_0_38"/>
          <p:cNvSpPr txBox="1"/>
          <p:nvPr/>
        </p:nvSpPr>
        <p:spPr>
          <a:xfrm>
            <a:off x="3492731" y="640285"/>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
        <p:nvSpPr>
          <p:cNvPr id="241" name="Google Shape;241;g268c6ed6e26_0_38"/>
          <p:cNvSpPr/>
          <p:nvPr/>
        </p:nvSpPr>
        <p:spPr>
          <a:xfrm rot="10800000">
            <a:off x="3875950" y="5050413"/>
            <a:ext cx="49935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2" name="Google Shape;242;g268c6ed6e26_0_38"/>
          <p:cNvSpPr txBox="1"/>
          <p:nvPr/>
        </p:nvSpPr>
        <p:spPr>
          <a:xfrm>
            <a:off x="4044394" y="5050342"/>
            <a:ext cx="48249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3500" b="1">
                <a:solidFill>
                  <a:srgbClr val="009444"/>
                </a:solidFill>
                <a:latin typeface="Lato"/>
                <a:ea typeface="Lato"/>
                <a:cs typeface="Lato"/>
                <a:sym typeface="Lato"/>
              </a:rPr>
              <a:t>INFORMAR</a:t>
            </a:r>
            <a:endParaRPr sz="3500" b="1" i="0" u="none" strike="noStrike" cap="none">
              <a:solidFill>
                <a:schemeClr val="dk1"/>
              </a:solidFill>
              <a:latin typeface="Lato"/>
              <a:ea typeface="Lato"/>
              <a:cs typeface="Lato"/>
              <a:sym typeface="Lato"/>
            </a:endParaRPr>
          </a:p>
        </p:txBody>
      </p:sp>
      <p:sp>
        <p:nvSpPr>
          <p:cNvPr id="243" name="Google Shape;243;g268c6ed6e26_0_38"/>
          <p:cNvSpPr/>
          <p:nvPr/>
        </p:nvSpPr>
        <p:spPr>
          <a:xfrm>
            <a:off x="3322542" y="505033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44" name="Google Shape;244;g268c6ed6e26_0_38"/>
          <p:cNvSpPr txBox="1"/>
          <p:nvPr/>
        </p:nvSpPr>
        <p:spPr>
          <a:xfrm>
            <a:off x="3513637" y="50171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a:solidFill>
                  <a:schemeClr val="lt1"/>
                </a:solidFill>
                <a:latin typeface="Lato"/>
                <a:ea typeface="Lato"/>
                <a:cs typeface="Lato"/>
                <a:sym typeface="Lato"/>
              </a:rPr>
              <a:t>4</a:t>
            </a:r>
            <a:endParaRPr sz="1400" b="1" i="0" u="none" strike="noStrike" cap="none">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g2682446946a_0_389"/>
          <p:cNvSpPr txBox="1"/>
          <p:nvPr/>
        </p:nvSpPr>
        <p:spPr>
          <a:xfrm>
            <a:off x="2281975" y="2151450"/>
            <a:ext cx="83910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Lato"/>
                <a:ea typeface="Lato"/>
                <a:cs typeface="Lato"/>
                <a:sym typeface="Lato"/>
              </a:rPr>
              <a:t>El proyecto final, la importancia de ver el video especialmente para estas lecciones y el día y la hora de la siguiente clase.</a:t>
            </a:r>
            <a:endParaRPr sz="4000" b="1" i="0" u="none" strike="noStrike" cap="none">
              <a:solidFill>
                <a:schemeClr val="dk1"/>
              </a:solidFill>
              <a:latin typeface="Lato"/>
              <a:ea typeface="Lato"/>
              <a:cs typeface="Lato"/>
              <a:sym typeface="Lato"/>
            </a:endParaRPr>
          </a:p>
        </p:txBody>
      </p:sp>
      <p:sp>
        <p:nvSpPr>
          <p:cNvPr id="250" name="Google Shape;250;g2682446946a_0_3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g2682446946a_0_3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g2b5a1eaf5a7_0_417"/>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57" name="Google Shape;257;g2b5a1eaf5a7_0_417"/>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8" name="Google Shape;258;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g2b5a1eaf5a7_0_41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60" name="Google Shape;260;g2b5a1eaf5a7_0_417"/>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61" name="Google Shape;261;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67" name="Google Shape;26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69" name="Google Shape;26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275" name="Google Shape;27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277" name="Google Shape;27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85" name="Google Shape;28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86" name="Google Shape;28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87" name="Google Shape;28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1</a:t>
            </a:r>
            <a:r>
              <a:rPr lang="en-US" sz="4860">
                <a:solidFill>
                  <a:srgbClr val="009444"/>
                </a:solidFill>
                <a:latin typeface="Lato"/>
                <a:ea typeface="Lato"/>
                <a:cs typeface="Lato"/>
                <a:sym typeface="Lato"/>
              </a:rPr>
              <a:t>2</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Los Cuatro Conceptos: </a:t>
            </a:r>
            <a:r>
              <a:rPr lang="en-US" sz="3888">
                <a:solidFill>
                  <a:schemeClr val="dk1"/>
                </a:solidFill>
                <a:latin typeface="Lato"/>
                <a:ea typeface="Lato"/>
                <a:cs typeface="Lato"/>
                <a:sym typeface="Lato"/>
              </a:rPr>
              <a:t>Obras</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Invocación u Orac</a:t>
            </a:r>
            <a:r>
              <a:rPr lang="en-US" sz="4860">
                <a:solidFill>
                  <a:srgbClr val="009444"/>
                </a:solidFill>
                <a:latin typeface="Lato"/>
                <a:ea typeface="Lato"/>
                <a:cs typeface="Lato"/>
                <a:sym typeface="Lato"/>
              </a:rPr>
              <a:t>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Repasar</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Lección</a:t>
            </a:r>
            <a:r>
              <a:rPr lang="en-US" sz="2500" dirty="0">
                <a:solidFill>
                  <a:schemeClr val="lt1"/>
                </a:solidFill>
                <a:latin typeface="Lato"/>
                <a:ea typeface="Lato"/>
                <a:cs typeface="Lato"/>
                <a:sym typeface="Lato"/>
              </a:rPr>
              <a:t> #4, Las </a:t>
            </a:r>
            <a:r>
              <a:rPr lang="en-US" sz="2500" dirty="0" err="1">
                <a:solidFill>
                  <a:schemeClr val="lt1"/>
                </a:solidFill>
                <a:latin typeface="Lato"/>
                <a:ea typeface="Lato"/>
                <a:cs typeface="Lato"/>
                <a:sym typeface="Lato"/>
              </a:rPr>
              <a:t>obras</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desde</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punto de vista de un Maestro.</a:t>
            </a:r>
            <a:endParaRPr sz="2500" dirty="0">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la corrección de respuestas incorrectas con amor.</a:t>
            </a:r>
            <a:endParaRPr sz="2500" b="0" i="0" u="none" strike="noStrike" cap="non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g268c6ed6e26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g268c6ed6e26_0_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43" name="Google Shape;143;g268c6ed6e26_0_4"/>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144" name="Google Shape;144;g268c6ed6e26_0_4"/>
          <p:cNvSpPr txBox="1"/>
          <p:nvPr/>
        </p:nvSpPr>
        <p:spPr>
          <a:xfrm>
            <a:off x="3823526" y="2774250"/>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Resúmenes </a:t>
            </a:r>
            <a:endParaRPr sz="6000" b="0" i="0" u="none" strike="noStrike" cap="none">
              <a:solidFill>
                <a:srgbClr val="009444"/>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682446946a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g2682446946a_0_17"/>
          <p:cNvSpPr txBox="1"/>
          <p:nvPr/>
        </p:nvSpPr>
        <p:spPr>
          <a:xfrm>
            <a:off x="3956050" y="2840400"/>
            <a:ext cx="7830300" cy="394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academiacristo.com</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Videos</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Hojas del estudiante</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Guía del maestro</a:t>
            </a: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p:txBody>
      </p:sp>
      <p:pic>
        <p:nvPicPr>
          <p:cNvPr id="151" name="Google Shape;151;g2682446946a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52" name="Google Shape;152;g2682446946a_0_1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153" name="Google Shape;153;g2682446946a_0_17"/>
          <p:cNvSpPr txBox="1"/>
          <p:nvPr/>
        </p:nvSpPr>
        <p:spPr>
          <a:xfrm>
            <a:off x="3956051" y="1229650"/>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Recursos</a:t>
            </a:r>
            <a:endParaRPr sz="6000" b="0" i="0" u="none" strike="noStrike" cap="none">
              <a:solidFill>
                <a:srgbClr val="009444"/>
              </a:solidFill>
              <a:latin typeface="Lato"/>
              <a:ea typeface="Lato"/>
              <a:cs typeface="Lato"/>
              <a:sym typeface="Lato"/>
            </a:endParaRPr>
          </a:p>
        </p:txBody>
      </p:sp>
      <p:cxnSp>
        <p:nvCxnSpPr>
          <p:cNvPr id="154" name="Google Shape;154;g2682446946a_0_17"/>
          <p:cNvCxnSpPr/>
          <p:nvPr/>
        </p:nvCxnSpPr>
        <p:spPr>
          <a:xfrm>
            <a:off x="3965777" y="2373951"/>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g2682446946a_0_24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g2682446946a_0_24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1" name="Google Shape;161;g2682446946a_0_249"/>
          <p:cNvSpPr txBox="1"/>
          <p:nvPr/>
        </p:nvSpPr>
        <p:spPr>
          <a:xfrm>
            <a:off x="3765926" y="2741613"/>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Captar</a:t>
            </a:r>
            <a:endParaRPr sz="6000" b="1" i="0" u="none" strike="noStrike" cap="none">
              <a:solidFill>
                <a:srgbClr val="009444"/>
              </a:solidFill>
              <a:latin typeface="Lato"/>
              <a:ea typeface="Lato"/>
              <a:cs typeface="Lato"/>
              <a:sym typeface="Lato"/>
            </a:endParaRPr>
          </a:p>
        </p:txBody>
      </p:sp>
      <p:pic>
        <p:nvPicPr>
          <p:cNvPr id="162" name="Google Shape;162;g2682446946a_0_249"/>
          <p:cNvPicPr preferRelativeResize="0"/>
          <p:nvPr/>
        </p:nvPicPr>
        <p:blipFill rotWithShape="1">
          <a:blip r:embed="rId4">
            <a:alphaModFix/>
          </a:blip>
          <a:srcRect/>
          <a:stretch/>
        </p:blipFill>
        <p:spPr>
          <a:xfrm>
            <a:off x="97449" y="1210237"/>
            <a:ext cx="4055476" cy="40554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2250</Words>
  <Application>Microsoft Office PowerPoint</Application>
  <PresentationFormat>Widescreen</PresentationFormat>
  <Paragraphs>102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Arial</vt:lpstr>
      <vt:lpstr>Lato</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3</cp:revision>
  <dcterms:created xsi:type="dcterms:W3CDTF">2023-11-29T19:33:05Z</dcterms:created>
  <dcterms:modified xsi:type="dcterms:W3CDTF">2025-02-08T19:16:46Z</dcterms:modified>
</cp:coreProperties>
</file>