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7" r:id="rId5"/>
    <p:sldId id="259" r:id="rId6"/>
    <p:sldId id="258" r:id="rId7"/>
    <p:sldId id="260" r:id="rId8"/>
    <p:sldId id="299" r:id="rId9"/>
    <p:sldId id="262" r:id="rId10"/>
    <p:sldId id="306" r:id="rId11"/>
    <p:sldId id="263" r:id="rId12"/>
    <p:sldId id="264" r:id="rId13"/>
    <p:sldId id="265" r:id="rId14"/>
    <p:sldId id="266" r:id="rId15"/>
    <p:sldId id="268" r:id="rId16"/>
    <p:sldId id="270" r:id="rId17"/>
    <p:sldId id="272" r:id="rId18"/>
    <p:sldId id="273" r:id="rId19"/>
    <p:sldId id="274" r:id="rId20"/>
    <p:sldId id="275" r:id="rId21"/>
    <p:sldId id="276" r:id="rId22"/>
    <p:sldId id="280" r:id="rId23"/>
    <p:sldId id="301" r:id="rId24"/>
    <p:sldId id="282" r:id="rId25"/>
    <p:sldId id="283" r:id="rId26"/>
    <p:sldId id="284" r:id="rId27"/>
    <p:sldId id="285" r:id="rId28"/>
    <p:sldId id="286" r:id="rId29"/>
    <p:sldId id="287" r:id="rId30"/>
    <p:sldId id="288" r:id="rId31"/>
    <p:sldId id="289" r:id="rId32"/>
    <p:sldId id="305" r:id="rId33"/>
    <p:sldId id="290" r:id="rId34"/>
    <p:sldId id="292" r:id="rId35"/>
    <p:sldId id="293" r:id="rId36"/>
    <p:sldId id="368" r:id="rId37"/>
    <p:sldId id="367" r:id="rId38"/>
    <p:sldId id="295" r:id="rId39"/>
    <p:sldId id="297" r:id="rId40"/>
    <p:sldId id="298" r:id="rId41"/>
  </p:sldIdLst>
  <p:sldSz cx="12192000" cy="6858000"/>
  <p:notesSz cx="6858000" cy="9144000"/>
  <p:embeddedFontLst>
    <p:embeddedFont>
      <p:font typeface="Cambria" panose="02040503050406030204" pitchFamily="18"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Lato Black" panose="020F0502020204030203" pitchFamily="34" charset="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Je5TjdfRayzbKcoVOiZ2Bh+ta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53864" autoAdjust="0"/>
  </p:normalViewPr>
  <p:slideViewPr>
    <p:cSldViewPr snapToGrid="0">
      <p:cViewPr varScale="1">
        <p:scale>
          <a:sx n="41" d="100"/>
          <a:sy n="41" d="100"/>
        </p:scale>
        <p:origin x="2192" y="488"/>
      </p:cViewPr>
      <p:guideLst/>
    </p:cSldViewPr>
  </p:slideViewPr>
  <p:notesTextViewPr>
    <p:cViewPr>
      <p:scale>
        <a:sx n="1" d="1"/>
        <a:sy n="1" d="1"/>
      </p:scale>
      <p:origin x="0" y="-3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66"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wUy4cvWZdn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9</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u="none" dirty="0">
                <a:solidFill>
                  <a:srgbClr val="000000"/>
                </a:solidFill>
                <a:effectLst/>
                <a:latin typeface="Calibri" panose="020F0502020204030204" pitchFamily="34" charset="0"/>
                <a:ea typeface="Calibri" panose="020F0502020204030204" pitchFamily="34" charset="0"/>
              </a:rPr>
              <a:t>1. Ver el video: </a:t>
            </a:r>
            <a:r>
              <a:rPr lang="es-419" sz="1800" u="none" dirty="0">
                <a:solidFill>
                  <a:srgbClr val="0000FF"/>
                </a:solidFill>
                <a:effectLst/>
                <a:latin typeface="Calibri" panose="020F0502020204030204" pitchFamily="34" charset="0"/>
                <a:ea typeface="Calibri" panose="020F0502020204030204" pitchFamily="34" charset="0"/>
                <a:hlinkClick r:id="rId3"/>
              </a:rPr>
              <a:t>https://www.youtube.com/watch?v=wUy4cvWZdnc</a:t>
            </a:r>
            <a:r>
              <a:rPr lang="es-419" sz="1800" u="none" dirty="0">
                <a:solidFill>
                  <a:srgbClr val="000000"/>
                </a:solidFill>
                <a:effectLst/>
                <a:latin typeface="Calibri" panose="020F0502020204030204" pitchFamily="34" charset="0"/>
                <a:ea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285750" marR="0" indent="-285750"/>
            <a:r>
              <a:rPr lang="es-419" sz="1800" u="none" dirty="0">
                <a:solidFill>
                  <a:srgbClr val="000000"/>
                </a:solidFill>
                <a:effectLst/>
                <a:latin typeface="Calibri" panose="020F0502020204030204" pitchFamily="34" charset="0"/>
                <a:ea typeface="Calibri" panose="020F0502020204030204" pitchFamily="34" charset="0"/>
              </a:rPr>
              <a:t>2. Responder las siguientes preguntas</a:t>
            </a:r>
            <a:r>
              <a:rPr lang="es-419" sz="1800" dirty="0">
                <a:solidFill>
                  <a:srgbClr val="000000"/>
                </a:solidFill>
                <a:effectLst/>
                <a:latin typeface="Calibri" panose="020F0502020204030204" pitchFamily="34" charset="0"/>
                <a:ea typeface="Calibri" panose="020F0502020204030204" pitchFamily="34" charset="0"/>
              </a:rPr>
              <a:t>: </a:t>
            </a:r>
            <a:br>
              <a:rPr lang="es-419" sz="1800" dirty="0">
                <a:solidFill>
                  <a:srgbClr val="000000"/>
                </a:solidFill>
                <a:effectLst/>
                <a:latin typeface="Calibri" panose="020F0502020204030204" pitchFamily="34" charset="0"/>
                <a:ea typeface="Calibri" panose="020F0502020204030204" pitchFamily="34" charset="0"/>
              </a:rPr>
            </a:br>
            <a:r>
              <a:rPr lang="es-419" sz="1800" dirty="0">
                <a:solidFill>
                  <a:srgbClr val="000000"/>
                </a:solidFill>
                <a:effectLst/>
                <a:latin typeface="Calibri" panose="020F0502020204030204" pitchFamily="34" charset="0"/>
                <a:ea typeface="Calibri" panose="020F0502020204030204" pitchFamily="34" charset="0"/>
              </a:rPr>
              <a:t>a. ¿Qué es el evangelio de la prosperidad? </a:t>
            </a:r>
            <a:endParaRPr lang="en-US" sz="1800" dirty="0">
              <a:effectLst/>
              <a:latin typeface="Calibri" panose="020F0502020204030204" pitchFamily="34" charset="0"/>
              <a:ea typeface="Calibri" panose="020F0502020204030204" pitchFamily="34" charset="0"/>
            </a:endParaRPr>
          </a:p>
          <a:p>
            <a:pPr marL="285750" marR="0" indent="-285750"/>
            <a:r>
              <a:rPr lang="es-419" sz="1800" dirty="0">
                <a:solidFill>
                  <a:srgbClr val="000000"/>
                </a:solidFill>
                <a:effectLst/>
                <a:latin typeface="Calibri" panose="020F0502020204030204" pitchFamily="34" charset="0"/>
                <a:ea typeface="Calibri" panose="020F0502020204030204" pitchFamily="34" charset="0"/>
              </a:rPr>
              <a:t>b. Algunos malinterpretan Santiago 4:2 como prueba del evangelio de la prosperidad: “No obtienen lo que desean, porque no pidan.” ¿Qué nos enseña el versículo siguiente, Santiago 4:3? </a:t>
            </a:r>
            <a:endParaRPr lang="en-US" sz="1800" dirty="0">
              <a:effectLst/>
              <a:latin typeface="Calibri" panose="020F0502020204030204" pitchFamily="34" charset="0"/>
              <a:ea typeface="Calibri" panose="020F0502020204030204" pitchFamily="34" charset="0"/>
            </a:endParaRPr>
          </a:p>
          <a:p>
            <a:pPr marL="285750" marR="0" indent="-285750"/>
            <a:r>
              <a:rPr lang="es-419" sz="1800" dirty="0">
                <a:solidFill>
                  <a:srgbClr val="000000"/>
                </a:solidFill>
                <a:effectLst/>
                <a:latin typeface="Calibri" panose="020F0502020204030204" pitchFamily="34" charset="0"/>
                <a:ea typeface="Calibri" panose="020F0502020204030204" pitchFamily="34" charset="0"/>
              </a:rPr>
              <a:t>c. Según Isaías 64:6, todos nuestros “actos de justicia” son como…</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solidFill>
                  <a:srgbClr val="000000"/>
                </a:solidFill>
                <a:effectLst/>
                <a:latin typeface="Calibri" panose="020F0502020204030204" pitchFamily="34" charset="0"/>
                <a:ea typeface="Calibri" panose="020F0502020204030204" pitchFamily="34" charset="0"/>
              </a:rPr>
              <a:t>3. Leer Mateo 16:21-28. ¿Qué quiso decir Jesús con sus palabras sobre cargar nuestra cruz?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solidFill>
                  <a:srgbClr val="000000"/>
                </a:solidFill>
                <a:effectLst/>
                <a:latin typeface="Calibri" panose="020F0502020204030204" pitchFamily="34" charset="0"/>
                <a:ea typeface="Calibri" panose="020F0502020204030204" pitchFamily="34" charset="0"/>
              </a:rPr>
              <a:t>4. Leer Mateo 6:19-34</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727a6128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Debemos pedir confirme a la voluntad de Dios, no a la nuestra.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Juan 5:14 Y ésta es la confianza que tenemos en él: si pedimos algo según su voluntad, él nos oye.</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hacer peticiones con los motivos correctos que corresponden a la voluntad de Dios, lo que es bueno, agradable y perfecto (Romanos 12:2)</a:t>
            </a:r>
          </a:p>
          <a:p>
            <a:pPr marL="628650" marR="0" lvl="1"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Iglesias que enseñan que “recibirás todo si tienes fe” fomentan peticiones centradas en uno mismo en lugar de Dios.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168" name="Google Shape;168;g2f727a612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El legalismo y el evangelio de la prosperidad</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legalismo exige lo que la Biblia no exige y promete lo que la Biblia no promete.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Condiciona las bendiciones de Dios a nuestras obras, cuando Isaías 64:6 afirma que incluso nuestros actos de justicia son como trapos sucios ante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p>
        </p:txBody>
      </p:sp>
      <p:sp>
        <p:nvSpPr>
          <p:cNvPr id="176" name="Google Shape;176;g283796e4b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727a6128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Isaías 64:6 Todos nosotros estamos llenos de impureza; todos nuestros actos de justicia son como un trapo lleno de inmundicia. Todos nosotros somos como hojas caídas; ¡nuestras maldades nos arrastran como el viento!</a:t>
            </a: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No importa cuánto nos esforcemos, ante nuestro perfecto y santo Dios, nuestras “buenas obras” son simplemente “inmundas” </a:t>
            </a: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lnSpc>
                <a:spcPct val="107000"/>
              </a:lnSpc>
              <a:spcAft>
                <a:spcPts val="80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Nuestras buenas obras, imperfectas, solo son aceptables antes Dios por medio de Cristo. “la sangre de Jesucristo su Hijo nos limpia de todo pecado.” (1 Juan 1:7) </a:t>
            </a:r>
            <a:endParaRPr lang="en-US" sz="11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93" name="Google Shape;193;g2f727a6128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727a6128e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¿Por qué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llamativo el evangelio de la prosperidad?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285750" marR="0" indent="-285750"/>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Todos deseamos una vida feliz y sin problemas. Dios la promete, pero en la eternidad, no aquí.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naturaleza pecaminosa ama a la prosperidad más que a Dios, convirtiéndola en ídolo: “Si solo tuviera… entonces estaría feliz.”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09" name="Google Shape;209;g2f727a6128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727a6128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224" name="Google Shape;224;g2f727a6128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37a5cecc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Nos enfoca en lo terrenal en lugar de lo celestial.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6:19-21 No acumulen ustedes tesoros en la tierra, donde la polila y el óxido corroen, y donde los ladrones minan y hurtan. Por el contrario, acumulen tesoros en el cielo, donde ni la polilla ni el óxido corroen, y donde los ladrones no minan ni hurtan. Pues donde esté tu tesoro, allí estará también tu corazón.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32" name="Google Shape;232;g2837a5cecc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727a6128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un ídolo</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6:24 Nadie puede servir a dos amos, pues odiará a uno y amará al otro, o estimará a uno y menospreciará al otro. Ustedes no pueden servir a Dios y a las riquezas.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tener dinero o riqueza no es malo en sí. El amor al dinero es la raíz del mal (1 Timoteo 6:10). Personas que aman el dinero olvidan a Dios el Dador.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0" name="Google Shape;240;g2f727a6128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727a6128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Peligros del evangelio de la prosperidad</a:t>
            </a:r>
            <a:endParaRPr lang="en-US" sz="11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Mateo 6:33 Busquen primeramente el reino de Dios y su justicia, y todas estas cosas les serán añadidas.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Como cristianos, nuestra meta más alta debe ser buscar primero el reino de Dios y su justicia.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evangelio de la prosperidad, en cambio, enfoca la vida en alcanzar éxito ante los ojos del mundo en vez de ante Dios.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confianza para el “pan de cada día” – es decir, nuestras necesidades terrenales – debe estar puesta en el Señor, no en nuestras posesiones.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Este versículo ha sido malinterpretado por algunos legalistas: “Busquen a Dios… para enriquecerse!” Pero eso no es buscar el reino de Dios, sino tratar de manipularlo para obtener “todas estas cosas.”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verdadero consuelo de Mateo 6:33 es que, si ponemos nuestra vida espiritual como prioridad, Dios se encargará de suplir todas nuestras necesidades.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8" name="Google Shape;248;g2f727a6128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¿Hay bendiciones terrenales en el vivir una vida cristiana? </a:t>
            </a:r>
            <a:endParaRPr lang="en-US" sz="1100" kern="0" dirty="0">
              <a:solidFill>
                <a:srgbClr val="000000"/>
              </a:solidFill>
              <a:effectLst/>
              <a:latin typeface="Calibri" panose="020F0502020204030204" pitchFamily="34" charset="0"/>
              <a:ea typeface="Calibri" panose="020F0502020204030204" pitchFamily="34" charset="0"/>
              <a:cs typeface="Arial"/>
            </a:endParaRPr>
          </a:p>
          <a:p>
            <a:pPr marL="0" marR="0" indent="0">
              <a:buFontTx/>
              <a:buNone/>
            </a:pPr>
            <a:endParaRPr lang="en-US" sz="1100" kern="0" dirty="0">
              <a:solidFill>
                <a:srgbClr val="000000"/>
              </a:solidFill>
              <a:effectLst/>
              <a:latin typeface="Calibri" panose="020F0502020204030204" pitchFamily="34" charset="0"/>
              <a:ea typeface="Cambria" panose="02040503050406030204" pitchFamily="18" charset="0"/>
              <a:cs typeface="Arial"/>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 pero son por gracia, no por mérito.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Efesios 6:2-3 Honra a tu padre y a tu madre, que es el primer mandamiento con promesa; para que te vaya bien, y tengas una larga vida sobre la tierra.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Corintios 9:6 Pero recuerden esto: El que poco siembra, poco cosecha; y el que mucho siembra, mucho cosecha.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buscamos primero bendiciones materiales, caemos en idolatría; cuando buscamos a Dios, las bendiciones siguen como fruto de su generosidad.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56" name="Google Shape;256;g28379ef65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727a6128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Tenemos bendiciones espirituales en Cristo</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Colosenses 3:1-4 </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Confiamos en Cristo como Salvador, no como asesor financiero.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Aprendemos a estar satisfechos en toda circunstancia porque tenemos algo más valioso que todas las riquezas del mundo.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la recompensa para aquellos que ponen su fe en los méritos de Cristo? Apocalipsis 2:10 Tú sé fiel hasta la muerte, y yo te daré la corona de la vida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87" name="Google Shape;287;g2f727a6128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100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727a6128e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r>
              <a:rPr lang="es-419" sz="1800" dirty="0">
                <a:solidFill>
                  <a:srgbClr val="000000"/>
                </a:solidFill>
                <a:effectLst/>
                <a:latin typeface="Calibri" panose="020F0502020204030204" pitchFamily="34" charset="0"/>
                <a:ea typeface="Calibri" panose="020F0502020204030204" pitchFamily="34" charset="0"/>
              </a:rPr>
              <a:t>Leer Mateo 16:21-28. ¿Qué quiso decir Jesús con sus palabras sobre cargar nuestra cruz?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3200" b="1" i="0" u="none" strike="noStrike" baseline="30000" dirty="0">
                <a:solidFill>
                  <a:srgbClr val="000000"/>
                </a:solidFill>
                <a:effectLst/>
                <a:latin typeface="system-ui"/>
              </a:rPr>
              <a:t>21 </a:t>
            </a:r>
            <a:r>
              <a:rPr lang="en-US" sz="3200" b="0" i="0" u="none" strike="noStrike" dirty="0" err="1">
                <a:solidFill>
                  <a:srgbClr val="000000"/>
                </a:solidFill>
                <a:effectLst/>
                <a:latin typeface="system-ui"/>
              </a:rPr>
              <a:t>Desde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entonces</a:t>
            </a:r>
            <a:r>
              <a:rPr lang="en-US" sz="3200" b="0" i="0" u="none" strike="noStrike" dirty="0">
                <a:solidFill>
                  <a:srgbClr val="000000"/>
                </a:solidFill>
                <a:effectLst/>
                <a:latin typeface="system-ui"/>
              </a:rPr>
              <a:t> Jesús </a:t>
            </a:r>
            <a:r>
              <a:rPr lang="en-US" sz="3200" b="0" i="0" u="none" strike="noStrike" dirty="0" err="1">
                <a:solidFill>
                  <a:srgbClr val="000000"/>
                </a:solidFill>
                <a:effectLst/>
                <a:latin typeface="system-ui"/>
              </a:rPr>
              <a:t>comenzó</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explicar</a:t>
            </a:r>
            <a:r>
              <a:rPr lang="en-US" sz="3200" b="0" i="0" u="none" strike="noStrike" dirty="0">
                <a:solidFill>
                  <a:srgbClr val="000000"/>
                </a:solidFill>
                <a:effectLst/>
                <a:latin typeface="system-ui"/>
              </a:rPr>
              <a:t> a sus </a:t>
            </a:r>
            <a:r>
              <a:rPr lang="en-US" sz="3200" b="0" i="0" u="none" strike="noStrike" dirty="0" err="1">
                <a:solidFill>
                  <a:srgbClr val="000000"/>
                </a:solidFill>
                <a:effectLst/>
                <a:latin typeface="system-ui"/>
              </a:rPr>
              <a:t>discípulos</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debía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ir</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Jerusalén</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padecer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mucho</a:t>
            </a:r>
            <a:r>
              <a:rPr lang="en-US" sz="3200" b="0" i="0" u="none" strike="noStrike" dirty="0">
                <a:solidFill>
                  <a:srgbClr val="000000"/>
                </a:solidFill>
                <a:effectLst/>
                <a:latin typeface="system-ui"/>
              </a:rPr>
              <a:t> a manos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ancianos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principales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sacerdotes</a:t>
            </a:r>
            <a:r>
              <a:rPr lang="en-US" sz="3200" b="0" i="0" u="none" strike="noStrike" dirty="0">
                <a:solidFill>
                  <a:srgbClr val="000000"/>
                </a:solidFill>
                <a:effectLst/>
                <a:latin typeface="system-ui"/>
              </a:rPr>
              <a:t> y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escribas</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morir</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resucitar</a:t>
            </a:r>
            <a:r>
              <a:rPr lang="en-US" sz="3200" b="0" i="0" u="none" strike="noStrike" dirty="0">
                <a:solidFill>
                  <a:srgbClr val="000000"/>
                </a:solidFill>
                <a:effectLst/>
                <a:latin typeface="system-ui"/>
              </a:rPr>
              <a:t> al </a:t>
            </a:r>
            <a:r>
              <a:rPr lang="en-US" sz="3200" b="0" i="0" u="none" strike="noStrike" dirty="0" err="1">
                <a:solidFill>
                  <a:srgbClr val="000000"/>
                </a:solidFill>
                <a:effectLst/>
                <a:latin typeface="system-ui"/>
              </a:rPr>
              <a:t>tercer</a:t>
            </a:r>
            <a:r>
              <a:rPr lang="en-US" sz="3200" b="0" i="0" u="none" strike="noStrike" dirty="0">
                <a:solidFill>
                  <a:srgbClr val="000000"/>
                </a:solidFill>
                <a:effectLst/>
                <a:latin typeface="system-ui"/>
              </a:rPr>
              <a:t> día. </a:t>
            </a:r>
            <a:r>
              <a:rPr lang="en-US" sz="3200" b="1" i="0" u="none" strike="noStrike" baseline="30000" dirty="0">
                <a:solidFill>
                  <a:srgbClr val="000000"/>
                </a:solidFill>
                <a:effectLst/>
                <a:latin typeface="system-ui"/>
              </a:rPr>
              <a:t>22 </a:t>
            </a:r>
            <a:r>
              <a:rPr lang="en-US" sz="3200" b="0" i="0" u="none" strike="noStrike" dirty="0">
                <a:solidFill>
                  <a:srgbClr val="000000"/>
                </a:solidFill>
                <a:effectLst/>
                <a:latin typeface="system-ui"/>
              </a:rPr>
              <a:t>Pedro lo </a:t>
            </a:r>
            <a:r>
              <a:rPr lang="en-US" sz="3200" b="0" i="0" u="none" strike="noStrike" dirty="0" err="1">
                <a:solidFill>
                  <a:srgbClr val="000000"/>
                </a:solidFill>
                <a:effectLst/>
                <a:latin typeface="system-ui"/>
              </a:rPr>
              <a:t>llevó</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aparte</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comenzó</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reconvenirlo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Señor</a:t>
            </a:r>
            <a:r>
              <a:rPr lang="en-US" sz="3200" b="0" i="0" u="none" strike="noStrike" dirty="0">
                <a:solidFill>
                  <a:srgbClr val="000000"/>
                </a:solidFill>
                <a:effectLst/>
                <a:latin typeface="system-ui"/>
              </a:rPr>
              <a:t>, ¡ten </a:t>
            </a:r>
            <a:r>
              <a:rPr lang="en-US" sz="3200" b="0" i="0" u="none" strike="noStrike" dirty="0" err="1">
                <a:solidFill>
                  <a:srgbClr val="000000"/>
                </a:solidFill>
                <a:effectLst/>
                <a:latin typeface="system-ui"/>
              </a:rPr>
              <a:t>compasión</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ti</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mismo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esto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jamás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te</a:t>
            </a:r>
            <a:r>
              <a:rPr lang="en-US" sz="3200" b="0" i="0" u="none" strike="noStrike" dirty="0">
                <a:solidFill>
                  <a:srgbClr val="000000"/>
                </a:solidFill>
                <a:effectLst/>
                <a:latin typeface="system-ui"/>
              </a:rPr>
              <a:t> suceda!»</a:t>
            </a:r>
            <a:r>
              <a:rPr lang="en-US" sz="3200" b="1" i="0" u="none" strike="noStrike" baseline="30000" dirty="0">
                <a:solidFill>
                  <a:srgbClr val="000000"/>
                </a:solidFill>
                <a:effectLst/>
                <a:latin typeface="system-ui"/>
              </a:rPr>
              <a:t>23 </a:t>
            </a:r>
            <a:r>
              <a:rPr lang="en-US" sz="3200" b="0" i="0" u="none" strike="noStrike" dirty="0">
                <a:solidFill>
                  <a:srgbClr val="000000"/>
                </a:solidFill>
                <a:effectLst/>
                <a:latin typeface="system-ui"/>
              </a:rPr>
              <a:t>Pero </a:t>
            </a:r>
            <a:r>
              <a:rPr lang="en-US" sz="3200" b="0" i="0" u="none" strike="noStrike" dirty="0" err="1">
                <a:solidFill>
                  <a:srgbClr val="000000"/>
                </a:solidFill>
                <a:effectLst/>
                <a:latin typeface="system-ui"/>
              </a:rPr>
              <a:t>él</a:t>
            </a:r>
            <a:r>
              <a:rPr lang="en-US" sz="3200" b="0" i="0" u="none" strike="noStrike" dirty="0">
                <a:solidFill>
                  <a:srgbClr val="000000"/>
                </a:solidFill>
                <a:effectLst/>
                <a:latin typeface="system-ui"/>
              </a:rPr>
              <a:t> se </a:t>
            </a:r>
            <a:r>
              <a:rPr lang="en-US" sz="3200" b="0" i="0" u="none" strike="noStrike" dirty="0" err="1">
                <a:solidFill>
                  <a:srgbClr val="000000"/>
                </a:solidFill>
                <a:effectLst/>
                <a:latin typeface="system-ui"/>
              </a:rPr>
              <a:t>volvió</a:t>
            </a:r>
            <a:r>
              <a:rPr lang="en-US" sz="3200" b="0" i="0" u="none" strike="noStrike" dirty="0">
                <a:solidFill>
                  <a:srgbClr val="000000"/>
                </a:solidFill>
                <a:effectLst/>
                <a:latin typeface="system-ui"/>
              </a:rPr>
              <a:t> y le </a:t>
            </a:r>
            <a:r>
              <a:rPr lang="en-US" sz="3200" b="0" i="0" u="none" strike="noStrike" dirty="0" err="1">
                <a:solidFill>
                  <a:srgbClr val="000000"/>
                </a:solidFill>
                <a:effectLst/>
                <a:latin typeface="system-ui"/>
              </a:rPr>
              <a:t>dijo</a:t>
            </a:r>
            <a:r>
              <a:rPr lang="en-US" sz="3200" b="0" i="0" u="none" strike="noStrike" dirty="0">
                <a:solidFill>
                  <a:srgbClr val="000000"/>
                </a:solidFill>
                <a:effectLst/>
                <a:latin typeface="system-ui"/>
              </a:rPr>
              <a:t> a Pedro: «¡</a:t>
            </a:r>
            <a:r>
              <a:rPr lang="en-US" sz="3200" b="0" i="0" u="none" strike="noStrike" dirty="0" err="1">
                <a:solidFill>
                  <a:srgbClr val="000000"/>
                </a:solidFill>
                <a:effectLst/>
                <a:latin typeface="system-ui"/>
              </a:rPr>
              <a:t>Aléjate</a:t>
            </a:r>
            <a:r>
              <a:rPr lang="en-US" sz="3200" b="0" i="0" u="none" strike="noStrike" dirty="0">
                <a:solidFill>
                  <a:srgbClr val="000000"/>
                </a:solidFill>
                <a:effectLst/>
                <a:latin typeface="system-ui"/>
              </a:rPr>
              <a:t> de mi vista, </a:t>
            </a:r>
            <a:r>
              <a:rPr lang="en-US" sz="3200" b="0" i="0" u="none" strike="noStrike" dirty="0" err="1">
                <a:solidFill>
                  <a:srgbClr val="000000"/>
                </a:solidFill>
                <a:effectLst/>
                <a:latin typeface="system-ui"/>
              </a:rPr>
              <a:t>Satanás</a:t>
            </a:r>
            <a:r>
              <a:rPr lang="en-US" sz="3200" b="0" i="0" u="none" strike="noStrike" dirty="0">
                <a:solidFill>
                  <a:srgbClr val="000000"/>
                </a:solidFill>
                <a:effectLst/>
                <a:latin typeface="system-ui"/>
              </a:rPr>
              <a:t>! ¡Me </a:t>
            </a:r>
            <a:r>
              <a:rPr lang="en-US" sz="3200" b="0" i="0" u="none" strike="noStrike" dirty="0" err="1">
                <a:solidFill>
                  <a:srgbClr val="000000"/>
                </a:solidFill>
                <a:effectLst/>
                <a:latin typeface="system-ui"/>
              </a:rPr>
              <a:t>eres</a:t>
            </a:r>
            <a:r>
              <a:rPr lang="en-US" sz="3200" b="0" i="0" u="none" strike="noStrike" dirty="0">
                <a:solidFill>
                  <a:srgbClr val="000000"/>
                </a:solidFill>
                <a:effectLst/>
                <a:latin typeface="system-ui"/>
              </a:rPr>
              <a:t> un </a:t>
            </a:r>
            <a:r>
              <a:rPr lang="en-US" sz="3200" b="0" i="0" u="none" strike="noStrike" dirty="0" err="1">
                <a:solidFill>
                  <a:srgbClr val="000000"/>
                </a:solidFill>
                <a:effectLst/>
                <a:latin typeface="system-ui"/>
              </a:rPr>
              <a:t>tropiezo</a:t>
            </a:r>
            <a:r>
              <a:rPr lang="en-US" sz="3200" b="0" i="0" u="none" strike="noStrike" dirty="0">
                <a:solidFill>
                  <a:srgbClr val="000000"/>
                </a:solidFill>
                <a:effectLst/>
                <a:latin typeface="system-ui"/>
              </a:rPr>
              <a:t>! ¡Tú no </a:t>
            </a:r>
            <a:r>
              <a:rPr lang="en-US" sz="3200" b="0" i="0" u="none" strike="noStrike" dirty="0" err="1">
                <a:solidFill>
                  <a:srgbClr val="000000"/>
                </a:solidFill>
                <a:effectLst/>
                <a:latin typeface="system-ui"/>
              </a:rPr>
              <a:t>piensas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las </a:t>
            </a:r>
            <a:r>
              <a:rPr lang="en-US" sz="3200" b="0" i="0" u="none" strike="noStrike" dirty="0" err="1">
                <a:solidFill>
                  <a:srgbClr val="000000"/>
                </a:solidFill>
                <a:effectLst/>
                <a:latin typeface="system-ui"/>
              </a:rPr>
              <a:t>cosas</a:t>
            </a:r>
            <a:r>
              <a:rPr lang="en-US" sz="3200" b="0" i="0" u="none" strike="noStrike" dirty="0">
                <a:solidFill>
                  <a:srgbClr val="000000"/>
                </a:solidFill>
                <a:effectLst/>
                <a:latin typeface="system-ui"/>
              </a:rPr>
              <a:t> de Dios, </a:t>
            </a:r>
            <a:r>
              <a:rPr lang="en-US" sz="3200" b="0" i="0" u="none" strike="noStrike" dirty="0" err="1">
                <a:solidFill>
                  <a:srgbClr val="000000"/>
                </a:solidFill>
                <a:effectLst/>
                <a:latin typeface="system-ui"/>
              </a:rPr>
              <a:t>sino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cuestiones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humanas</a:t>
            </a:r>
            <a:r>
              <a:rPr lang="en-US" sz="3200" b="0" i="0" u="none" strike="noStrike" dirty="0">
                <a:solidFill>
                  <a:srgbClr val="000000"/>
                </a:solidFill>
                <a:effectLst/>
                <a:latin typeface="system-ui"/>
              </a:rPr>
              <a:t>!»</a:t>
            </a:r>
          </a:p>
          <a:p>
            <a:pPr algn="l"/>
            <a:endParaRPr lang="en-US" sz="3200" b="0" i="0" u="none" strike="noStrike" dirty="0">
              <a:solidFill>
                <a:srgbClr val="000000"/>
              </a:solidFill>
              <a:effectLst/>
              <a:latin typeface="system-ui"/>
            </a:endParaRPr>
          </a:p>
          <a:p>
            <a:pPr algn="l"/>
            <a:r>
              <a:rPr lang="en-US" sz="3200" b="1" i="0" u="none" strike="noStrike" baseline="30000" dirty="0">
                <a:solidFill>
                  <a:srgbClr val="000000"/>
                </a:solidFill>
                <a:effectLst/>
                <a:latin typeface="system-ui"/>
              </a:rPr>
              <a:t>24 </a:t>
            </a:r>
            <a:r>
              <a:rPr lang="en-US" sz="3200" b="0" i="0" u="none" strike="noStrike" dirty="0">
                <a:solidFill>
                  <a:srgbClr val="000000"/>
                </a:solidFill>
                <a:effectLst/>
                <a:latin typeface="system-ui"/>
              </a:rPr>
              <a:t>A sus </a:t>
            </a:r>
            <a:r>
              <a:rPr lang="en-US" sz="3200" b="0" i="0" u="none" strike="noStrike" dirty="0" err="1">
                <a:solidFill>
                  <a:srgbClr val="000000"/>
                </a:solidFill>
                <a:effectLst/>
                <a:latin typeface="system-ui"/>
              </a:rPr>
              <a:t>discípulos</a:t>
            </a:r>
            <a:r>
              <a:rPr lang="en-US" sz="3200" b="0" i="0" u="none" strike="noStrike" dirty="0">
                <a:solidFill>
                  <a:srgbClr val="000000"/>
                </a:solidFill>
                <a:effectLst/>
                <a:latin typeface="system-ui"/>
              </a:rPr>
              <a:t> Jesús les </a:t>
            </a:r>
            <a:r>
              <a:rPr lang="en-US" sz="3200" b="0" i="0" u="none" strike="noStrike" dirty="0" err="1">
                <a:solidFill>
                  <a:srgbClr val="000000"/>
                </a:solidFill>
                <a:effectLst/>
                <a:latin typeface="system-ui"/>
              </a:rPr>
              <a:t>dijo</a:t>
            </a:r>
            <a:r>
              <a:rPr lang="en-US" sz="3200" b="0" i="0" u="none" strike="noStrike" dirty="0">
                <a:solidFill>
                  <a:srgbClr val="000000"/>
                </a:solidFill>
                <a:effectLst/>
                <a:latin typeface="system-ui"/>
              </a:rPr>
              <a:t>: «Si </a:t>
            </a:r>
            <a:r>
              <a:rPr lang="en-US" sz="3200" b="0" i="0" u="none" strike="noStrike" dirty="0" err="1">
                <a:solidFill>
                  <a:srgbClr val="000000"/>
                </a:solidFill>
                <a:effectLst/>
                <a:latin typeface="system-ui"/>
              </a:rPr>
              <a:t>alguno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quiere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seguirme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niéguese</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sí</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mismo</a:t>
            </a:r>
            <a:r>
              <a:rPr lang="en-US" sz="3200" b="0" i="0" u="none" strike="noStrike" dirty="0">
                <a:solidFill>
                  <a:srgbClr val="000000"/>
                </a:solidFill>
                <a:effectLst/>
                <a:latin typeface="system-ui"/>
              </a:rPr>
              <a:t>, tome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cruz</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sígame</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25 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quiera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salvar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perderá</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pierda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por</a:t>
            </a:r>
            <a:r>
              <a:rPr lang="en-US" sz="3200" b="0" i="0" u="none" strike="noStrike" dirty="0">
                <a:solidFill>
                  <a:srgbClr val="000000"/>
                </a:solidFill>
                <a:effectLst/>
                <a:latin typeface="system-ui"/>
              </a:rPr>
              <a:t> causa de </a:t>
            </a:r>
            <a:r>
              <a:rPr lang="en-US" sz="3200" b="0" i="0" u="none" strike="noStrike" dirty="0" err="1">
                <a:solidFill>
                  <a:srgbClr val="000000"/>
                </a:solidFill>
                <a:effectLst/>
                <a:latin typeface="system-ui"/>
              </a:rPr>
              <a:t>mí</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hallará</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26 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qué</a:t>
            </a:r>
            <a:r>
              <a:rPr lang="en-US" sz="3200" b="0" i="0" u="none" strike="noStrike" dirty="0">
                <a:solidFill>
                  <a:srgbClr val="000000"/>
                </a:solidFill>
                <a:effectLst/>
                <a:latin typeface="system-ui"/>
              </a:rPr>
              <a:t> le </a:t>
            </a:r>
            <a:r>
              <a:rPr lang="en-US" sz="3200" b="0" i="0" u="none" strike="noStrike" dirty="0" err="1">
                <a:solidFill>
                  <a:srgbClr val="000000"/>
                </a:solidFill>
                <a:effectLst/>
                <a:latin typeface="system-ui"/>
              </a:rPr>
              <a:t>sirve</a:t>
            </a:r>
            <a:r>
              <a:rPr lang="en-US" sz="3200" b="0" i="0" u="none" strike="noStrike" dirty="0">
                <a:solidFill>
                  <a:srgbClr val="000000"/>
                </a:solidFill>
                <a:effectLst/>
                <a:latin typeface="system-ui"/>
              </a:rPr>
              <a:t> a uno </a:t>
            </a:r>
            <a:r>
              <a:rPr lang="en-US" sz="3200" b="0" i="0" u="none" strike="noStrike" dirty="0" err="1">
                <a:solidFill>
                  <a:srgbClr val="000000"/>
                </a:solidFill>
                <a:effectLst/>
                <a:latin typeface="system-ui"/>
              </a:rPr>
              <a:t>ganarse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todo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mundo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si</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pierde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alma? ¿O </a:t>
            </a:r>
            <a:r>
              <a:rPr lang="en-US" sz="3200" b="0" i="0" u="none" strike="noStrike" dirty="0" err="1">
                <a:solidFill>
                  <a:srgbClr val="000000"/>
                </a:solidFill>
                <a:effectLst/>
                <a:latin typeface="system-ui"/>
              </a:rPr>
              <a:t>qué</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puede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dar</a:t>
            </a:r>
            <a:r>
              <a:rPr lang="en-US" sz="3200" b="0" i="0" u="none" strike="noStrike" dirty="0">
                <a:solidFill>
                  <a:srgbClr val="000000"/>
                </a:solidFill>
                <a:effectLst/>
                <a:latin typeface="system-ui"/>
              </a:rPr>
              <a:t> uno a </a:t>
            </a:r>
            <a:r>
              <a:rPr lang="en-US" sz="3200" b="0" i="0" u="none" strike="noStrike" dirty="0" err="1">
                <a:solidFill>
                  <a:srgbClr val="000000"/>
                </a:solidFill>
                <a:effectLst/>
                <a:latin typeface="system-ui"/>
              </a:rPr>
              <a:t>cambio</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alma? </a:t>
            </a:r>
            <a:r>
              <a:rPr lang="en-US" sz="3200" b="1" i="0" u="none" strike="noStrike" baseline="30000" dirty="0">
                <a:solidFill>
                  <a:srgbClr val="000000"/>
                </a:solidFill>
                <a:effectLst/>
                <a:latin typeface="system-ui"/>
              </a:rPr>
              <a:t>27 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Hijo</a:t>
            </a:r>
            <a:r>
              <a:rPr lang="en-US" sz="3200" b="0" i="0" u="none" strike="noStrike" dirty="0">
                <a:solidFill>
                  <a:srgbClr val="000000"/>
                </a:solidFill>
                <a:effectLst/>
                <a:latin typeface="system-ui"/>
              </a:rPr>
              <a:t> del Hombre </a:t>
            </a:r>
            <a:r>
              <a:rPr lang="en-US" sz="3200" b="0" i="0" u="none" strike="noStrike" dirty="0" err="1">
                <a:solidFill>
                  <a:srgbClr val="000000"/>
                </a:solidFill>
                <a:effectLst/>
                <a:latin typeface="system-ui"/>
              </a:rPr>
              <a:t>vendrá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 gloria de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Padre con sus </a:t>
            </a:r>
            <a:r>
              <a:rPr lang="en-US" sz="3200" b="0" i="0" u="none" strike="noStrike" dirty="0" err="1">
                <a:solidFill>
                  <a:srgbClr val="000000"/>
                </a:solidFill>
                <a:effectLst/>
                <a:latin typeface="system-ui"/>
              </a:rPr>
              <a:t>ángeles</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entonces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pagará</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cada</a:t>
            </a:r>
            <a:r>
              <a:rPr lang="en-US" sz="3200" b="0" i="0" u="none" strike="noStrike" dirty="0">
                <a:solidFill>
                  <a:srgbClr val="000000"/>
                </a:solidFill>
                <a:effectLst/>
                <a:latin typeface="system-ui"/>
              </a:rPr>
              <a:t> uno </a:t>
            </a:r>
            <a:r>
              <a:rPr lang="en-US" sz="3200" b="0" i="0" u="none" strike="noStrike" dirty="0" err="1">
                <a:solidFill>
                  <a:srgbClr val="000000"/>
                </a:solidFill>
                <a:effectLst/>
                <a:latin typeface="system-ui"/>
              </a:rPr>
              <a:t>conforme</a:t>
            </a:r>
            <a:r>
              <a:rPr lang="en-US" sz="3200" b="0" i="0" u="none" strike="noStrike" dirty="0">
                <a:solidFill>
                  <a:srgbClr val="000000"/>
                </a:solidFill>
                <a:effectLst/>
                <a:latin typeface="system-ui"/>
              </a:rPr>
              <a:t> a sus </a:t>
            </a:r>
            <a:r>
              <a:rPr lang="en-US" sz="3200" b="0" i="0" u="none" strike="noStrike" dirty="0" err="1">
                <a:solidFill>
                  <a:srgbClr val="000000"/>
                </a:solidFill>
                <a:effectLst/>
                <a:latin typeface="system-ui"/>
              </a:rPr>
              <a:t>obras</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28 </a:t>
            </a:r>
            <a:r>
              <a:rPr lang="en-US" sz="3200" b="0" i="0" u="none" strike="noStrike" dirty="0">
                <a:solidFill>
                  <a:srgbClr val="000000"/>
                </a:solidFill>
                <a:effectLst/>
                <a:latin typeface="system-ui"/>
              </a:rPr>
              <a:t>De </a:t>
            </a:r>
            <a:r>
              <a:rPr lang="en-US" sz="3200" b="0" i="0" u="none" strike="noStrike" dirty="0" err="1">
                <a:solidFill>
                  <a:srgbClr val="000000"/>
                </a:solidFill>
                <a:effectLst/>
                <a:latin typeface="system-ui"/>
              </a:rPr>
              <a:t>cierto</a:t>
            </a:r>
            <a:r>
              <a:rPr lang="en-US" sz="3200" b="0" i="0" u="none" strike="noStrike" dirty="0">
                <a:solidFill>
                  <a:srgbClr val="000000"/>
                </a:solidFill>
                <a:effectLst/>
                <a:latin typeface="system-ui"/>
              </a:rPr>
              <a:t> les </a:t>
            </a:r>
            <a:r>
              <a:rPr lang="en-US" sz="3200" b="0" i="0" u="none" strike="noStrike" dirty="0" err="1">
                <a:solidFill>
                  <a:srgbClr val="000000"/>
                </a:solidFill>
                <a:effectLst/>
                <a:latin typeface="system-ui"/>
              </a:rPr>
              <a:t>digo</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algunos</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que </a:t>
            </a:r>
            <a:r>
              <a:rPr lang="en-US" sz="3200" b="0" i="0" u="none" strike="noStrike" dirty="0" err="1">
                <a:solidFill>
                  <a:srgbClr val="000000"/>
                </a:solidFill>
                <a:effectLst/>
                <a:latin typeface="system-ui"/>
              </a:rPr>
              <a:t>están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aquí</a:t>
            </a:r>
            <a:r>
              <a:rPr lang="en-US" sz="3200" b="0" i="0" u="none" strike="noStrike" dirty="0">
                <a:solidFill>
                  <a:srgbClr val="000000"/>
                </a:solidFill>
                <a:effectLst/>
                <a:latin typeface="system-ui"/>
              </a:rPr>
              <a:t> no </a:t>
            </a:r>
            <a:r>
              <a:rPr lang="en-US" sz="3200" b="0" i="0" u="none" strike="noStrike" dirty="0" err="1">
                <a:solidFill>
                  <a:srgbClr val="000000"/>
                </a:solidFill>
                <a:effectLst/>
                <a:latin typeface="system-ui"/>
              </a:rPr>
              <a:t>morirán</a:t>
            </a:r>
            <a:r>
              <a:rPr lang="en-US" sz="3200" b="0" i="0" u="none" strike="noStrike" dirty="0">
                <a:solidFill>
                  <a:srgbClr val="000000"/>
                </a:solidFill>
                <a:effectLst/>
                <a:latin typeface="system-ui"/>
              </a:rPr>
              <a:t> hasta que </a:t>
            </a:r>
            <a:r>
              <a:rPr lang="en-US" sz="3200" b="0" i="0" u="none" strike="noStrike" dirty="0" err="1">
                <a:solidFill>
                  <a:srgbClr val="000000"/>
                </a:solidFill>
                <a:effectLst/>
                <a:latin typeface="system-ui"/>
              </a:rPr>
              <a:t>hayan</a:t>
            </a:r>
            <a:r>
              <a:rPr lang="en-US" sz="3200" b="0" i="0" u="none" strike="noStrike" dirty="0">
                <a:solidFill>
                  <a:srgbClr val="000000"/>
                </a:solidFill>
                <a:effectLst/>
                <a:latin typeface="system-ui"/>
              </a:rPr>
              <a:t> visto al </a:t>
            </a:r>
            <a:r>
              <a:rPr lang="en-US" sz="3200" b="0" i="0" u="none" strike="noStrike" dirty="0" err="1">
                <a:solidFill>
                  <a:srgbClr val="000000"/>
                </a:solidFill>
                <a:effectLst/>
                <a:latin typeface="system-ui"/>
              </a:rPr>
              <a:t>Hijo</a:t>
            </a:r>
            <a:r>
              <a:rPr lang="en-US" sz="3200" b="0" i="0" u="none" strike="noStrike" dirty="0">
                <a:solidFill>
                  <a:srgbClr val="000000"/>
                </a:solidFill>
                <a:effectLst/>
                <a:latin typeface="system-ui"/>
              </a:rPr>
              <a:t> del Hombre </a:t>
            </a:r>
            <a:r>
              <a:rPr lang="en-US" sz="3200" b="0" i="0" u="none" strike="noStrike" dirty="0" err="1">
                <a:solidFill>
                  <a:srgbClr val="000000"/>
                </a:solidFill>
                <a:effectLst/>
                <a:latin typeface="system-ui"/>
              </a:rPr>
              <a:t>venir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reino</a:t>
            </a:r>
            <a:r>
              <a:rPr lang="en-US" sz="3200" b="0" i="0" u="none" strike="noStrike" dirty="0">
                <a:solidFill>
                  <a:srgbClr val="000000"/>
                </a:solidFill>
                <a:effectLst/>
                <a:latin typeface="system-ui"/>
              </a:rPr>
              <a:t>.»</a:t>
            </a:r>
          </a:p>
          <a:p>
            <a:pPr marL="342900" marR="171450" lvl="0" indent="-342900" algn="l" defTabSz="914400" rtl="0" eaLnBrk="1" fontAlgn="auto" latinLnBrk="0" hangingPunct="1">
              <a:lnSpc>
                <a:spcPct val="100000"/>
              </a:lnSpc>
              <a:spcBef>
                <a:spcPts val="1000"/>
              </a:spcBef>
              <a:spcAft>
                <a:spcPts val="1000"/>
              </a:spcAft>
              <a:buClr>
                <a:srgbClr val="000000"/>
              </a:buClr>
              <a:buSzPts val="1100"/>
              <a:buFont typeface="Arial"/>
              <a:buAutoNum type="arabicPeriod"/>
              <a:tabLst/>
              <a:defRPr/>
            </a:pP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303" name="Google Shape;303;g2f727a6128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37a5cec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s-419" sz="1800" dirty="0">
                <a:solidFill>
                  <a:srgbClr val="000000"/>
                </a:solidFill>
                <a:effectLst/>
                <a:latin typeface="Calibri" panose="020F0502020204030204" pitchFamily="34" charset="0"/>
                <a:ea typeface="Calibri" panose="020F0502020204030204" pitchFamily="34" charset="0"/>
              </a:rPr>
              <a:t>Leer Mateo 16:21-28. ¿Qué quiso decir Jesús con sus palabras sobre cargar nuestra cruz?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0" lvl="0" indent="0">
              <a:lnSpc>
                <a:spcPct val="107000"/>
              </a:lnSpc>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se refiere a cualquier tipo de sufrimiento. Es todo sufrimiento por causa de nuestra fe en Cristo.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Incluye la lucha interna contra nuestro propio “yo” pecaminoso: “Negarse a sí mismo.”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punto principal: Jesús no promete prosperidad terrenal aquí; nos promete vida perfecta en la eternidad. Aquí cargamos nuestra cruz con gozo, esperando con ansias la vida eterna.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ese sentido, nuestras vidas reflejan la de Jesús. ¿Tuvo él una vida llena de riqueza, éxito y popularidad? No.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Jesús nos da fuerzas para llevar nuestra cruz y la usa para aumentar nuestro aprecio por la cruz que Él llevó por nosotros. Nuestros sufrimientos no tienen mérito para salvarnos, pero pueden ser profundamente beneficiosos para nuestra fe. </a:t>
            </a:r>
          </a:p>
          <a:p>
            <a:pPr marL="285750" marR="0" lvl="0" indent="-285750">
              <a:lnSpc>
                <a:spcPct val="107000"/>
              </a:lnSpc>
              <a:spcAft>
                <a:spcPts val="800"/>
              </a:spcAft>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*Es posible que los estudiantes pregunten sobre Mateo 16:27 “Porque el Hijo del Hombre vendrá en la gloria de su Padre con sus ángeles, y entonces pagará a cada uno conforme a sus obras.” Este es un ejemplo de la ley: es cierto que seríamos juzgados por nuestras obras. Sin embargo, no somos salvos por nuestras obras (véase Mateo 25). No es nuestra cruz la que nos salva, sino que los que ya son salvos llevan cruces. </a:t>
            </a:r>
            <a:endParaRPr lang="en-US" sz="1800" i="1" dirty="0">
              <a:effectLst/>
              <a:latin typeface="Calibri" panose="020F0502020204030204" pitchFamily="34" charset="0"/>
              <a:ea typeface="Calibri" panose="020F0502020204030204" pitchFamily="34" charset="0"/>
            </a:endParaRPr>
          </a:p>
          <a:p>
            <a:pPr marL="285750" marR="0" lvl="0" indent="-285750">
              <a:lnSpc>
                <a:spcPct val="107000"/>
              </a:lnSpc>
              <a:spcAft>
                <a:spcPts val="800"/>
              </a:spcAft>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98450" algn="l" rtl="0">
              <a:spcBef>
                <a:spcPts val="0"/>
              </a:spcBef>
              <a:spcAft>
                <a:spcPts val="0"/>
              </a:spcAft>
              <a:buClr>
                <a:schemeClr val="dk1"/>
              </a:buClr>
              <a:buSzPts val="1100"/>
              <a:buFont typeface="Calibri"/>
              <a:buChar char="■"/>
            </a:pPr>
            <a:endParaRPr b="1" dirty="0">
              <a:solidFill>
                <a:schemeClr val="dk1"/>
              </a:solidFill>
              <a:latin typeface="Calibri"/>
              <a:ea typeface="Calibri"/>
              <a:cs typeface="Calibri"/>
              <a:sym typeface="Calibri"/>
            </a:endParaRPr>
          </a:p>
        </p:txBody>
      </p:sp>
      <p:sp>
        <p:nvSpPr>
          <p:cNvPr id="311" name="Google Shape;311;g2837a5cec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f727a6128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Marcos 8:34 Si alguno quiere seguirme, niéguese a sí mismo, tome su cruz, y sígame.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18" name="Google Shape;318;g2f727a6128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727a6128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Pedro 4:12-13 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6" name="Google Shape;326;g2f727a6128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727a6128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dicen Jesús y los apóstoles sobre la teología de la cruz?</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Filipenses 4:11-13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34" name="Google Shape;334;g2f727a6128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nSpc>
                <a:spcPct val="107000"/>
              </a:lnSpc>
              <a:buFont typeface="Symbol" pitchFamily="2" charset="2"/>
              <a:buChar char=""/>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Aquí estamos hablamos de una perspectiva de la vida, basada en el sacrificio humilde y el servicio de Jesús, no en la prosperidad terrenal. Estas dificultades y sufrimientos terminan siendo bendiciones para nuestra fe. </a:t>
            </a:r>
          </a:p>
          <a:p>
            <a:pPr marL="342900" marR="0" lvl="0" indent="-342900">
              <a:lnSpc>
                <a:spcPct val="107000"/>
              </a:lnSpc>
              <a:buFont typeface="Symbol" pitchFamily="2" charset="2"/>
              <a:buChar char=""/>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buFont typeface="Symbol" pitchFamily="2" charset="2"/>
              <a:buChar char=""/>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Nuestra victoria ya está asegurada por la fe en Jesucristo, nuestro Salvador, que vivió y murió en nuestro lugar.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por sus méritos que recibimos la corona de vida.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 por su gracia, su amor inmerecido, que tenemos vida en abundancia.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mayor bendición simplemente es Cristo: Cristo todo suficiente.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0"/>
              </a:spcAft>
              <a:buClr>
                <a:schemeClr val="dk1"/>
              </a:buClr>
              <a:buSzPts val="1100"/>
              <a:buFont typeface="Calibri"/>
              <a:buAutoNum type="romanLcPeriod"/>
            </a:pPr>
            <a:endParaRPr sz="1104" b="1" dirty="0">
              <a:solidFill>
                <a:schemeClr val="dk1"/>
              </a:solidFill>
              <a:latin typeface="Calibri"/>
              <a:ea typeface="Calibri"/>
              <a:cs typeface="Calibri"/>
              <a:sym typeface="Calibri"/>
            </a:endParaRPr>
          </a:p>
        </p:txBody>
      </p:sp>
      <p:sp>
        <p:nvSpPr>
          <p:cNvPr id="342" name="Google Shape;342;g28379ef65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37a5cecc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Juan 16:33 Estas cosas les he hablado para que en mí tengan paz. En el mundo tendrán aflicción; pero confíen. Yo he vencido el mundo.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349" name="Google Shape;349;g2837a5cecc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727a6128e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Corintios 15:57 ¡Pero gracias sean dadas a Dios, de que nos da la victoria por medio de nuestro Señor Jesucristo!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57" name="Google Shape;357;g2f727a6128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3: Identificar los pasos necesarios para cumplir con éxito el proyecto final.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Introducción breve a Lección 9</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Bienvenidos a Lección 9 de </a:t>
            </a:r>
            <a:r>
              <a:rPr lang="es-419" sz="1800" i="1" dirty="0">
                <a:effectLst/>
                <a:latin typeface="Calibri" panose="020F0502020204030204" pitchFamily="34" charset="0"/>
                <a:ea typeface="Calibri" panose="020F0502020204030204" pitchFamily="34" charset="0"/>
              </a:rPr>
              <a:t>“Legalismo: Enemigo de la gracia”,</a:t>
            </a:r>
            <a:r>
              <a:rPr lang="es-419" sz="1800" dirty="0">
                <a:effectLst/>
                <a:latin typeface="Calibri" panose="020F0502020204030204" pitchFamily="34" charset="0"/>
                <a:ea typeface="Calibri" panose="020F0502020204030204" pitchFamily="34" charset="0"/>
              </a:rPr>
              <a:t> nuestra última lección. En primer lugar, doy gracias a Dios por la oportunidad de estudiar la Palabra junto a ustedes. También quiero agradecerles por su dedicación y esfuerzo durante este curso. </a:t>
            </a:r>
          </a:p>
          <a:p>
            <a:pPr marL="0" marR="0" indent="0">
              <a:buFontTx/>
              <a:buNone/>
            </a:pPr>
            <a:endParaRPr lang="es-419"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Hoy veremos un aspecto más del legalismo: la falsa promesa de prosperidad terrenal. Terminaremos recordando y celebrado la victoria que ya tenemos en Cristo y la promesa de una vida eterna y perfecta con Él.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727a6128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Propósito del curso </a:t>
            </a:r>
            <a:r>
              <a:rPr lang="es-ES" sz="1800" i="1" dirty="0">
                <a:effectLst/>
                <a:latin typeface="Calibri" panose="020F0502020204030204" pitchFamily="34" charset="0"/>
                <a:ea typeface="Calibri" panose="020F0502020204030204" pitchFamily="34" charset="0"/>
              </a:rPr>
              <a:t>Legalismo: Enemigo de la gracia</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Definir conceptos clave como: legalismo, gracia, ley y evangelio, la certeza de la salvación, la vida santa motivada por el evangelio, y la teología de la cruz.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Identificar formas de legalismo y enfrentarlas con amor y verdad usando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Discernir cuándo aplicar ley o evangelio al hablar con individuos o grupos.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365" name="Google Shape;365;g2f727a6128e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727a6128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Calibri" panose="020F0502020204030204" pitchFamily="34" charset="0"/>
              </a:rPr>
              <a:t>3. Proyecto final del curso: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El proyecto final consiste en un examen escrito para realizar en casa.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Hay 10 preguntas que corresponden al contenido de las lecciones.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Cada respuesta debe reflejar el propósito del curso: comprender las enseñanzas de la Palabra de Dios, aplicarlas a la vida y manejar con claridad el vocabulario necesario para hablar sobre el legalismo como enemigo de la gracia.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Importancia del trabajo personal</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Proyecto Final debe ser propio, sincero y personal, mostrando cómo entiende y aplica lo aprendido.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Debe estar escrito con tus propias palabras, aplicado a tu vida y contexto.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Como dice 1 Pedro 3:15, deseamos que cada creyente esté “siempre listos para defenderse, con mansedumbre y respeto.”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Puedes usar pasajes bíblicos u otras fuentes permitidas, citándolas correctamente.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La IA puede ayudarte con ideas o ejemplos (como sugerencias para un Captar), pero no puede escribir tu proyecto por ti.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Si el proyecto parece copiado o generado por fuentes externas, deberá rehacerse con reflexión personal, buscando crecimiento espiritual genuino.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Opciones para realizar el proyecto:</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Formato digital: Descargar el documento en Word, responder en computadora o celular y enviarlo al profesor.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Formato impreso: Imprimir el documento en PDF, responder a mano, tomar fotos y enviarlas al profesor. Asegúrese de que las fotos que tome sean claras y legibles.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Cuaderno: Copiar las preguntas en un cuaderno, responder a mano, tomar fotos y enviarlas al profesor.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Entrevista oral: Coordinar con el profesor para responder en forma oral por entrevista en vivo o por audios de WhatsApp.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Entrega del proyecto: Puede enviarse por WhatsApp o correo electrónico directamente al profesor. Fecha límite: 14 día después de la última clase.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Si no sabes una respuesta: Revisa tus apuntes de clase, consulta los videos de las tareas o las grabaciones, pregunta directamente al profesor. </a:t>
            </a:r>
            <a:endParaRPr lang="en-US" sz="110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p>
        </p:txBody>
      </p:sp>
      <p:sp>
        <p:nvSpPr>
          <p:cNvPr id="395" name="Google Shape;395;g2f727a6128e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9. Anímales ya empezar en su proyecto final, contestando en sus propias palabras.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10. ¿Qué es el evangelio de la prosperidad? ¿Por qué es tan peligroso? (Lección 9)</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406" name="Google Shape;406;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a:extLst>
            <a:ext uri="{FF2B5EF4-FFF2-40B4-BE49-F238E27FC236}">
              <a16:creationId xmlns:a16="http://schemas.microsoft.com/office/drawing/2014/main" id="{B0E74C80-B34B-CA8F-1616-CE85AE2A98DB}"/>
            </a:ext>
          </a:extLst>
        </p:cNvPr>
        <p:cNvGrpSpPr/>
        <p:nvPr/>
      </p:nvGrpSpPr>
      <p:grpSpPr>
        <a:xfrm>
          <a:off x="0" y="0"/>
          <a:ext cx="0" cy="0"/>
          <a:chOff x="0" y="0"/>
          <a:chExt cx="0" cy="0"/>
        </a:xfrm>
      </p:grpSpPr>
      <p:sp>
        <p:nvSpPr>
          <p:cNvPr id="405" name="Google Shape;405;g2f5882f685f_0_1050:notes">
            <a:extLst>
              <a:ext uri="{FF2B5EF4-FFF2-40B4-BE49-F238E27FC236}">
                <a16:creationId xmlns:a16="http://schemas.microsoft.com/office/drawing/2014/main" id="{D7639D7C-CAD1-0FC3-971D-3489DC113D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OBJETIVO 4: El propósito de Academia Cristo</a:t>
            </a: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¡Únete a nosotros! Academia Cristo existe para ayudar a las personas a conocer a Cristo, crecer en su Palabra y compartir el Evangelio con otros, cumpliendo así la Gran Comisión (Mateo 28:19-20).</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¿Ya te reúnes con un grupo para estudiar la Biblia, con la familia o en la comunidad? ¿Te gustaría comenzar uno? Si, durante este curso, descubres que compartes nuestra fe y doctrina, conversa con un profesor para confirmarlo y conocer cómo unirte a nuestra misión.</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Ofrecemos capacitación y apoyo para formar un </a:t>
            </a:r>
            <a:r>
              <a:rPr lang="es-ES" sz="1800" b="1" dirty="0">
                <a:effectLst/>
                <a:latin typeface="Calibri" panose="020F0502020204030204" pitchFamily="34" charset="0"/>
                <a:ea typeface="Calibri" panose="020F0502020204030204" pitchFamily="34" charset="0"/>
              </a:rPr>
              <a:t>Grupo Sembrador</a:t>
            </a:r>
            <a:r>
              <a:rPr lang="es-ES" sz="1800" dirty="0">
                <a:effectLst/>
                <a:latin typeface="Calibri" panose="020F0502020204030204" pitchFamily="34" charset="0"/>
                <a:ea typeface="Calibri" panose="020F0502020204030204" pitchFamily="34" charset="0"/>
              </a:rPr>
              <a:t>, un grupo que estudia la Biblia y comparte el Evangelio en su comunidad como primer paso para plantar una iglesia.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Te animo a seguir estudiando la Palabra de Dios y creciendo en tu fe, ya sea que formes un grupo ahora o más adelante.</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b="1" i="1" dirty="0">
                <a:solidFill>
                  <a:srgbClr val="00B050"/>
                </a:solidFill>
                <a:effectLst/>
                <a:latin typeface="Calibri" panose="020F0502020204030204" pitchFamily="34" charset="0"/>
                <a:ea typeface="Calibri" panose="020F0502020204030204" pitchFamily="34" charset="0"/>
              </a:rPr>
              <a:t>Nota para el profesor:</a:t>
            </a:r>
            <a:r>
              <a:rPr lang="es-419" sz="1800" i="1" dirty="0">
                <a:solidFill>
                  <a:srgbClr val="00B050"/>
                </a:solidFill>
                <a:effectLst/>
                <a:latin typeface="Calibri" panose="020F0502020204030204" pitchFamily="34" charset="0"/>
                <a:ea typeface="Calibri" panose="020F0502020204030204" pitchFamily="34" charset="0"/>
              </a:rPr>
              <a:t> A lo largo de la clase o en tus conversaciones sobre el proyecto final, escucha con atención lo que dicen tus estudiantes. A veces, ya sea de forma directa o indirecta, comparten que creen en lo que enseña Academia Cristo, que desean plantar un grupo o que ya lo están haciendo. Esta es información importante para los consejeros de Academia Cristo. Toma nota de estos comentarios e inclúyelos en tu informe del curso, marcando al estudiante como “estudiante de interés”.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406" name="Google Shape;406;g2f5882f685f_0_1050:notes">
            <a:extLst>
              <a:ext uri="{FF2B5EF4-FFF2-40B4-BE49-F238E27FC236}">
                <a16:creationId xmlns:a16="http://schemas.microsoft.com/office/drawing/2014/main" id="{77425E96-B25B-D448-2EEB-BFF84D2A35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756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Señor Dios nuestro, te damos gracias de todo corazón por tu gracia inmerecida que nos sostiene y nos salva. Gracias porque, aunque somos débiles y pecadores, tú nos recibes y nos haces fuertes en Cristo.</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Te damos gracias por este tiempo de aprendizaje y por tu Palabra que nos enseña a vivir en libertad y amor conforme a Ti. Te pedimos especialmente por cada estudiante que está trabajando en el proyecto final. Dales sabiduría, claridad y paz mientras reflexionan y responden a las preguntas. Que el Espíritu Santo guíe sus pensamientos y palabras, para que puedan expresar con sinceridad y fe lo que han aprendido. Ayúdales a aplicar esta enseñanza en su vida diaria, fortaleciendo su fe, su paciencia en las pruebas y su amor hacia los demás, viviendo conforme a Tu voluntad.</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Ayúdanos a cargar nuestra cruz con gozo, a buscar primero Tu reino y justicia, y a compartir con valentía y amor las buenas nuevas con quienes nos rodean. Bendice nuestros esfuerzos, fortalece nuestra fe, y que cada paso que demos sea para Tu gloria y para edificación de Tu iglesia. En el nombre de Jesús, nuestro Salvador y Señor,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dirty="0" err="1">
                <a:solidFill>
                  <a:schemeClr val="dk1"/>
                </a:solidFill>
                <a:latin typeface="Calibri"/>
                <a:ea typeface="Calibri"/>
                <a:cs typeface="Calibri"/>
                <a:sym typeface="Calibri"/>
              </a:rPr>
              <a:t>Permita</a:t>
            </a:r>
            <a:r>
              <a:rPr lang="en-US" sz="1104" dirty="0">
                <a:solidFill>
                  <a:schemeClr val="dk1"/>
                </a:solidFill>
                <a:latin typeface="Calibri"/>
                <a:ea typeface="Calibri"/>
                <a:cs typeface="Calibri"/>
                <a:sym typeface="Calibri"/>
              </a:rPr>
              <a:t> que </a:t>
            </a:r>
            <a:r>
              <a:rPr lang="en-US" sz="1104" dirty="0" err="1">
                <a:solidFill>
                  <a:schemeClr val="dk1"/>
                </a:solidFill>
                <a:latin typeface="Calibri"/>
                <a:ea typeface="Calibri"/>
                <a:cs typeface="Calibri"/>
                <a:sym typeface="Calibri"/>
              </a:rPr>
              <a:t>cada</a:t>
            </a:r>
            <a:r>
              <a:rPr lang="en-US" sz="1104" dirty="0">
                <a:solidFill>
                  <a:schemeClr val="dk1"/>
                </a:solidFill>
                <a:latin typeface="Calibri"/>
                <a:ea typeface="Calibri"/>
                <a:cs typeface="Calibri"/>
                <a:sym typeface="Calibri"/>
              </a:rPr>
              <a:t> persona se </a:t>
            </a:r>
            <a:r>
              <a:rPr lang="en-US" sz="1104" dirty="0" err="1">
                <a:solidFill>
                  <a:schemeClr val="dk1"/>
                </a:solidFill>
                <a:latin typeface="Calibri"/>
                <a:ea typeface="Calibri"/>
                <a:cs typeface="Calibri"/>
                <a:sym typeface="Calibri"/>
              </a:rPr>
              <a:t>despida</a:t>
            </a:r>
            <a:r>
              <a:rPr lang="en-US" sz="1104" dirty="0">
                <a:solidFill>
                  <a:schemeClr val="dk1"/>
                </a:solidFill>
                <a:latin typeface="Calibri"/>
                <a:ea typeface="Calibri"/>
                <a:cs typeface="Calibri"/>
                <a:sym typeface="Calibri"/>
              </a:rPr>
              <a:t> de la </a:t>
            </a:r>
            <a:r>
              <a:rPr lang="en-US" sz="1104" dirty="0" err="1">
                <a:solidFill>
                  <a:schemeClr val="dk1"/>
                </a:solidFill>
                <a:latin typeface="Calibri"/>
                <a:ea typeface="Calibri"/>
                <a:cs typeface="Calibri"/>
                <a:sym typeface="Calibri"/>
              </a:rPr>
              <a:t>clase</a:t>
            </a:r>
            <a:r>
              <a:rPr lang="en-US" sz="1104" dirty="0">
                <a:solidFill>
                  <a:schemeClr val="dk1"/>
                </a:solidFill>
                <a:latin typeface="Calibri"/>
                <a:ea typeface="Calibri"/>
                <a:cs typeface="Calibri"/>
                <a:sym typeface="Calibri"/>
              </a:rPr>
              <a:t>.</a:t>
            </a:r>
            <a:endParaRPr sz="1104" dirty="0">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dirty="0">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spcAft>
                <a:spcPts val="1000"/>
              </a:spcAft>
              <a:buFontTx/>
              <a:buNone/>
            </a:pPr>
            <a:r>
              <a:rPr lang="es-419" sz="1800" dirty="0">
                <a:effectLst/>
                <a:latin typeface="Calibri" panose="020F0502020204030204" pitchFamily="34" charset="0"/>
                <a:ea typeface="Calibri" panose="020F0502020204030204" pitchFamily="34" charset="0"/>
              </a:rPr>
              <a:t>Señor Dios, Padre celestial, ayúdame a comprender que ya soy verdaderamente rico por mi relación contigo, mi Salvador, y por las personas que me aman y cuidan de mí. No permitas que caiga en la trampa de la codicia. Concédeme el don del contentamiento, para que, si no puedo tener lo que deseo, aprenda a desear lo que ya me has dado.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#1: Describir la falsa enseñanza de “el evangelio de la prosperidad” y por qué es peligroso.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¿Qué es el evangelio de la prosperidad?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4AF6B75-998C-835F-AF40-EA0F84B1CFD1}"/>
            </a:ext>
          </a:extLst>
        </p:cNvPr>
        <p:cNvGrpSpPr/>
        <p:nvPr/>
      </p:nvGrpSpPr>
      <p:grpSpPr>
        <a:xfrm>
          <a:off x="0" y="0"/>
          <a:ext cx="0" cy="0"/>
          <a:chOff x="0" y="0"/>
          <a:chExt cx="0" cy="0"/>
        </a:xfrm>
      </p:grpSpPr>
      <p:sp>
        <p:nvSpPr>
          <p:cNvPr id="310" name="Google Shape;310;g2837a5cecc2_0_6:notes">
            <a:extLst>
              <a:ext uri="{FF2B5EF4-FFF2-40B4-BE49-F238E27FC236}">
                <a16:creationId xmlns:a16="http://schemas.microsoft.com/office/drawing/2014/main" id="{9183DBCB-88A4-2A45-DD10-D2D1322E91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es el evangelio de la prosperidad?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Enseñanza falsa que promete vidas terrenalmente prósperas y exitosas si creemos, obedecemos o pedimos lo suficiente.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spcAft>
                <a:spcPts val="800"/>
              </a:spcAft>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Enseña que dios concederá cualquier petición si tenemos suficiente fe y llevamos una vida justa.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298450" algn="l" rtl="0">
              <a:spcBef>
                <a:spcPts val="0"/>
              </a:spcBef>
              <a:spcAft>
                <a:spcPts val="0"/>
              </a:spcAft>
              <a:buClr>
                <a:schemeClr val="dk1"/>
              </a:buClr>
              <a:buSzPts val="1100"/>
              <a:buFont typeface="Calibri"/>
              <a:buChar char="■"/>
            </a:pPr>
            <a:endParaRPr b="1" dirty="0">
              <a:solidFill>
                <a:schemeClr val="dk1"/>
              </a:solidFill>
              <a:latin typeface="Calibri"/>
              <a:ea typeface="Calibri"/>
              <a:cs typeface="Calibri"/>
              <a:sym typeface="Calibri"/>
            </a:endParaRPr>
          </a:p>
        </p:txBody>
      </p:sp>
      <p:sp>
        <p:nvSpPr>
          <p:cNvPr id="311" name="Google Shape;311;g2837a5cecc2_0_6:notes">
            <a:extLst>
              <a:ext uri="{FF2B5EF4-FFF2-40B4-BE49-F238E27FC236}">
                <a16:creationId xmlns:a16="http://schemas.microsoft.com/office/drawing/2014/main" id="{819AB3F3-2BB6-831B-184E-5E6780571C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6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27a6128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Algunos malinterpretan Santiago 4:2 como prueba del evangelio de prosperidad: “No obtienen lo que desean, porque no pidan.”</a:t>
            </a:r>
            <a:r>
              <a:rPr lang="es-ES" sz="1800" dirty="0">
                <a:solidFill>
                  <a:srgbClr val="000000"/>
                </a:solidFill>
                <a:effectLst/>
                <a:latin typeface="Calibri" panose="020F0502020204030204" pitchFamily="34" charset="0"/>
                <a:ea typeface="Calibri" panose="020F0502020204030204" pitchFamily="34" charset="0"/>
              </a:rPr>
              <a:t> </a:t>
            </a:r>
            <a:r>
              <a:rPr lang="es-419" sz="1800" dirty="0">
                <a:solidFill>
                  <a:srgbClr val="000000"/>
                </a:solidFill>
                <a:effectLst/>
                <a:latin typeface="Calibri" panose="020F0502020204030204" pitchFamily="34" charset="0"/>
                <a:ea typeface="Calibri" panose="020F0502020204030204" pitchFamily="34" charset="0"/>
              </a:rPr>
              <a:t>¿Qué nos enseña el versículo siguiente, Santiago 4:3? </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0"/>
              </a:spcAft>
              <a:buClr>
                <a:schemeClr val="dk1"/>
              </a:buClr>
              <a:buSzPts val="1100"/>
              <a:buFont typeface="Calibri"/>
              <a:buAutoNum type="arabicPeriod"/>
            </a:pPr>
            <a:endParaRPr lang="en-US" sz="1104" b="1" dirty="0">
              <a:solidFill>
                <a:schemeClr val="dk1"/>
              </a:solidFill>
              <a:latin typeface="Calibri"/>
              <a:ea typeface="Calibri"/>
              <a:cs typeface="Calibri"/>
              <a:sym typeface="Calibri"/>
            </a:endParaRPr>
          </a:p>
        </p:txBody>
      </p:sp>
      <p:sp>
        <p:nvSpPr>
          <p:cNvPr id="152" name="Google Shape;152;g2f727a612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37a5cecc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Algunos malinterpretan Santiago 4:2 como prueba del evangelio de prosperidad: “No obtienen lo que desean, porque no pidan.”</a:t>
            </a:r>
            <a:r>
              <a:rPr lang="es-ES" sz="1100" dirty="0">
                <a:solidFill>
                  <a:srgbClr val="000000"/>
                </a:solidFill>
                <a:effectLst/>
                <a:latin typeface="Calibri" panose="020F0502020204030204" pitchFamily="34" charset="0"/>
                <a:ea typeface="Calibri" panose="020F0502020204030204" pitchFamily="34" charset="0"/>
              </a:rPr>
              <a:t> </a:t>
            </a:r>
            <a:r>
              <a:rPr lang="es-419" sz="1100" dirty="0">
                <a:solidFill>
                  <a:srgbClr val="000000"/>
                </a:solidFill>
                <a:effectLst/>
                <a:latin typeface="Calibri" panose="020F0502020204030204" pitchFamily="34" charset="0"/>
                <a:ea typeface="Calibri" panose="020F0502020204030204" pitchFamily="34" charset="0"/>
              </a:rPr>
              <a:t>¿Qué nos enseña el versículo siguiente, Santiago 4:3? </a:t>
            </a: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Santiago escribe “a las doce tribus que están en la dispersión” (1:1)</a:t>
            </a:r>
          </a:p>
          <a:p>
            <a:pPr marL="171450" marR="0" lvl="0"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contexto (4:1-3) muestra que no recibirán porque pedían con motivaciones egoístas, para sus propios placeres.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lnSpc>
                <a:spcPct val="107000"/>
              </a:lnSpc>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Santiago 4:1-3 ¿De dónde vienen las guerras y las peleas entre ustedes? ¿Acaso no vienen de sus pasiones, las cuales luchan dentro de ustedes mismos? 2 Si ustedes desean algo, y no lo obtienen, entonces matan. Si arden de envidia y no consiguen lo que desean, entonces discuten y luchan. Pero no obtienen lo que desean, porque no piden; 3 </a:t>
            </a:r>
            <a:r>
              <a:rPr lang="es-ES" sz="1100" u="sng" kern="100" dirty="0">
                <a:effectLst/>
                <a:latin typeface="Calibri" panose="020F0502020204030204" pitchFamily="34" charset="0"/>
                <a:ea typeface="Cambria" panose="02040503050406030204" pitchFamily="18" charset="0"/>
                <a:cs typeface="Times New Roman" panose="02020603050405020304" pitchFamily="18" charset="0"/>
              </a:rPr>
              <a:t>y cuando piden algo, no lo reciben porque lo piden con malas intenciones, para gastarlo en sus propios placeres.</a:t>
            </a:r>
          </a:p>
          <a:p>
            <a:pPr marL="628650" marR="0" lvl="1" indent="-171450">
              <a:lnSpc>
                <a:spcPct val="107000"/>
              </a:lnSpc>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828800" marR="171450" lvl="3" indent="-298450" algn="l" rtl="0">
              <a:spcBef>
                <a:spcPts val="0"/>
              </a:spcBef>
              <a:spcAft>
                <a:spcPts val="0"/>
              </a:spcAft>
              <a:buClr>
                <a:schemeClr val="dk1"/>
              </a:buClr>
              <a:buSzPts val="1100"/>
              <a:buFont typeface="Calibri"/>
              <a:buAutoNum type="alphaLcPeriod"/>
            </a:pPr>
            <a:endParaRPr u="sng" dirty="0">
              <a:solidFill>
                <a:schemeClr val="dk1"/>
              </a:solidFill>
              <a:latin typeface="Calibri"/>
              <a:ea typeface="Calibri"/>
              <a:cs typeface="Calibri"/>
              <a:sym typeface="Calibri"/>
            </a:endParaRPr>
          </a:p>
        </p:txBody>
      </p:sp>
      <p:sp>
        <p:nvSpPr>
          <p:cNvPr id="160" name="Google Shape;160;g2837a5cecc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f727a6128e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f727a6128e_0_16"/>
          <p:cNvPicPr preferRelativeResize="0"/>
          <p:nvPr/>
        </p:nvPicPr>
        <p:blipFill rotWithShape="1">
          <a:blip r:embed="rId3">
            <a:alphaModFix/>
          </a:blip>
          <a:srcRect/>
          <a:stretch/>
        </p:blipFill>
        <p:spPr>
          <a:xfrm>
            <a:off x="80901" y="1686257"/>
            <a:ext cx="3125596" cy="3218436"/>
          </a:xfrm>
          <a:prstGeom prst="rect">
            <a:avLst/>
          </a:prstGeom>
          <a:noFill/>
          <a:ln>
            <a:noFill/>
          </a:ln>
          <a:effectLst>
            <a:outerShdw blurRad="50800" dist="38100" dir="2700000" algn="tl" rotWithShape="0">
              <a:srgbClr val="000000">
                <a:alpha val="40000"/>
              </a:srgbClr>
            </a:outerShdw>
          </a:effectLst>
        </p:spPr>
      </p:pic>
      <p:pic>
        <p:nvPicPr>
          <p:cNvPr id="172" name="Google Shape;172;g2f727a6128e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3" name="Google Shape;173;g2f727a6128e_0_16"/>
          <p:cNvSpPr txBox="1"/>
          <p:nvPr/>
        </p:nvSpPr>
        <p:spPr>
          <a:xfrm>
            <a:off x="3287399" y="2371925"/>
            <a:ext cx="7213090" cy="2354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ésta</a:t>
            </a:r>
            <a:r>
              <a:rPr lang="en-US" sz="3300" dirty="0">
                <a:solidFill>
                  <a:schemeClr val="dk1"/>
                </a:solidFill>
                <a:latin typeface="Lato"/>
                <a:ea typeface="Lato"/>
                <a:cs typeface="Lato"/>
                <a:sym typeface="Lato"/>
              </a:rPr>
              <a:t> es la </a:t>
            </a:r>
            <a:r>
              <a:rPr lang="en-US" sz="3300" dirty="0" err="1">
                <a:solidFill>
                  <a:schemeClr val="dk1"/>
                </a:solidFill>
                <a:latin typeface="Lato"/>
                <a:ea typeface="Lato"/>
                <a:cs typeface="Lato"/>
                <a:sym typeface="Lato"/>
              </a:rPr>
              <a:t>confianza</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tenemos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pedimos</a:t>
            </a:r>
            <a:r>
              <a:rPr lang="en-US" sz="3300" dirty="0">
                <a:solidFill>
                  <a:schemeClr val="dk1"/>
                </a:solidFill>
                <a:latin typeface="Lato"/>
                <a:ea typeface="Lato"/>
                <a:cs typeface="Lato"/>
                <a:sym typeface="Lato"/>
              </a:rPr>
              <a:t> algo </a:t>
            </a:r>
            <a:r>
              <a:rPr lang="en-US" sz="3300" dirty="0" err="1">
                <a:solidFill>
                  <a:schemeClr val="dk1"/>
                </a:solidFill>
                <a:latin typeface="Lato"/>
                <a:ea typeface="Lato"/>
                <a:cs typeface="Lato"/>
                <a:sym typeface="Lato"/>
              </a:rPr>
              <a:t>según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voluntad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oye</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Juan 5:14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83796e4b17_0_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El legalismo y el evangelio de la prosperidad</a:t>
            </a:r>
            <a:endParaRPr sz="4860">
              <a:solidFill>
                <a:srgbClr val="009444"/>
              </a:solidFill>
              <a:latin typeface="Lato"/>
              <a:ea typeface="Lato"/>
              <a:cs typeface="Lato"/>
              <a:sym typeface="Lato"/>
            </a:endParaRPr>
          </a:p>
        </p:txBody>
      </p:sp>
      <p:cxnSp>
        <p:nvCxnSpPr>
          <p:cNvPr id="179" name="Google Shape;179;g283796e4b17_0_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83796e4b17_0_0"/>
          <p:cNvSpPr txBox="1"/>
          <p:nvPr/>
        </p:nvSpPr>
        <p:spPr>
          <a:xfrm>
            <a:off x="2374771" y="2584780"/>
            <a:ext cx="9524700" cy="301617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El </a:t>
            </a:r>
            <a:r>
              <a:rPr lang="en-US" sz="3300" dirty="0" err="1">
                <a:solidFill>
                  <a:schemeClr val="dk1"/>
                </a:solidFill>
                <a:latin typeface="Lato"/>
                <a:ea typeface="Lato"/>
                <a:cs typeface="Lato"/>
                <a:sym typeface="Lato"/>
              </a:rPr>
              <a:t>legalismo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exige</a:t>
            </a:r>
            <a:r>
              <a:rPr lang="en-US" sz="3300" dirty="0">
                <a:solidFill>
                  <a:schemeClr val="dk1"/>
                </a:solidFill>
                <a:latin typeface="Lato"/>
                <a:ea typeface="Lato"/>
                <a:cs typeface="Lato"/>
                <a:sym typeface="Lato"/>
              </a:rPr>
              <a:t> lo que la Biblia no </a:t>
            </a:r>
            <a:r>
              <a:rPr lang="en-US" sz="3300" dirty="0" err="1">
                <a:solidFill>
                  <a:schemeClr val="dk1"/>
                </a:solidFill>
                <a:latin typeface="Lato"/>
                <a:ea typeface="Lato"/>
                <a:cs typeface="Lato"/>
                <a:sym typeface="Lato"/>
              </a:rPr>
              <a:t>exige</a:t>
            </a:r>
            <a:r>
              <a:rPr lang="en-US" sz="3300" dirty="0">
                <a:solidFill>
                  <a:schemeClr val="dk1"/>
                </a:solidFill>
                <a:latin typeface="Lato"/>
                <a:ea typeface="Lato"/>
                <a:cs typeface="Lato"/>
                <a:sym typeface="Lato"/>
              </a:rPr>
              <a:t> y promote lo que la Biblia no promote.</a:t>
            </a:r>
          </a:p>
          <a:p>
            <a:pPr marL="457200" lvl="0" indent="-438150" algn="l" rtl="0">
              <a:spcBef>
                <a:spcPts val="1000"/>
              </a:spcBef>
              <a:spcAft>
                <a:spcPts val="0"/>
              </a:spcAft>
              <a:buClr>
                <a:schemeClr val="dk1"/>
              </a:buClr>
              <a:buSzPts val="3300"/>
              <a:buFont typeface="Lato"/>
              <a:buChar char="●"/>
            </a:pPr>
            <a:endParaRPr lang="en-US"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Condiciona</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bendiciones</a:t>
            </a:r>
            <a:r>
              <a:rPr lang="en-US" sz="3300" dirty="0">
                <a:solidFill>
                  <a:schemeClr val="dk1"/>
                </a:solidFill>
                <a:latin typeface="Lato"/>
                <a:ea typeface="Lato"/>
                <a:cs typeface="Lato"/>
                <a:sym typeface="Lato"/>
              </a:rPr>
              <a:t> de Dios a </a:t>
            </a:r>
            <a:r>
              <a:rPr lang="en-US" sz="3300" dirty="0" err="1">
                <a:solidFill>
                  <a:schemeClr val="dk1"/>
                </a:solidFill>
                <a:latin typeface="Lato"/>
                <a:ea typeface="Lato"/>
                <a:cs typeface="Lato"/>
                <a:sym typeface="Lato"/>
              </a:rPr>
              <a:t>nuestras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f727a6128e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f727a6128e_0_34"/>
          <p:cNvPicPr preferRelativeResize="0"/>
          <p:nvPr/>
        </p:nvPicPr>
        <p:blipFill rotWithShape="1">
          <a:blip r:embed="rId3">
            <a:alphaModFix/>
          </a:blip>
          <a:srcRect/>
          <a:stretch/>
        </p:blipFill>
        <p:spPr>
          <a:xfrm>
            <a:off x="-32702"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7" name="Google Shape;197;g2f727a6128e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8" name="Google Shape;198;g2f727a6128e_0_34"/>
          <p:cNvSpPr txBox="1"/>
          <p:nvPr/>
        </p:nvSpPr>
        <p:spPr>
          <a:xfrm>
            <a:off x="3092894" y="1819782"/>
            <a:ext cx="81258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estamos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llenos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impureza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actos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justicia</a:t>
            </a:r>
            <a:r>
              <a:rPr lang="en-US" sz="3300" dirty="0">
                <a:solidFill>
                  <a:schemeClr val="dk1"/>
                </a:solidFill>
                <a:latin typeface="Lato"/>
                <a:ea typeface="Lato"/>
                <a:cs typeface="Lato"/>
                <a:sym typeface="Lato"/>
              </a:rPr>
              <a:t> son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un trapo </a:t>
            </a:r>
            <a:r>
              <a:rPr lang="en-US" sz="3300" dirty="0" err="1">
                <a:solidFill>
                  <a:schemeClr val="dk1"/>
                </a:solidFill>
                <a:latin typeface="Lato"/>
                <a:ea typeface="Lato"/>
                <a:cs typeface="Lato"/>
                <a:sym typeface="Lato"/>
              </a:rPr>
              <a:t>lleno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inmundicia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somos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hojas </a:t>
            </a:r>
            <a:r>
              <a:rPr lang="en-US" sz="3300" dirty="0" err="1">
                <a:solidFill>
                  <a:schemeClr val="dk1"/>
                </a:solidFill>
                <a:latin typeface="Lato"/>
                <a:ea typeface="Lato"/>
                <a:cs typeface="Lato"/>
                <a:sym typeface="Lato"/>
              </a:rPr>
              <a:t>caídas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maldades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arrastran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viento</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Isaías 64:6</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f727a6128e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f727a6128e_0_51"/>
          <p:cNvPicPr preferRelativeResize="0"/>
          <p:nvPr/>
        </p:nvPicPr>
        <p:blipFill rotWithShape="1">
          <a:blip r:embed="rId3">
            <a:alphaModFix/>
          </a:blip>
          <a:srcRect/>
          <a:stretch/>
        </p:blipFill>
        <p:spPr>
          <a:xfrm>
            <a:off x="-1" y="1675732"/>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f727a6128e_0_51"/>
          <p:cNvSpPr txBox="1"/>
          <p:nvPr/>
        </p:nvSpPr>
        <p:spPr>
          <a:xfrm>
            <a:off x="3125596"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llamativo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14" name="Google Shape;214;g2f727a6128e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727a6128e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727a6128e_0_66"/>
          <p:cNvPicPr preferRelativeResize="0"/>
          <p:nvPr/>
        </p:nvPicPr>
        <p:blipFill rotWithShape="1">
          <a:blip r:embed="rId3">
            <a:alphaModFix/>
          </a:blip>
          <a:srcRect/>
          <a:stretch/>
        </p:blipFill>
        <p:spPr>
          <a:xfrm>
            <a:off x="58738" y="1819782"/>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f727a6128e_0_66"/>
          <p:cNvSpPr txBox="1"/>
          <p:nvPr/>
        </p:nvSpPr>
        <p:spPr>
          <a:xfrm>
            <a:off x="3176206" y="276720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peligros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29" name="Google Shape;229;g2f727a6128e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837a5cecc2_0_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a5cecc2_0_9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36" name="Google Shape;236;g2837a5cecc2_0_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7" name="Google Shape;237;g2837a5cecc2_0_98"/>
          <p:cNvSpPr txBox="1"/>
          <p:nvPr/>
        </p:nvSpPr>
        <p:spPr>
          <a:xfrm>
            <a:off x="3287399" y="658350"/>
            <a:ext cx="7374900" cy="5541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cielo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no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Pues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allí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estará</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6:19-21</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f727a6128e_0_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f727a6128e_0_75"/>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4" name="Google Shape;244;g2f727a6128e_0_7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5" name="Google Shape;245;g2f727a6128e_0_75"/>
          <p:cNvSpPr txBox="1"/>
          <p:nvPr/>
        </p:nvSpPr>
        <p:spPr>
          <a:xfrm>
            <a:off x="3328417" y="1819782"/>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Nadie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servir</a:t>
            </a:r>
            <a:r>
              <a:rPr lang="en-US" sz="3400" dirty="0">
                <a:solidFill>
                  <a:schemeClr val="dk1"/>
                </a:solidFill>
                <a:latin typeface="Lato"/>
                <a:ea typeface="Lato"/>
                <a:cs typeface="Lato"/>
                <a:sym typeface="Lato"/>
              </a:rPr>
              <a:t> a dos </a:t>
            </a:r>
            <a:r>
              <a:rPr lang="en-US" sz="3400" dirty="0" err="1">
                <a:solidFill>
                  <a:schemeClr val="dk1"/>
                </a:solidFill>
                <a:latin typeface="Lato"/>
                <a:ea typeface="Lato"/>
                <a:cs typeface="Lato"/>
                <a:sym typeface="Lato"/>
              </a:rPr>
              <a:t>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odiará</a:t>
            </a:r>
            <a:r>
              <a:rPr lang="en-US" sz="3400" dirty="0">
                <a:solidFill>
                  <a:schemeClr val="dk1"/>
                </a:solidFill>
                <a:latin typeface="Lato"/>
                <a:ea typeface="Lato"/>
                <a:cs typeface="Lato"/>
                <a:sym typeface="Lato"/>
              </a:rPr>
              <a:t> a uno y </a:t>
            </a:r>
            <a:r>
              <a:rPr lang="en-US" sz="3400" dirty="0" err="1">
                <a:solidFill>
                  <a:schemeClr val="dk1"/>
                </a:solidFill>
                <a:latin typeface="Lato"/>
                <a:ea typeface="Lato"/>
                <a:cs typeface="Lato"/>
                <a:sym typeface="Lato"/>
              </a:rPr>
              <a:t>amará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estimará</a:t>
            </a:r>
            <a:r>
              <a:rPr lang="en-US" sz="3400" dirty="0">
                <a:solidFill>
                  <a:schemeClr val="dk1"/>
                </a:solidFill>
                <a:latin typeface="Lato"/>
                <a:ea typeface="Lato"/>
                <a:cs typeface="Lato"/>
                <a:sym typeface="Lato"/>
              </a:rPr>
              <a:t> a uno y </a:t>
            </a:r>
            <a:r>
              <a:rPr lang="en-US" sz="3400" dirty="0" err="1">
                <a:solidFill>
                  <a:schemeClr val="dk1"/>
                </a:solidFill>
                <a:latin typeface="Lato"/>
                <a:ea typeface="Lato"/>
                <a:cs typeface="Lato"/>
                <a:sym typeface="Lato"/>
              </a:rPr>
              <a:t>menospreciará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servir</a:t>
            </a:r>
            <a:r>
              <a:rPr lang="en-US" sz="3400" dirty="0">
                <a:solidFill>
                  <a:schemeClr val="dk1"/>
                </a:solidFill>
                <a:latin typeface="Lato"/>
                <a:ea typeface="Lato"/>
                <a:cs typeface="Lato"/>
                <a:sym typeface="Lato"/>
              </a:rPr>
              <a:t> a Dios y a las </a:t>
            </a:r>
            <a:r>
              <a:rPr lang="en-US" sz="3400" dirty="0" err="1">
                <a:solidFill>
                  <a:schemeClr val="dk1"/>
                </a:solidFill>
                <a:latin typeface="Lato"/>
                <a:ea typeface="Lato"/>
                <a:cs typeface="Lato"/>
                <a:sym typeface="Lato"/>
              </a:rPr>
              <a:t>riquezas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6:24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f727a6128e_0_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f727a6128e_0_84"/>
          <p:cNvPicPr preferRelativeResize="0"/>
          <p:nvPr/>
        </p:nvPicPr>
        <p:blipFill rotWithShape="1">
          <a:blip r:embed="rId3">
            <a:alphaModFix/>
          </a:blip>
          <a:srcRect/>
          <a:stretch/>
        </p:blipFill>
        <p:spPr>
          <a:xfrm>
            <a:off x="80901" y="1658507"/>
            <a:ext cx="3125596" cy="3218436"/>
          </a:xfrm>
          <a:prstGeom prst="rect">
            <a:avLst/>
          </a:prstGeom>
          <a:noFill/>
          <a:ln>
            <a:noFill/>
          </a:ln>
          <a:effectLst>
            <a:outerShdw blurRad="50800" dist="38100" dir="2700000" algn="tl" rotWithShape="0">
              <a:srgbClr val="000000">
                <a:alpha val="40000"/>
              </a:srgbClr>
            </a:outerShdw>
          </a:effectLst>
        </p:spPr>
      </p:pic>
      <p:pic>
        <p:nvPicPr>
          <p:cNvPr id="252" name="Google Shape;252;g2f727a6128e_0_8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3" name="Google Shape;253;g2f727a6128e_0_84"/>
          <p:cNvSpPr txBox="1"/>
          <p:nvPr/>
        </p:nvSpPr>
        <p:spPr>
          <a:xfrm>
            <a:off x="3287399" y="2265672"/>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Busquen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primeramente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reino</a:t>
            </a:r>
            <a:r>
              <a:rPr lang="en-US" sz="3400" dirty="0">
                <a:solidFill>
                  <a:schemeClr val="dk1"/>
                </a:solidFill>
                <a:latin typeface="Lato"/>
                <a:ea typeface="Lato"/>
                <a:cs typeface="Lato"/>
                <a:sym typeface="Lato"/>
              </a:rPr>
              <a:t> de Dios y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serán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añadidas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6:33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8379ef6529_0_12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g28379ef6529_0_12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¿Hay </a:t>
            </a:r>
            <a:r>
              <a:rPr lang="en-US" sz="4000" b="1" dirty="0" err="1">
                <a:solidFill>
                  <a:schemeClr val="dk1"/>
                </a:solidFill>
                <a:latin typeface="Lato"/>
                <a:ea typeface="Lato"/>
                <a:cs typeface="Lato"/>
                <a:sym typeface="Lato"/>
              </a:rPr>
              <a:t>bendiciones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terrenales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vivir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cristiana</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61" name="Google Shape;261;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727a6128e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727a6128e_0_117"/>
          <p:cNvPicPr preferRelativeResize="0"/>
          <p:nvPr/>
        </p:nvPicPr>
        <p:blipFill rotWithShape="1">
          <a:blip r:embed="rId3">
            <a:alphaModFix/>
          </a:blip>
          <a:srcRect/>
          <a:stretch/>
        </p:blipFill>
        <p:spPr>
          <a:xfrm>
            <a:off x="80901" y="1460358"/>
            <a:ext cx="3125596"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727a6128e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727a6128e_0_117"/>
          <p:cNvSpPr txBox="1"/>
          <p:nvPr/>
        </p:nvSpPr>
        <p:spPr>
          <a:xfrm>
            <a:off x="3062584" y="480475"/>
            <a:ext cx="8070367" cy="608760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Puesto</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resucitado</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busquen</a:t>
            </a:r>
            <a:r>
              <a:rPr lang="en-US" sz="3300" dirty="0">
                <a:solidFill>
                  <a:schemeClr val="dk1"/>
                </a:solidFill>
                <a:latin typeface="Lato"/>
                <a:ea typeface="Lato"/>
                <a:cs typeface="Lato"/>
                <a:sym typeface="Lato"/>
              </a:rPr>
              <a:t> las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arriba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donde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Cristo </a:t>
            </a:r>
            <a:r>
              <a:rPr lang="en-US" sz="3300" dirty="0" err="1">
                <a:solidFill>
                  <a:schemeClr val="dk1"/>
                </a:solidFill>
                <a:latin typeface="Lato"/>
                <a:ea typeface="Lato"/>
                <a:cs typeface="Lato"/>
                <a:sym typeface="Lato"/>
              </a:rPr>
              <a:t>sentado</a:t>
            </a:r>
            <a:r>
              <a:rPr lang="en-US" sz="3300" dirty="0">
                <a:solidFill>
                  <a:schemeClr val="dk1"/>
                </a:solidFill>
                <a:latin typeface="Lato"/>
                <a:ea typeface="Lato"/>
                <a:cs typeface="Lato"/>
                <a:sym typeface="Lato"/>
              </a:rPr>
              <a:t> a la </a:t>
            </a:r>
            <a:r>
              <a:rPr lang="en-US" sz="3300" dirty="0" err="1">
                <a:solidFill>
                  <a:schemeClr val="dk1"/>
                </a:solidFill>
                <a:latin typeface="Lato"/>
                <a:ea typeface="Lato"/>
                <a:cs typeface="Lato"/>
                <a:sym typeface="Lato"/>
              </a:rPr>
              <a:t>derecha</a:t>
            </a:r>
            <a:r>
              <a:rPr lang="en-US" sz="3300" dirty="0">
                <a:solidFill>
                  <a:schemeClr val="dk1"/>
                </a:solidFill>
                <a:latin typeface="Lato"/>
                <a:ea typeface="Lato"/>
                <a:cs typeface="Lato"/>
                <a:sym typeface="Lato"/>
              </a:rPr>
              <a:t> de Dios. </a:t>
            </a:r>
            <a:r>
              <a:rPr lang="en-US" sz="3300" i="1" dirty="0">
                <a:solidFill>
                  <a:schemeClr val="dk1"/>
                </a:solidFill>
                <a:latin typeface="Lato"/>
                <a:ea typeface="Lato"/>
                <a:cs typeface="Lato"/>
                <a:sym typeface="Lato"/>
              </a:rPr>
              <a:t>2</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Pongan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mira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cielo</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de la tierra.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3</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muerto</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escondida</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Dios.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4</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Cristo, que es la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manifieste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también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serán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manifestados</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gloria.</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3:1-4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591208"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falsa </a:t>
              </a:r>
              <a:r>
                <a:rPr lang="en-US" sz="2800" dirty="0" err="1">
                  <a:solidFill>
                    <a:schemeClr val="lt1"/>
                  </a:solidFill>
                  <a:latin typeface="Lato"/>
                  <a:ea typeface="Lato"/>
                  <a:cs typeface="Lato"/>
                  <a:sym typeface="Lato"/>
                </a:rPr>
                <a:t>enseñanza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prosperidad</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teolgía</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cruz</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pasos </a:t>
              </a:r>
              <a:r>
                <a:rPr lang="en-US" sz="2800" dirty="0" err="1">
                  <a:solidFill>
                    <a:schemeClr val="lt1"/>
                  </a:solidFill>
                  <a:latin typeface="Lato"/>
                  <a:ea typeface="Lato"/>
                  <a:cs typeface="Lato"/>
                  <a:sym typeface="Lato"/>
                </a:rPr>
                <a:t>necesarios</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cumplir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éxito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proyecto</a:t>
              </a:r>
              <a:r>
                <a:rPr lang="en-US" sz="2800" dirty="0">
                  <a:solidFill>
                    <a:schemeClr val="lt1"/>
                  </a:solidFill>
                  <a:latin typeface="Lato"/>
                  <a:ea typeface="Lato"/>
                  <a:cs typeface="Lato"/>
                  <a:sym typeface="Lato"/>
                </a:rPr>
                <a:t> final.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f727a6128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f727a6128e_0_140"/>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f727a6128e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f727a6128e_0_140"/>
          <p:cNvSpPr txBox="1"/>
          <p:nvPr/>
        </p:nvSpPr>
        <p:spPr>
          <a:xfrm>
            <a:off x="3455206" y="2089750"/>
            <a:ext cx="7592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Leer Mateo 16:21-28</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quiso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decir</a:t>
            </a:r>
            <a:r>
              <a:rPr lang="en-US" sz="4000" b="1" dirty="0">
                <a:solidFill>
                  <a:schemeClr val="dk1"/>
                </a:solidFill>
                <a:latin typeface="Lato"/>
                <a:ea typeface="Lato"/>
                <a:cs typeface="Lato"/>
                <a:sym typeface="Lato"/>
              </a:rPr>
              <a:t> Jesús con sus palabras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cargar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cruz</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837a5cecc2_0_6"/>
          <p:cNvSpPr txBox="1"/>
          <p:nvPr/>
        </p:nvSpPr>
        <p:spPr>
          <a:xfrm>
            <a:off x="1248300" y="3539300"/>
            <a:ext cx="96954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Cualquier sufrimiento que experimentamos por causa de </a:t>
            </a:r>
            <a:endParaRPr sz="400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nuestra fe en Cristo. </a:t>
            </a:r>
            <a:endParaRPr sz="4000">
              <a:solidFill>
                <a:schemeClr val="dk1"/>
              </a:solidFill>
              <a:latin typeface="Lato"/>
              <a:ea typeface="Lato"/>
              <a:cs typeface="Lato"/>
              <a:sym typeface="Lato"/>
            </a:endParaRPr>
          </a:p>
        </p:txBody>
      </p:sp>
      <p:pic>
        <p:nvPicPr>
          <p:cNvPr id="314" name="Google Shape;314;g2837a5cecc2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teología de la cruz</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f727a6128e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g2f727a6128e_0_15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22" name="Google Shape;322;g2f727a6128e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3" name="Google Shape;323;g2f727a6128e_0_158"/>
          <p:cNvSpPr txBox="1"/>
          <p:nvPr/>
        </p:nvSpPr>
        <p:spPr>
          <a:xfrm>
            <a:off x="3287399" y="2490150"/>
            <a:ext cx="7374900" cy="187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Si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seguirme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niéguese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tome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cruz</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sígame</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Marcos 8:34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f727a6128e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9" name="Google Shape;329;g2f727a6128e_0_167"/>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f727a6128e_0_1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1" name="Google Shape;331;g2f727a6128e_0_167"/>
          <p:cNvSpPr txBox="1"/>
          <p:nvPr/>
        </p:nvSpPr>
        <p:spPr>
          <a:xfrm>
            <a:off x="3125595" y="920100"/>
            <a:ext cx="73749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Amados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hermanos</a:t>
            </a:r>
            <a:r>
              <a:rPr lang="en-US" sz="3400" dirty="0">
                <a:solidFill>
                  <a:schemeClr val="dk1"/>
                </a:solidFill>
                <a:latin typeface="Lato"/>
                <a:ea typeface="Lato"/>
                <a:cs typeface="Lato"/>
                <a:sym typeface="Lato"/>
              </a:rPr>
              <a:t>, no se </a:t>
            </a:r>
            <a:r>
              <a:rPr lang="en-US" sz="3400" dirty="0" err="1">
                <a:solidFill>
                  <a:schemeClr val="dk1"/>
                </a:solidFill>
                <a:latin typeface="Lato"/>
                <a:ea typeface="Lato"/>
                <a:cs typeface="Lato"/>
                <a:sym typeface="Lato"/>
              </a:rPr>
              <a:t>sorprendan</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prueba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fuego</a:t>
            </a:r>
            <a:r>
              <a:rPr lang="en-US" sz="3400" dirty="0">
                <a:solidFill>
                  <a:schemeClr val="dk1"/>
                </a:solidFill>
                <a:latin typeface="Lato"/>
                <a:ea typeface="Lato"/>
                <a:cs typeface="Lato"/>
                <a:sym typeface="Lato"/>
              </a:rPr>
              <a:t> a que se </a:t>
            </a:r>
            <a:r>
              <a:rPr lang="en-US" sz="3400" dirty="0" err="1">
                <a:solidFill>
                  <a:schemeClr val="dk1"/>
                </a:solidFill>
                <a:latin typeface="Lato"/>
                <a:ea typeface="Lato"/>
                <a:cs typeface="Lato"/>
                <a:sym typeface="Lato"/>
              </a:rPr>
              <a:t>ven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sometidos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estuviera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sucediendo</a:t>
            </a:r>
            <a:r>
              <a:rPr lang="en-US" sz="3400" dirty="0">
                <a:solidFill>
                  <a:schemeClr val="dk1"/>
                </a:solidFill>
                <a:latin typeface="Lato"/>
                <a:ea typeface="Lato"/>
                <a:cs typeface="Lato"/>
                <a:sym typeface="Lato"/>
              </a:rPr>
              <a:t> algo </a:t>
            </a:r>
            <a:r>
              <a:rPr lang="en-US" sz="3400" dirty="0" err="1">
                <a:solidFill>
                  <a:schemeClr val="dk1"/>
                </a:solidFill>
                <a:latin typeface="Lato"/>
                <a:ea typeface="Lato"/>
                <a:cs typeface="Lato"/>
                <a:sym typeface="Lato"/>
              </a:rPr>
              <a:t>extraño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alégrense</a:t>
            </a:r>
            <a:r>
              <a:rPr lang="en-US" sz="3400" dirty="0">
                <a:solidFill>
                  <a:schemeClr val="dk1"/>
                </a:solidFill>
                <a:latin typeface="Lato"/>
                <a:ea typeface="Lato"/>
                <a:cs typeface="Lato"/>
                <a:sym typeface="Lato"/>
              </a:rPr>
              <a:t> de ser </a:t>
            </a:r>
            <a:r>
              <a:rPr lang="en-US" sz="3400" dirty="0" err="1">
                <a:solidFill>
                  <a:schemeClr val="dk1"/>
                </a:solidFill>
                <a:latin typeface="Lato"/>
                <a:ea typeface="Lato"/>
                <a:cs typeface="Lato"/>
                <a:sym typeface="Lato"/>
              </a:rPr>
              <a:t>partícipes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sufrimientos</a:t>
            </a:r>
            <a:r>
              <a:rPr lang="en-US" sz="3400" dirty="0">
                <a:solidFill>
                  <a:schemeClr val="dk1"/>
                </a:solidFill>
                <a:latin typeface="Lato"/>
                <a:ea typeface="Lato"/>
                <a:cs typeface="Lato"/>
                <a:sym typeface="Lato"/>
              </a:rPr>
              <a:t> de Cristo, para que también se </a:t>
            </a:r>
            <a:r>
              <a:rPr lang="en-US" sz="3400" dirty="0" err="1">
                <a:solidFill>
                  <a:schemeClr val="dk1"/>
                </a:solidFill>
                <a:latin typeface="Lato"/>
                <a:ea typeface="Lato"/>
                <a:cs typeface="Lato"/>
                <a:sym typeface="Lato"/>
              </a:rPr>
              <a:t>alegren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grandemente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la gloria de Cristo se </a:t>
            </a:r>
            <a:r>
              <a:rPr lang="en-US" sz="3400" dirty="0" err="1">
                <a:solidFill>
                  <a:schemeClr val="dk1"/>
                </a:solidFill>
                <a:latin typeface="Lato"/>
                <a:ea typeface="Lato"/>
                <a:cs typeface="Lato"/>
                <a:sym typeface="Lato"/>
              </a:rPr>
              <a:t>revele</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Pedro 4:12-13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f727a6128e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727a6128e_0_176"/>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338" name="Google Shape;338;g2f727a6128e_0_176"/>
          <p:cNvSpPr txBox="1"/>
          <p:nvPr/>
        </p:nvSpPr>
        <p:spPr>
          <a:xfrm>
            <a:off x="3125589" y="396750"/>
            <a:ext cx="7374900" cy="6064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lo </a:t>
            </a:r>
            <a:r>
              <a:rPr lang="en-US" sz="3400" dirty="0" err="1">
                <a:solidFill>
                  <a:schemeClr val="dk1"/>
                </a:solidFill>
                <a:latin typeface="Lato"/>
                <a:ea typeface="Lato"/>
                <a:cs typeface="Lato"/>
                <a:sym typeface="Lato"/>
              </a:rPr>
              <a:t>digo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escasez</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he </a:t>
            </a:r>
            <a:r>
              <a:rPr lang="en-US" sz="3400" dirty="0" err="1">
                <a:solidFill>
                  <a:schemeClr val="dk1"/>
                </a:solidFill>
                <a:latin typeface="Lato"/>
                <a:ea typeface="Lato"/>
                <a:cs typeface="Lato"/>
                <a:sym typeface="Lato"/>
              </a:rPr>
              <a:t>aprendido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contento</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cualquier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situación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limitaciones</a:t>
            </a:r>
            <a:r>
              <a:rPr lang="en-US" sz="3400" dirty="0">
                <a:solidFill>
                  <a:schemeClr val="dk1"/>
                </a:solidFill>
                <a:latin typeface="Lato"/>
                <a:ea typeface="Lato"/>
                <a:cs typeface="Lato"/>
                <a:sym typeface="Lato"/>
              </a:rPr>
              <a:t>, y también </a:t>
            </a:r>
            <a:r>
              <a:rPr lang="en-US" sz="3400" dirty="0" err="1">
                <a:solidFill>
                  <a:schemeClr val="dk1"/>
                </a:solidFill>
                <a:latin typeface="Lato"/>
                <a:ea typeface="Lato"/>
                <a:cs typeface="Lato"/>
                <a:sym typeface="Lato"/>
              </a:rPr>
              <a:t>sé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abundancia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estoy</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enseñado</a:t>
            </a:r>
            <a:r>
              <a:rPr lang="en-US" sz="3400" dirty="0">
                <a:solidFill>
                  <a:schemeClr val="dk1"/>
                </a:solidFill>
                <a:latin typeface="Lato"/>
                <a:ea typeface="Lato"/>
                <a:cs typeface="Lato"/>
                <a:sym typeface="Lato"/>
              </a:rPr>
              <a:t>, tanto para </a:t>
            </a:r>
            <a:r>
              <a:rPr lang="en-US" sz="3400" dirty="0" err="1">
                <a:solidFill>
                  <a:schemeClr val="dk1"/>
                </a:solidFill>
                <a:latin typeface="Lato"/>
                <a:ea typeface="Lato"/>
                <a:cs typeface="Lato"/>
                <a:sym typeface="Lato"/>
              </a:rPr>
              <a:t>estar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satisfecho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hambre</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abundancia</a:t>
            </a:r>
            <a:r>
              <a:rPr lang="en-US" sz="3400" dirty="0">
                <a:solidFill>
                  <a:schemeClr val="dk1"/>
                </a:solidFill>
                <a:latin typeface="Lato"/>
                <a:ea typeface="Lato"/>
                <a:cs typeface="Lato"/>
                <a:sym typeface="Lato"/>
              </a:rPr>
              <a:t> que para </a:t>
            </a:r>
            <a:r>
              <a:rPr lang="en-US" sz="3400" dirty="0" err="1">
                <a:solidFill>
                  <a:schemeClr val="dk1"/>
                </a:solidFill>
                <a:latin typeface="Lato"/>
                <a:ea typeface="Lato"/>
                <a:cs typeface="Lato"/>
                <a:sym typeface="Lato"/>
              </a:rPr>
              <a:t>sufrir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necesidad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puedo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que me </a:t>
            </a:r>
            <a:r>
              <a:rPr lang="en-US" sz="3400" dirty="0" err="1">
                <a:solidFill>
                  <a:schemeClr val="dk1"/>
                </a:solidFill>
                <a:latin typeface="Lato"/>
                <a:ea typeface="Lato"/>
                <a:cs typeface="Lato"/>
                <a:sym typeface="Lato"/>
              </a:rPr>
              <a:t>fortalece</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Filipenses</a:t>
            </a:r>
            <a:r>
              <a:rPr lang="en-US" sz="2800" i="1" dirty="0">
                <a:solidFill>
                  <a:schemeClr val="dk1"/>
                </a:solidFill>
                <a:latin typeface="Lato"/>
                <a:ea typeface="Lato"/>
                <a:cs typeface="Lato"/>
                <a:sym typeface="Lato"/>
              </a:rPr>
              <a:t> 4:11-13</a:t>
            </a:r>
            <a:endParaRPr sz="3400" b="0" i="0" u="none" strike="noStrike" cap="none" dirty="0">
              <a:solidFill>
                <a:schemeClr val="dk1"/>
              </a:solidFill>
              <a:latin typeface="Lato"/>
              <a:ea typeface="Lato"/>
              <a:cs typeface="Lato"/>
              <a:sym typeface="Lato"/>
            </a:endParaRPr>
          </a:p>
        </p:txBody>
      </p:sp>
      <p:pic>
        <p:nvPicPr>
          <p:cNvPr id="339" name="Google Shape;339;g2f727a6128e_0_1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6" name="Google Shape;346;g28379ef6529_0_6"/>
          <p:cNvPicPr preferRelativeResize="0"/>
          <p:nvPr/>
        </p:nvPicPr>
        <p:blipFill rotWithShape="1">
          <a:blip r:embed="rId4">
            <a:alphaModFix/>
          </a:blip>
          <a:srcRect t="13978"/>
          <a:stretch/>
        </p:blipFill>
        <p:spPr>
          <a:xfrm>
            <a:off x="702800" y="289925"/>
            <a:ext cx="9797700" cy="63209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837a5cecc2_0_10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a5cecc2_0_10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53" name="Google Shape;353;g2837a5cecc2_0_10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837a5cecc2_0_107"/>
          <p:cNvSpPr txBox="1"/>
          <p:nvPr/>
        </p:nvSpPr>
        <p:spPr>
          <a:xfrm>
            <a:off x="3287399" y="2113818"/>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Estas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les he </a:t>
            </a:r>
            <a:r>
              <a:rPr lang="en-US" sz="3400" dirty="0" err="1">
                <a:solidFill>
                  <a:schemeClr val="dk1"/>
                </a:solidFill>
                <a:latin typeface="Lato"/>
                <a:ea typeface="Lato"/>
                <a:cs typeface="Lato"/>
                <a:sym typeface="Lato"/>
              </a:rPr>
              <a:t>hablado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tengan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paz</a:t>
            </a:r>
            <a:r>
              <a:rPr lang="en-US" sz="3400" dirty="0">
                <a:solidFill>
                  <a:schemeClr val="dk1"/>
                </a:solidFill>
                <a:latin typeface="Lato"/>
                <a:ea typeface="Lato"/>
                <a:cs typeface="Lato"/>
                <a:sym typeface="Lato"/>
              </a:rPr>
              <a:t>. En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tendrán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aflicción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confíen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he </a:t>
            </a:r>
            <a:r>
              <a:rPr lang="en-US" sz="3400" dirty="0" err="1">
                <a:solidFill>
                  <a:schemeClr val="dk1"/>
                </a:solidFill>
                <a:latin typeface="Lato"/>
                <a:ea typeface="Lato"/>
                <a:cs typeface="Lato"/>
                <a:sym typeface="Lato"/>
              </a:rPr>
              <a:t>vencido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Juan 16:33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f727a6128e_0_1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f727a6128e_0_18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61" name="Google Shape;361;g2f727a6128e_0_1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2" name="Google Shape;362;g2f727a6128e_0_187"/>
          <p:cNvSpPr txBox="1"/>
          <p:nvPr/>
        </p:nvSpPr>
        <p:spPr>
          <a:xfrm>
            <a:off x="3287399" y="2228400"/>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gracias </a:t>
            </a:r>
            <a:r>
              <a:rPr lang="en-US" sz="3400" dirty="0" err="1">
                <a:solidFill>
                  <a:schemeClr val="dk1"/>
                </a:solidFill>
                <a:latin typeface="Lato"/>
                <a:ea typeface="Lato"/>
                <a:cs typeface="Lato"/>
                <a:sym typeface="Lato"/>
              </a:rPr>
              <a:t>sean</a:t>
            </a:r>
            <a:r>
              <a:rPr lang="en-US" sz="3400" dirty="0">
                <a:solidFill>
                  <a:schemeClr val="dk1"/>
                </a:solidFill>
                <a:latin typeface="Lato"/>
                <a:ea typeface="Lato"/>
                <a:cs typeface="Lato"/>
                <a:sym typeface="Lato"/>
              </a:rPr>
              <a:t> dadas a Dios, de que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da la </a:t>
            </a:r>
            <a:r>
              <a:rPr lang="en-US" sz="3400" dirty="0" err="1">
                <a:solidFill>
                  <a:schemeClr val="dk1"/>
                </a:solidFill>
                <a:latin typeface="Lato"/>
                <a:ea typeface="Lato"/>
                <a:cs typeface="Lato"/>
                <a:sym typeface="Lato"/>
              </a:rPr>
              <a:t>victoria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1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15:57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falsa </a:t>
              </a:r>
              <a:r>
                <a:rPr lang="en-US" sz="2800" dirty="0" err="1">
                  <a:solidFill>
                    <a:schemeClr val="lt1"/>
                  </a:solidFill>
                  <a:latin typeface="Lato"/>
                  <a:ea typeface="Lato"/>
                  <a:cs typeface="Lato"/>
                  <a:sym typeface="Lato"/>
                </a:rPr>
                <a:t>enseñanza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prosperidad</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cruz</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pasos </a:t>
              </a:r>
              <a:r>
                <a:rPr lang="en-US" sz="2800" dirty="0" err="1">
                  <a:solidFill>
                    <a:schemeClr val="tx1"/>
                  </a:solidFill>
                  <a:latin typeface="Lato"/>
                  <a:ea typeface="Lato"/>
                  <a:cs typeface="Lato"/>
                  <a:sym typeface="Lato"/>
                </a:rPr>
                <a:t>necesarios</a:t>
              </a:r>
              <a:r>
                <a:rPr lang="en-US" sz="2800" dirty="0">
                  <a:solidFill>
                    <a:schemeClr val="tx1"/>
                  </a:solidFill>
                  <a:latin typeface="Lato"/>
                  <a:ea typeface="Lato"/>
                  <a:cs typeface="Lato"/>
                  <a:sym typeface="Lato"/>
                </a:rPr>
                <a:t> para </a:t>
              </a:r>
              <a:r>
                <a:rPr lang="en-US" sz="2800" dirty="0" err="1">
                  <a:solidFill>
                    <a:schemeClr val="tx1"/>
                  </a:solidFill>
                  <a:latin typeface="Lato"/>
                  <a:ea typeface="Lato"/>
                  <a:cs typeface="Lato"/>
                  <a:sym typeface="Lato"/>
                </a:rPr>
                <a:t>cumplir</a:t>
              </a:r>
              <a:r>
                <a:rPr lang="en-US" sz="2800" dirty="0">
                  <a:solidFill>
                    <a:schemeClr val="tx1"/>
                  </a:solidFill>
                  <a:latin typeface="Lato"/>
                  <a:ea typeface="Lato"/>
                  <a:cs typeface="Lato"/>
                  <a:sym typeface="Lato"/>
                </a:rPr>
                <a:t> con </a:t>
              </a:r>
              <a:r>
                <a:rPr lang="en-US" sz="2800" dirty="0" err="1">
                  <a:solidFill>
                    <a:schemeClr val="tx1"/>
                  </a:solidFill>
                  <a:latin typeface="Lato"/>
                  <a:ea typeface="Lato"/>
                  <a:cs typeface="Lato"/>
                  <a:sym typeface="Lato"/>
                </a:rPr>
                <a:t>éxito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proyecto</a:t>
              </a:r>
              <a:r>
                <a:rPr lang="en-US" sz="2800" dirty="0">
                  <a:solidFill>
                    <a:schemeClr val="tx1"/>
                  </a:solidFill>
                  <a:latin typeface="Lato"/>
                  <a:ea typeface="Lato"/>
                  <a:cs typeface="Lato"/>
                  <a:sym typeface="Lato"/>
                </a:rPr>
                <a:t> final. </a:t>
              </a:r>
              <a:endParaRPr sz="2800" dirty="0">
                <a:solidFill>
                  <a:schemeClr val="tx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31135" y="196234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9</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731135" y="3669543"/>
            <a:ext cx="7772100" cy="2485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promesa</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una</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cruz</a:t>
            </a:r>
            <a:r>
              <a:rPr lang="en-US" sz="3888" dirty="0">
                <a:solidFill>
                  <a:schemeClr val="dk1"/>
                </a:solidFill>
                <a:latin typeface="Lato"/>
                <a:ea typeface="Lato"/>
                <a:cs typeface="Lato"/>
                <a:sym typeface="Lato"/>
              </a:rPr>
              <a:t>, no da                 </a:t>
            </a:r>
            <a:r>
              <a:rPr lang="en-US" sz="3888" dirty="0" err="1">
                <a:solidFill>
                  <a:schemeClr val="dk1"/>
                </a:solidFill>
                <a:latin typeface="Lato"/>
                <a:ea typeface="Lato"/>
                <a:cs typeface="Lato"/>
                <a:sym typeface="Lato"/>
              </a:rPr>
              <a:t>prosperidad</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terrenal</a:t>
            </a:r>
            <a:r>
              <a:rPr lang="en-US" sz="3888"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1" i="1" u="none" strike="noStrike" cap="none" dirty="0">
                <a:solidFill>
                  <a:schemeClr val="dk1"/>
                </a:solidFill>
                <a:latin typeface="Lato"/>
                <a:ea typeface="Lato"/>
                <a:cs typeface="Lato"/>
                <a:sym typeface="Lato"/>
              </a:rPr>
              <a:t>Mateo 16:21-28</a:t>
            </a:r>
            <a:r>
              <a:rPr lang="en-US" sz="3888" b="1" i="1" dirty="0">
                <a:solidFill>
                  <a:schemeClr val="dk1"/>
                </a:solidFill>
                <a:latin typeface="Lato"/>
                <a:ea typeface="Lato"/>
                <a:cs typeface="Lato"/>
                <a:sym typeface="Lato"/>
              </a:rPr>
              <a:t>; Mateo 6:19-34</a:t>
            </a:r>
            <a:endParaRPr sz="3888"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50138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g2f727a6128e_0_196"/>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68" name="Google Shape;368;g2f727a6128e_0_196"/>
          <p:cNvSpPr txBox="1"/>
          <p:nvPr/>
        </p:nvSpPr>
        <p:spPr>
          <a:xfrm>
            <a:off x="2275771" y="36805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Propósito del Curso</a:t>
            </a:r>
            <a:endParaRPr sz="4860">
              <a:solidFill>
                <a:srgbClr val="009444"/>
              </a:solidFill>
              <a:latin typeface="Lato"/>
              <a:ea typeface="Lato"/>
              <a:cs typeface="Lato"/>
              <a:sym typeface="Lato"/>
            </a:endParaRPr>
          </a:p>
        </p:txBody>
      </p:sp>
      <p:cxnSp>
        <p:nvCxnSpPr>
          <p:cNvPr id="369" name="Google Shape;369;g2f727a6128e_0_196"/>
          <p:cNvCxnSpPr/>
          <p:nvPr/>
        </p:nvCxnSpPr>
        <p:spPr>
          <a:xfrm>
            <a:off x="2379216" y="46989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0" name="Google Shape;370;g2f727a6128e_0_196"/>
          <p:cNvSpPr txBox="1"/>
          <p:nvPr/>
        </p:nvSpPr>
        <p:spPr>
          <a:xfrm>
            <a:off x="2275775" y="4862425"/>
            <a:ext cx="9397200" cy="161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88" dirty="0" err="1">
                <a:solidFill>
                  <a:schemeClr val="dk1"/>
                </a:solidFill>
                <a:latin typeface="Lato"/>
                <a:ea typeface="Lato"/>
                <a:cs typeface="Lato"/>
                <a:sym typeface="Lato"/>
              </a:rPr>
              <a:t>identificar</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qué</a:t>
            </a:r>
            <a:r>
              <a:rPr lang="en-US" sz="3288" dirty="0">
                <a:solidFill>
                  <a:schemeClr val="dk1"/>
                </a:solidFill>
                <a:latin typeface="Lato"/>
                <a:ea typeface="Lato"/>
                <a:cs typeface="Lato"/>
                <a:sym typeface="Lato"/>
              </a:rPr>
              <a:t> es </a:t>
            </a:r>
            <a:r>
              <a:rPr lang="en-US" sz="3288" dirty="0" err="1">
                <a:solidFill>
                  <a:schemeClr val="dk1"/>
                </a:solidFill>
                <a:latin typeface="Lato"/>
                <a:ea typeface="Lato"/>
                <a:cs typeface="Lato"/>
                <a:sym typeface="Lato"/>
              </a:rPr>
              <a:t>el</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legalismo</a:t>
            </a:r>
            <a:r>
              <a:rPr lang="en-US" sz="3288" dirty="0">
                <a:solidFill>
                  <a:schemeClr val="dk1"/>
                </a:solidFill>
                <a:latin typeface="Lato"/>
                <a:ea typeface="Lato"/>
                <a:cs typeface="Lato"/>
                <a:sym typeface="Lato"/>
              </a:rPr>
              <a:t> y la </a:t>
            </a:r>
            <a:r>
              <a:rPr lang="en-US" sz="3288" dirty="0" err="1">
                <a:solidFill>
                  <a:schemeClr val="dk1"/>
                </a:solidFill>
                <a:latin typeface="Lato"/>
                <a:ea typeface="Lato"/>
                <a:cs typeface="Lato"/>
                <a:sym typeface="Lato"/>
              </a:rPr>
              <a:t>amenaza</a:t>
            </a:r>
            <a:r>
              <a:rPr lang="en-US" sz="3288" dirty="0">
                <a:solidFill>
                  <a:schemeClr val="dk1"/>
                </a:solidFill>
                <a:latin typeface="Lato"/>
                <a:ea typeface="Lato"/>
                <a:cs typeface="Lato"/>
                <a:sym typeface="Lato"/>
              </a:rPr>
              <a:t> que es para </a:t>
            </a:r>
            <a:r>
              <a:rPr lang="en-US" sz="3288" dirty="0" err="1">
                <a:solidFill>
                  <a:schemeClr val="dk1"/>
                </a:solidFill>
                <a:latin typeface="Lato"/>
                <a:ea typeface="Lato"/>
                <a:cs typeface="Lato"/>
                <a:sym typeface="Lato"/>
              </a:rPr>
              <a:t>el</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Evangelio</a:t>
            </a:r>
            <a:r>
              <a:rPr lang="en-US" sz="3288" dirty="0">
                <a:solidFill>
                  <a:schemeClr val="dk1"/>
                </a:solidFill>
                <a:latin typeface="Lato"/>
                <a:ea typeface="Lato"/>
                <a:cs typeface="Lato"/>
                <a:sym typeface="Lato"/>
              </a:rPr>
              <a:t>, para que </a:t>
            </a:r>
            <a:r>
              <a:rPr lang="en-US" sz="3288" dirty="0" err="1">
                <a:solidFill>
                  <a:schemeClr val="dk1"/>
                </a:solidFill>
                <a:latin typeface="Lato"/>
                <a:ea typeface="Lato"/>
                <a:cs typeface="Lato"/>
                <a:sym typeface="Lato"/>
              </a:rPr>
              <a:t>podamos</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evitarlo</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mientras</a:t>
            </a:r>
            <a:r>
              <a:rPr lang="en-US" sz="3288" dirty="0">
                <a:solidFill>
                  <a:schemeClr val="dk1"/>
                </a:solidFill>
                <a:latin typeface="Lato"/>
                <a:ea typeface="Lato"/>
                <a:cs typeface="Lato"/>
                <a:sym typeface="Lato"/>
              </a:rPr>
              <a:t> </a:t>
            </a:r>
            <a:r>
              <a:rPr lang="en-US" sz="3288" dirty="0" err="1">
                <a:solidFill>
                  <a:schemeClr val="dk1"/>
                </a:solidFill>
                <a:latin typeface="Lato"/>
                <a:ea typeface="Lato"/>
                <a:cs typeface="Lato"/>
                <a:sym typeface="Lato"/>
              </a:rPr>
              <a:t>compartimos</a:t>
            </a:r>
            <a:r>
              <a:rPr lang="en-US" sz="3288" dirty="0">
                <a:solidFill>
                  <a:schemeClr val="dk1"/>
                </a:solidFill>
                <a:latin typeface="Lato"/>
                <a:ea typeface="Lato"/>
                <a:cs typeface="Lato"/>
                <a:sym typeface="Lato"/>
              </a:rPr>
              <a:t> a Cristo con </a:t>
            </a:r>
            <a:r>
              <a:rPr lang="en-US" sz="3288" dirty="0" err="1">
                <a:solidFill>
                  <a:schemeClr val="dk1"/>
                </a:solidFill>
                <a:latin typeface="Lato"/>
                <a:ea typeface="Lato"/>
                <a:cs typeface="Lato"/>
                <a:sym typeface="Lato"/>
              </a:rPr>
              <a:t>otros</a:t>
            </a:r>
            <a:r>
              <a:rPr lang="en-US" sz="3288" dirty="0">
                <a:solidFill>
                  <a:schemeClr val="dk1"/>
                </a:solidFill>
                <a:latin typeface="Lato"/>
                <a:ea typeface="Lato"/>
                <a:cs typeface="Lato"/>
                <a:sym typeface="Lato"/>
              </a:rPr>
              <a:t> </a:t>
            </a:r>
            <a:endParaRPr sz="4200" dirty="0">
              <a:solidFill>
                <a:schemeClr val="dk1"/>
              </a:solidFill>
              <a:latin typeface="Lato"/>
              <a:ea typeface="Lato"/>
              <a:cs typeface="Lato"/>
              <a:sym typeface="Lato"/>
            </a:endParaRPr>
          </a:p>
        </p:txBody>
      </p:sp>
      <p:sp>
        <p:nvSpPr>
          <p:cNvPr id="371" name="Google Shape;371;g2f727a6128e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g2f727a6128e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3" name="Google Shape;373;g2f727a6128e_0_19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f727a6128e_0_376"/>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398" name="Google Shape;398;g2f727a6128e_0_376"/>
          <p:cNvCxnSpPr/>
          <p:nvPr/>
        </p:nvCxnSpPr>
        <p:spPr>
          <a:xfrm>
            <a:off x="3669549"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99" name="Google Shape;399;g2f727a6128e_0_376"/>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a:solidFill>
                  <a:schemeClr val="dk1"/>
                </a:solidFill>
                <a:latin typeface="Lato"/>
                <a:ea typeface="Lato"/>
                <a:cs typeface="Lato"/>
                <a:sym typeface="Lato"/>
              </a:rPr>
              <a:t>Examen Escrito</a:t>
            </a:r>
            <a:endParaRPr sz="4800" b="1">
              <a:solidFill>
                <a:schemeClr val="dk1"/>
              </a:solidFill>
              <a:latin typeface="Lato"/>
              <a:ea typeface="Lato"/>
              <a:cs typeface="Lato"/>
              <a:sym typeface="Lato"/>
            </a:endParaRPr>
          </a:p>
        </p:txBody>
      </p:sp>
      <p:sp>
        <p:nvSpPr>
          <p:cNvPr id="400" name="Google Shape;400;g2f727a6128e_0_376"/>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a:solidFill>
                  <a:schemeClr val="dk1"/>
                </a:solidFill>
                <a:latin typeface="Lato"/>
                <a:ea typeface="Lato"/>
                <a:cs typeface="Lato"/>
                <a:sym typeface="Lato"/>
              </a:rPr>
              <a:t>10 preguntas</a:t>
            </a:r>
            <a:endParaRPr sz="4800" i="1">
              <a:solidFill>
                <a:schemeClr val="dk1"/>
              </a:solidFill>
              <a:latin typeface="Lato"/>
              <a:ea typeface="Lato"/>
              <a:cs typeface="Lato"/>
              <a:sym typeface="Lato"/>
            </a:endParaRPr>
          </a:p>
        </p:txBody>
      </p:sp>
      <p:sp>
        <p:nvSpPr>
          <p:cNvPr id="401" name="Google Shape;401;g2f727a6128e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g2f727a6128e_0_37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f727a6128e_0_376"/>
          <p:cNvPicPr preferRelativeResize="0"/>
          <p:nvPr/>
        </p:nvPicPr>
        <p:blipFill rotWithShape="1">
          <a:blip r:embed="rId4">
            <a:alphaModFix/>
          </a:blip>
          <a:srcRect/>
          <a:stretch/>
        </p:blipFill>
        <p:spPr>
          <a:xfrm rot="5400000">
            <a:off x="-382152" y="1323562"/>
            <a:ext cx="4051701" cy="4051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2f5882f685f_0_1050"/>
          <p:cNvSpPr txBox="1"/>
          <p:nvPr/>
        </p:nvSpPr>
        <p:spPr>
          <a:xfrm>
            <a:off x="3091062" y="724975"/>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09" name="Google Shape;409;g2f5882f685f_0_1050"/>
          <p:cNvCxnSpPr/>
          <p:nvPr/>
        </p:nvCxnSpPr>
        <p:spPr>
          <a:xfrm>
            <a:off x="2810842" y="196965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2" name="Google Shape;412;g2f5882f685f_0_1050"/>
          <p:cNvPicPr preferRelativeResize="0"/>
          <p:nvPr/>
        </p:nvPicPr>
        <p:blipFill rotWithShape="1">
          <a:blip r:embed="rId4">
            <a:alphaModFix/>
          </a:blip>
          <a:srcRect/>
          <a:stretch/>
        </p:blipFill>
        <p:spPr>
          <a:xfrm rot="5400000">
            <a:off x="-666279" y="1403149"/>
            <a:ext cx="4051701" cy="4051701"/>
          </a:xfrm>
          <a:prstGeom prst="rect">
            <a:avLst/>
          </a:prstGeom>
          <a:noFill/>
          <a:ln>
            <a:noFill/>
          </a:ln>
        </p:spPr>
      </p:pic>
      <p:sp>
        <p:nvSpPr>
          <p:cNvPr id="413" name="Google Shape;413;g2f5882f685f_0_1050"/>
          <p:cNvSpPr txBox="1"/>
          <p:nvPr/>
        </p:nvSpPr>
        <p:spPr>
          <a:xfrm>
            <a:off x="3091062" y="2647830"/>
            <a:ext cx="7409427" cy="1790193"/>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0"/>
              </a:spcAft>
              <a:buClr>
                <a:schemeClr val="dk1"/>
              </a:buClr>
              <a:buSzPts val="3400"/>
            </a:pPr>
            <a:r>
              <a:rPr lang="en-US" sz="3400" b="1" dirty="0">
                <a:solidFill>
                  <a:schemeClr val="dk1"/>
                </a:solidFill>
                <a:latin typeface="Lato"/>
                <a:ea typeface="Lato"/>
                <a:cs typeface="Lato"/>
                <a:sym typeface="Lato"/>
              </a:rPr>
              <a:t>10. ¿</a:t>
            </a:r>
            <a:r>
              <a:rPr lang="en-US" sz="3400" b="1" dirty="0" err="1">
                <a:solidFill>
                  <a:schemeClr val="dk1"/>
                </a:solidFill>
                <a:latin typeface="Lato"/>
                <a:ea typeface="Lato"/>
                <a:cs typeface="Lato"/>
                <a:sym typeface="Lato"/>
              </a:rPr>
              <a:t>Qué</a:t>
            </a:r>
            <a:r>
              <a:rPr lang="en-US" sz="3400" b="1" dirty="0">
                <a:solidFill>
                  <a:schemeClr val="dk1"/>
                </a:solidFill>
                <a:latin typeface="Lato"/>
                <a:ea typeface="Lato"/>
                <a:cs typeface="Lato"/>
                <a:sym typeface="Lato"/>
              </a:rPr>
              <a:t> es </a:t>
            </a:r>
            <a:r>
              <a:rPr lang="en-US" sz="3400" b="1" dirty="0" err="1">
                <a:solidFill>
                  <a:schemeClr val="dk1"/>
                </a:solidFill>
                <a:latin typeface="Lato"/>
                <a:ea typeface="Lato"/>
                <a:cs typeface="Lato"/>
                <a:sym typeface="Lato"/>
              </a:rPr>
              <a:t>el</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evangelio</a:t>
            </a:r>
            <a:r>
              <a:rPr lang="en-US" sz="3400" b="1" dirty="0">
                <a:solidFill>
                  <a:schemeClr val="dk1"/>
                </a:solidFill>
                <a:latin typeface="Lato"/>
                <a:ea typeface="Lato"/>
                <a:cs typeface="Lato"/>
                <a:sym typeface="Lato"/>
              </a:rPr>
              <a:t> de la </a:t>
            </a:r>
            <a:r>
              <a:rPr lang="en-US" sz="3400" b="1" dirty="0" err="1">
                <a:solidFill>
                  <a:schemeClr val="dk1"/>
                </a:solidFill>
                <a:latin typeface="Lato"/>
                <a:ea typeface="Lato"/>
                <a:cs typeface="Lato"/>
                <a:sym typeface="Lato"/>
              </a:rPr>
              <a:t>prosperidad</a:t>
            </a:r>
            <a:r>
              <a:rPr lang="en-US" sz="3400" b="1" dirty="0">
                <a:solidFill>
                  <a:schemeClr val="dk1"/>
                </a:solidFill>
                <a:latin typeface="Lato"/>
                <a:ea typeface="Lato"/>
                <a:cs typeface="Lato"/>
                <a:sym typeface="Lato"/>
              </a:rPr>
              <a:t>? ¿Por </a:t>
            </a:r>
            <a:r>
              <a:rPr lang="en-US" sz="3400" b="1" dirty="0" err="1">
                <a:solidFill>
                  <a:schemeClr val="dk1"/>
                </a:solidFill>
                <a:latin typeface="Lato"/>
                <a:ea typeface="Lato"/>
                <a:cs typeface="Lato"/>
                <a:sym typeface="Lato"/>
              </a:rPr>
              <a:t>qué</a:t>
            </a:r>
            <a:r>
              <a:rPr lang="en-US" sz="3400" b="1" dirty="0">
                <a:solidFill>
                  <a:schemeClr val="dk1"/>
                </a:solidFill>
                <a:latin typeface="Lato"/>
                <a:ea typeface="Lato"/>
                <a:cs typeface="Lato"/>
                <a:sym typeface="Lato"/>
              </a:rPr>
              <a:t> es tan </a:t>
            </a:r>
            <a:r>
              <a:rPr lang="en-US" sz="3400" b="1" dirty="0" err="1">
                <a:solidFill>
                  <a:schemeClr val="dk1"/>
                </a:solidFill>
                <a:latin typeface="Lato"/>
                <a:ea typeface="Lato"/>
                <a:cs typeface="Lato"/>
                <a:sym typeface="Lato"/>
              </a:rPr>
              <a:t>peligroso</a:t>
            </a:r>
            <a:r>
              <a:rPr lang="en-US" sz="3400" b="1" dirty="0">
                <a:solidFill>
                  <a:schemeClr val="dk1"/>
                </a:solidFill>
                <a:latin typeface="Lato"/>
                <a:ea typeface="Lato"/>
                <a:cs typeface="Lato"/>
                <a:sym typeface="Lato"/>
              </a:rPr>
              <a:t>?</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9)</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a:extLst>
            <a:ext uri="{FF2B5EF4-FFF2-40B4-BE49-F238E27FC236}">
              <a16:creationId xmlns:a16="http://schemas.microsoft.com/office/drawing/2014/main" id="{CD51A98A-4D38-2C43-F185-1CA92BB60B97}"/>
            </a:ext>
          </a:extLst>
        </p:cNvPr>
        <p:cNvGrpSpPr/>
        <p:nvPr/>
      </p:nvGrpSpPr>
      <p:grpSpPr>
        <a:xfrm>
          <a:off x="0" y="0"/>
          <a:ext cx="0" cy="0"/>
          <a:chOff x="0" y="0"/>
          <a:chExt cx="0" cy="0"/>
        </a:xfrm>
      </p:grpSpPr>
      <p:sp>
        <p:nvSpPr>
          <p:cNvPr id="408" name="Google Shape;408;g2f5882f685f_0_1050">
            <a:extLst>
              <a:ext uri="{FF2B5EF4-FFF2-40B4-BE49-F238E27FC236}">
                <a16:creationId xmlns:a16="http://schemas.microsoft.com/office/drawing/2014/main" id="{FEF32221-7D26-230A-04B2-FE13BE21131D}"/>
              </a:ext>
            </a:extLst>
          </p:cNvPr>
          <p:cNvSpPr txBox="1"/>
          <p:nvPr/>
        </p:nvSpPr>
        <p:spPr>
          <a:xfrm>
            <a:off x="2199148" y="439095"/>
            <a:ext cx="724965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s-ES" sz="6000" dirty="0">
                <a:solidFill>
                  <a:srgbClr val="00B050"/>
                </a:solidFill>
                <a:effectLst/>
                <a:latin typeface="Calibri" panose="020F0502020204030204" pitchFamily="34" charset="0"/>
                <a:ea typeface="Calibri" panose="020F0502020204030204" pitchFamily="34" charset="0"/>
              </a:rPr>
              <a:t>¡Únete a nosotros! </a:t>
            </a:r>
            <a:endParaRPr sz="6000" b="0" i="0" u="none" strike="noStrike" cap="none" dirty="0">
              <a:solidFill>
                <a:srgbClr val="00B050"/>
              </a:solidFill>
              <a:latin typeface="Lato"/>
              <a:ea typeface="Lato"/>
              <a:cs typeface="Lato"/>
              <a:sym typeface="Lato"/>
            </a:endParaRPr>
          </a:p>
        </p:txBody>
      </p:sp>
      <p:cxnSp>
        <p:nvCxnSpPr>
          <p:cNvPr id="409" name="Google Shape;409;g2f5882f685f_0_1050">
            <a:extLst>
              <a:ext uri="{FF2B5EF4-FFF2-40B4-BE49-F238E27FC236}">
                <a16:creationId xmlns:a16="http://schemas.microsoft.com/office/drawing/2014/main" id="{AC91931E-FCF7-46FF-82B0-13B57F25E8CC}"/>
              </a:ext>
            </a:extLst>
          </p:cNvPr>
          <p:cNvCxnSpPr/>
          <p:nvPr/>
        </p:nvCxnSpPr>
        <p:spPr>
          <a:xfrm>
            <a:off x="2199149" y="1479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a:extLst>
              <a:ext uri="{FF2B5EF4-FFF2-40B4-BE49-F238E27FC236}">
                <a16:creationId xmlns:a16="http://schemas.microsoft.com/office/drawing/2014/main" id="{04FFEA7A-8589-D745-487F-D613571BD50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a:extLst>
              <a:ext uri="{FF2B5EF4-FFF2-40B4-BE49-F238E27FC236}">
                <a16:creationId xmlns:a16="http://schemas.microsoft.com/office/drawing/2014/main" id="{C174DECF-EAC3-F26C-57EA-ADDF4470FC2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Picture 1" descr="A group of people standing around a table&#10;&#10;AI-generated content may be incorrect.">
            <a:extLst>
              <a:ext uri="{FF2B5EF4-FFF2-40B4-BE49-F238E27FC236}">
                <a16:creationId xmlns:a16="http://schemas.microsoft.com/office/drawing/2014/main" id="{2D0141CE-9AB7-ED6A-A442-A46F755A1B93}"/>
              </a:ext>
            </a:extLst>
          </p:cNvPr>
          <p:cNvPicPr>
            <a:picLocks noChangeAspect="1"/>
          </p:cNvPicPr>
          <p:nvPr/>
        </p:nvPicPr>
        <p:blipFill>
          <a:blip r:embed="rId4"/>
          <a:stretch>
            <a:fillRect/>
          </a:stretch>
        </p:blipFill>
        <p:spPr>
          <a:xfrm>
            <a:off x="395128" y="2116290"/>
            <a:ext cx="11065351" cy="3737738"/>
          </a:xfrm>
          <a:prstGeom prst="rect">
            <a:avLst/>
          </a:prstGeom>
        </p:spPr>
      </p:pic>
    </p:spTree>
    <p:extLst>
      <p:ext uri="{BB962C8B-B14F-4D97-AF65-F5344CB8AC3E}">
        <p14:creationId xmlns:p14="http://schemas.microsoft.com/office/powerpoint/2010/main" val="9702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3609222"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 falsa </a:t>
              </a:r>
              <a:r>
                <a:rPr lang="en-US" sz="2800" dirty="0" err="1">
                  <a:solidFill>
                    <a:schemeClr val="tx1"/>
                  </a:solidFill>
                  <a:latin typeface="Lato"/>
                  <a:ea typeface="Lato"/>
                  <a:cs typeface="Lato"/>
                  <a:sym typeface="Lato"/>
                </a:rPr>
                <a:t>enseñanza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prosperidad</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por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peligroso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cruz</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pasos  </a:t>
              </a:r>
              <a:r>
                <a:rPr lang="en-US" sz="2800" dirty="0" err="1">
                  <a:solidFill>
                    <a:schemeClr val="lt1"/>
                  </a:solidFill>
                  <a:latin typeface="Lato"/>
                  <a:ea typeface="Lato"/>
                  <a:cs typeface="Lato"/>
                  <a:sym typeface="Lato"/>
                </a:rPr>
                <a:t>necesarios</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cumplir</a:t>
              </a:r>
              <a:r>
                <a:rPr lang="en-US" sz="2800" dirty="0">
                  <a:solidFill>
                    <a:schemeClr val="lt1"/>
                  </a:solidFill>
                  <a:latin typeface="Lato"/>
                  <a:ea typeface="Lato"/>
                  <a:cs typeface="Lato"/>
                  <a:sym typeface="Lato"/>
                </a:rPr>
                <a:t> con </a:t>
              </a:r>
              <a:r>
                <a:rPr lang="en-US" sz="2800" dirty="0" err="1">
                  <a:solidFill>
                    <a:schemeClr val="lt1"/>
                  </a:solidFill>
                  <a:latin typeface="Lato"/>
                  <a:ea typeface="Lato"/>
                  <a:cs typeface="Lato"/>
                  <a:sym typeface="Lato"/>
                </a:rPr>
                <a:t>éxito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proyecto</a:t>
              </a:r>
              <a:r>
                <a:rPr lang="en-US" sz="2800" dirty="0">
                  <a:solidFill>
                    <a:schemeClr val="lt1"/>
                  </a:solidFill>
                  <a:latin typeface="Lato"/>
                  <a:ea typeface="Lato"/>
                  <a:cs typeface="Lato"/>
                  <a:sym typeface="Lato"/>
                </a:rPr>
                <a:t> final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287398"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924BD31B-C9AD-03E5-1DAA-8A54C05103D5}"/>
            </a:ext>
          </a:extLst>
        </p:cNvPr>
        <p:cNvGrpSpPr/>
        <p:nvPr/>
      </p:nvGrpSpPr>
      <p:grpSpPr>
        <a:xfrm>
          <a:off x="0" y="0"/>
          <a:ext cx="0" cy="0"/>
          <a:chOff x="0" y="0"/>
          <a:chExt cx="0" cy="0"/>
        </a:xfrm>
      </p:grpSpPr>
      <p:sp>
        <p:nvSpPr>
          <p:cNvPr id="313" name="Google Shape;313;g2837a5cecc2_0_6">
            <a:extLst>
              <a:ext uri="{FF2B5EF4-FFF2-40B4-BE49-F238E27FC236}">
                <a16:creationId xmlns:a16="http://schemas.microsoft.com/office/drawing/2014/main" id="{2E6445CA-6D61-F17E-0EE5-93C70934AEA7}"/>
              </a:ext>
            </a:extLst>
          </p:cNvPr>
          <p:cNvSpPr txBox="1"/>
          <p:nvPr/>
        </p:nvSpPr>
        <p:spPr>
          <a:xfrm>
            <a:off x="1248300" y="3325940"/>
            <a:ext cx="9695400" cy="255450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Falsa </a:t>
            </a:r>
            <a:r>
              <a:rPr lang="en-US" sz="4000" dirty="0" err="1">
                <a:solidFill>
                  <a:schemeClr val="dk1"/>
                </a:solidFill>
                <a:latin typeface="Lato"/>
                <a:ea typeface="Lato"/>
                <a:cs typeface="Lato"/>
                <a:sym typeface="Lato"/>
              </a:rPr>
              <a:t>doctrina</a:t>
            </a:r>
            <a:r>
              <a:rPr lang="en-US" sz="4000" dirty="0">
                <a:solidFill>
                  <a:schemeClr val="dk1"/>
                </a:solidFill>
                <a:latin typeface="Lato"/>
                <a:ea typeface="Lato"/>
                <a:cs typeface="Lato"/>
                <a:sym typeface="Lato"/>
              </a:rPr>
              <a:t> que promote </a:t>
            </a:r>
            <a:r>
              <a:rPr lang="en-US" sz="4000" dirty="0" err="1">
                <a:solidFill>
                  <a:schemeClr val="dk1"/>
                </a:solidFill>
                <a:latin typeface="Lato"/>
                <a:ea typeface="Lato"/>
                <a:cs typeface="Lato"/>
                <a:sym typeface="Lato"/>
              </a:rPr>
              <a:t>vidas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terrenalmente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prósperas</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exitosas</a:t>
            </a:r>
            <a:r>
              <a:rPr lang="en-US" sz="4000" dirty="0">
                <a:solidFill>
                  <a:schemeClr val="dk1"/>
                </a:solidFill>
                <a:latin typeface="Lato"/>
                <a:ea typeface="Lato"/>
                <a:cs typeface="Lato"/>
                <a:sym typeface="Lato"/>
              </a:rPr>
              <a:t> </a:t>
            </a:r>
          </a:p>
          <a:p>
            <a:pPr marL="0" lvl="0" indent="0" algn="ctr"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si</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creemos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obedecemos</a:t>
            </a:r>
            <a:r>
              <a:rPr lang="en-US" sz="4000" dirty="0">
                <a:solidFill>
                  <a:schemeClr val="dk1"/>
                </a:solidFill>
                <a:latin typeface="Lato"/>
                <a:ea typeface="Lato"/>
                <a:cs typeface="Lato"/>
                <a:sym typeface="Lato"/>
              </a:rPr>
              <a:t> o </a:t>
            </a:r>
            <a:r>
              <a:rPr lang="en-US" sz="4000" dirty="0" err="1">
                <a:solidFill>
                  <a:schemeClr val="dk1"/>
                </a:solidFill>
                <a:latin typeface="Lato"/>
                <a:ea typeface="Lato"/>
                <a:cs typeface="Lato"/>
                <a:sym typeface="Lato"/>
              </a:rPr>
              <a:t>pedimos</a:t>
            </a:r>
            <a:endParaRPr lang="en-US" sz="4000" dirty="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lo </a:t>
            </a:r>
            <a:r>
              <a:rPr lang="en-US" sz="4000" dirty="0" err="1">
                <a:solidFill>
                  <a:schemeClr val="dk1"/>
                </a:solidFill>
                <a:latin typeface="Lato"/>
                <a:ea typeface="Lato"/>
                <a:cs typeface="Lato"/>
                <a:sym typeface="Lato"/>
              </a:rPr>
              <a:t>suficiente</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pic>
        <p:nvPicPr>
          <p:cNvPr id="314" name="Google Shape;314;g2837a5cecc2_0_6" descr="A green bird with leaves&#10;&#10;Description automatically generated">
            <a:extLst>
              <a:ext uri="{FF2B5EF4-FFF2-40B4-BE49-F238E27FC236}">
                <a16:creationId xmlns:a16="http://schemas.microsoft.com/office/drawing/2014/main" id="{A6E7D716-BE84-84E6-90BE-5BE41498710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a:extLst>
              <a:ext uri="{FF2B5EF4-FFF2-40B4-BE49-F238E27FC236}">
                <a16:creationId xmlns:a16="http://schemas.microsoft.com/office/drawing/2014/main" id="{4F465D54-38A5-76C7-9642-C6A797DDBEE7}"/>
              </a:ext>
            </a:extLst>
          </p:cNvPr>
          <p:cNvSpPr txBox="1"/>
          <p:nvPr/>
        </p:nvSpPr>
        <p:spPr>
          <a:xfrm>
            <a:off x="746850" y="1974800"/>
            <a:ext cx="106983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600" b="0" i="0" u="none" strike="noStrike" cap="none" dirty="0" err="1">
                <a:solidFill>
                  <a:srgbClr val="009444"/>
                </a:solidFill>
                <a:latin typeface="Lato Black"/>
                <a:ea typeface="Lato Black"/>
                <a:cs typeface="Lato Black"/>
                <a:sym typeface="Lato Black"/>
              </a:rPr>
              <a:t>Evan</a:t>
            </a:r>
            <a:r>
              <a:rPr lang="en-US" sz="6600" dirty="0" err="1">
                <a:solidFill>
                  <a:srgbClr val="009444"/>
                </a:solidFill>
                <a:latin typeface="Lato Black"/>
                <a:ea typeface="Lato Black"/>
                <a:cs typeface="Lato Black"/>
                <a:sym typeface="Lato Black"/>
              </a:rPr>
              <a:t>gelio</a:t>
            </a:r>
            <a:r>
              <a:rPr lang="en-US" sz="6600" dirty="0">
                <a:solidFill>
                  <a:srgbClr val="009444"/>
                </a:solidFill>
                <a:latin typeface="Lato Black"/>
                <a:ea typeface="Lato Black"/>
                <a:cs typeface="Lato Black"/>
                <a:sym typeface="Lato Black"/>
              </a:rPr>
              <a:t> de la </a:t>
            </a:r>
            <a:r>
              <a:rPr lang="en-US" sz="6600" dirty="0" err="1">
                <a:solidFill>
                  <a:srgbClr val="009444"/>
                </a:solidFill>
                <a:latin typeface="Lato Black"/>
                <a:ea typeface="Lato Black"/>
                <a:cs typeface="Lato Black"/>
                <a:sym typeface="Lato Black"/>
              </a:rPr>
              <a:t>prosperidad</a:t>
            </a:r>
            <a:endParaRPr sz="66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28102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727a6128e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f727a6128e_0_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f727a6128e_0_7"/>
          <p:cNvSpPr txBox="1"/>
          <p:nvPr/>
        </p:nvSpPr>
        <p:spPr>
          <a:xfrm>
            <a:off x="3287398" y="1228418"/>
            <a:ext cx="80238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Algunos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malinterpretan</a:t>
            </a:r>
            <a:r>
              <a:rPr lang="en-US" sz="4000" dirty="0">
                <a:solidFill>
                  <a:schemeClr val="dk1"/>
                </a:solidFill>
                <a:latin typeface="Lato"/>
                <a:ea typeface="Lato"/>
                <a:cs typeface="Lato"/>
                <a:sym typeface="Lato"/>
              </a:rPr>
              <a:t> Santiago 4:2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prueba</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evangelio</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prosperidad</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obtienen</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desean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porque</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piden</a:t>
            </a: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versículo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siguiente</a:t>
            </a:r>
            <a:r>
              <a:rPr lang="en-US" sz="4000" b="1" dirty="0">
                <a:solidFill>
                  <a:schemeClr val="dk1"/>
                </a:solidFill>
                <a:latin typeface="Lato"/>
                <a:ea typeface="Lato"/>
                <a:cs typeface="Lato"/>
                <a:sym typeface="Lato"/>
              </a:rPr>
              <a:t>, Santiago 4:3?</a:t>
            </a:r>
            <a:endParaRPr sz="4000" b="1" i="0" u="none" strike="noStrike" cap="none" dirty="0">
              <a:solidFill>
                <a:schemeClr val="dk1"/>
              </a:solidFill>
              <a:latin typeface="Lato"/>
              <a:ea typeface="Lato"/>
              <a:cs typeface="Lato"/>
              <a:sym typeface="Lato"/>
            </a:endParaRPr>
          </a:p>
        </p:txBody>
      </p:sp>
      <p:pic>
        <p:nvPicPr>
          <p:cNvPr id="157" name="Google Shape;157;g2f727a6128e_0_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837a5cecc2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837a5cecc2_0_89"/>
          <p:cNvPicPr preferRelativeResize="0"/>
          <p:nvPr/>
        </p:nvPicPr>
        <p:blipFill rotWithShape="1">
          <a:blip r:embed="rId3">
            <a:alphaModFix/>
          </a:blip>
          <a:srcRect/>
          <a:stretch/>
        </p:blipFill>
        <p:spPr>
          <a:xfrm>
            <a:off x="-1" y="1658478"/>
            <a:ext cx="3125596" cy="3218436"/>
          </a:xfrm>
          <a:prstGeom prst="rect">
            <a:avLst/>
          </a:prstGeom>
          <a:noFill/>
          <a:ln>
            <a:noFill/>
          </a:ln>
          <a:effectLst>
            <a:outerShdw blurRad="50800" dist="38100" dir="2700000" algn="tl" rotWithShape="0">
              <a:srgbClr val="000000">
                <a:alpha val="40000"/>
              </a:srgbClr>
            </a:outerShdw>
          </a:effectLst>
        </p:spPr>
      </p:pic>
      <p:pic>
        <p:nvPicPr>
          <p:cNvPr id="164" name="Google Shape;164;g2837a5cecc2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5" name="Google Shape;165;g2837a5cecc2_0_89"/>
          <p:cNvSpPr txBox="1"/>
          <p:nvPr/>
        </p:nvSpPr>
        <p:spPr>
          <a:xfrm>
            <a:off x="3074205" y="305528"/>
            <a:ext cx="8825317" cy="641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a:t>
            </a:r>
            <a:r>
              <a:rPr lang="en-US" sz="3300" dirty="0" err="1">
                <a:solidFill>
                  <a:schemeClr val="dk1"/>
                </a:solidFill>
                <a:latin typeface="Lato"/>
                <a:ea typeface="Lato"/>
                <a:cs typeface="Lato"/>
                <a:sym typeface="Lato"/>
              </a:rPr>
              <a:t>dónde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vienen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guerras</a:t>
            </a:r>
            <a:r>
              <a:rPr lang="en-US" sz="3300" dirty="0">
                <a:solidFill>
                  <a:schemeClr val="dk1"/>
                </a:solidFill>
                <a:latin typeface="Lato"/>
                <a:ea typeface="Lato"/>
                <a:cs typeface="Lato"/>
                <a:sym typeface="Lato"/>
              </a:rPr>
              <a:t> y las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peleas</a:t>
            </a:r>
            <a:r>
              <a:rPr lang="en-US" sz="3300" dirty="0">
                <a:solidFill>
                  <a:schemeClr val="dk1"/>
                </a:solidFill>
                <a:latin typeface="Lato"/>
                <a:ea typeface="Lato"/>
                <a:cs typeface="Lato"/>
                <a:sym typeface="Lato"/>
              </a:rPr>
              <a:t> entre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Acaso</a:t>
            </a:r>
            <a:r>
              <a:rPr lang="en-US" sz="3300" dirty="0">
                <a:solidFill>
                  <a:schemeClr val="dk1"/>
                </a:solidFill>
                <a:latin typeface="Lato"/>
                <a:ea typeface="Lato"/>
                <a:cs typeface="Lato"/>
                <a:sym typeface="Lato"/>
              </a:rPr>
              <a:t> no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vienen</a:t>
            </a:r>
            <a:r>
              <a:rPr lang="en-US" sz="3300" dirty="0">
                <a:solidFill>
                  <a:schemeClr val="dk1"/>
                </a:solidFill>
                <a:latin typeface="Lato"/>
                <a:ea typeface="Lato"/>
                <a:cs typeface="Lato"/>
                <a:sym typeface="Lato"/>
              </a:rPr>
              <a:t> de sus </a:t>
            </a:r>
            <a:r>
              <a:rPr lang="en-US" sz="3300" dirty="0" err="1">
                <a:solidFill>
                  <a:schemeClr val="dk1"/>
                </a:solidFill>
                <a:latin typeface="Lato"/>
                <a:ea typeface="Lato"/>
                <a:cs typeface="Lato"/>
                <a:sym typeface="Lato"/>
              </a:rPr>
              <a:t>pasiones</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cuales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luchan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dentro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mismos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2</a:t>
            </a:r>
            <a:r>
              <a:rPr lang="en-US" sz="3300" dirty="0">
                <a:solidFill>
                  <a:schemeClr val="dk1"/>
                </a:solidFill>
                <a:latin typeface="Lato"/>
                <a:ea typeface="Lato"/>
                <a:cs typeface="Lato"/>
                <a:sym typeface="Lato"/>
              </a:rPr>
              <a:t> Si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algo, y no lo </a:t>
            </a:r>
            <a:r>
              <a:rPr lang="en-US" sz="3300" dirty="0" err="1">
                <a:solidFill>
                  <a:schemeClr val="dk1"/>
                </a:solidFill>
                <a:latin typeface="Lato"/>
                <a:ea typeface="Lato"/>
                <a:cs typeface="Lato"/>
                <a:sym typeface="Lato"/>
              </a:rPr>
              <a:t>obtienen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matan</a:t>
            </a:r>
            <a:r>
              <a:rPr lang="en-US" sz="3300" dirty="0">
                <a:solidFill>
                  <a:schemeClr val="dk1"/>
                </a:solidFill>
                <a:latin typeface="Lato"/>
                <a:ea typeface="Lato"/>
                <a:cs typeface="Lato"/>
                <a:sym typeface="Lato"/>
              </a:rPr>
              <a:t>. Si </a:t>
            </a:r>
            <a:r>
              <a:rPr lang="en-US" sz="3300" dirty="0" err="1">
                <a:solidFill>
                  <a:schemeClr val="dk1"/>
                </a:solidFill>
                <a:latin typeface="Lato"/>
                <a:ea typeface="Lato"/>
                <a:cs typeface="Lato"/>
                <a:sym typeface="Lato"/>
              </a:rPr>
              <a:t>arden</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envidia</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consiguen</a:t>
            </a:r>
            <a:r>
              <a:rPr lang="en-US" sz="3300" dirty="0">
                <a:solidFill>
                  <a:schemeClr val="dk1"/>
                </a:solidFill>
                <a:latin typeface="Lato"/>
                <a:ea typeface="Lato"/>
                <a:cs typeface="Lato"/>
                <a:sym typeface="Lato"/>
              </a:rPr>
              <a:t> lo que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discuten</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luchan</a:t>
            </a:r>
            <a:r>
              <a:rPr lang="en-US" sz="3300" dirty="0">
                <a:solidFill>
                  <a:schemeClr val="dk1"/>
                </a:solidFill>
                <a:latin typeface="Lato"/>
                <a:ea typeface="Lato"/>
                <a:cs typeface="Lato"/>
                <a:sym typeface="Lato"/>
              </a:rPr>
              <a:t>. Pero no </a:t>
            </a:r>
            <a:r>
              <a:rPr lang="en-US" sz="3300" dirty="0" err="1">
                <a:solidFill>
                  <a:schemeClr val="dk1"/>
                </a:solidFill>
                <a:latin typeface="Lato"/>
                <a:ea typeface="Lato"/>
                <a:cs typeface="Lato"/>
                <a:sym typeface="Lato"/>
              </a:rPr>
              <a:t>obtienen</a:t>
            </a:r>
            <a:r>
              <a:rPr lang="en-US" sz="3300" dirty="0">
                <a:solidFill>
                  <a:schemeClr val="dk1"/>
                </a:solidFill>
                <a:latin typeface="Lato"/>
                <a:ea typeface="Lato"/>
                <a:cs typeface="Lato"/>
                <a:sym typeface="Lato"/>
              </a:rPr>
              <a:t> lo que </a:t>
            </a:r>
            <a:r>
              <a:rPr lang="en-US" sz="3300" dirty="0" err="1">
                <a:solidFill>
                  <a:schemeClr val="dk1"/>
                </a:solidFill>
                <a:latin typeface="Lato"/>
                <a:ea typeface="Lato"/>
                <a:cs typeface="Lato"/>
                <a:sym typeface="Lato"/>
              </a:rPr>
              <a:t>desean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3</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algo, no lo </a:t>
            </a:r>
            <a:r>
              <a:rPr lang="en-US" sz="3300" dirty="0" err="1">
                <a:solidFill>
                  <a:schemeClr val="dk1"/>
                </a:solidFill>
                <a:latin typeface="Lato"/>
                <a:ea typeface="Lato"/>
                <a:cs typeface="Lato"/>
                <a:sym typeface="Lato"/>
              </a:rPr>
              <a:t>reciben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piden</a:t>
            </a:r>
            <a:r>
              <a:rPr lang="en-US" sz="3300" dirty="0">
                <a:solidFill>
                  <a:schemeClr val="dk1"/>
                </a:solidFill>
                <a:latin typeface="Lato"/>
                <a:ea typeface="Lato"/>
                <a:cs typeface="Lato"/>
                <a:sym typeface="Lato"/>
              </a:rPr>
              <a:t> con malas </a:t>
            </a:r>
            <a:r>
              <a:rPr lang="en-US" sz="3300" dirty="0" err="1">
                <a:solidFill>
                  <a:schemeClr val="dk1"/>
                </a:solidFill>
                <a:latin typeface="Lato"/>
                <a:ea typeface="Lato"/>
                <a:cs typeface="Lato"/>
                <a:sym typeface="Lato"/>
              </a:rPr>
              <a:t>intenciones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gastarlo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sus </a:t>
            </a:r>
            <a:r>
              <a:rPr lang="en-US" sz="3300" dirty="0" err="1">
                <a:solidFill>
                  <a:schemeClr val="dk1"/>
                </a:solidFill>
                <a:latin typeface="Lato"/>
                <a:ea typeface="Lato"/>
                <a:cs typeface="Lato"/>
                <a:sym typeface="Lato"/>
              </a:rPr>
              <a:t>propios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placeres</a:t>
            </a:r>
            <a:r>
              <a:rPr lang="en-US" sz="3300" dirty="0">
                <a:solidFill>
                  <a:schemeClr val="dk1"/>
                </a:solidFill>
                <a:latin typeface="Lato"/>
                <a:ea typeface="Lato"/>
                <a:cs typeface="Lato"/>
                <a:sym typeface="Lato"/>
              </a:rPr>
              <a:t>.</a:t>
            </a:r>
            <a:endParaRPr sz="33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Santiago 4:1-3</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1BC70B77-A228-4FFC-8F2E-03394AA18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1BF9B-D16F-4A74-8A46-1F7F541EBC60}">
  <ds:schemaRefs>
    <ds:schemaRef ds:uri="http://schemas.microsoft.com/sharepoint/v3/contenttype/forms"/>
  </ds:schemaRefs>
</ds:datastoreItem>
</file>

<file path=customXml/itemProps3.xml><?xml version="1.0" encoding="utf-8"?>
<ds:datastoreItem xmlns:ds="http://schemas.openxmlformats.org/officeDocument/2006/customXml" ds:itemID="{937F0D25-035A-4D01-A40D-0B970BCB91D8}">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docProps/app.xml><?xml version="1.0" encoding="utf-8"?>
<Properties xmlns="http://schemas.openxmlformats.org/officeDocument/2006/extended-properties" xmlns:vt="http://schemas.openxmlformats.org/officeDocument/2006/docPropsVTypes">
  <TotalTime>96</TotalTime>
  <Words>4488</Words>
  <Application>Microsoft Macintosh PowerPoint</Application>
  <PresentationFormat>Widescreen</PresentationFormat>
  <Paragraphs>259</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Symbol</vt:lpstr>
      <vt:lpstr>Arial</vt:lpstr>
      <vt:lpstr>Cambria</vt:lpstr>
      <vt:lpstr>Lato</vt:lpstr>
      <vt:lpstr>Calibri</vt:lpstr>
      <vt:lpstr>system-ui</vt:lpstr>
      <vt:lpstr>Lato Black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27</cp:revision>
  <dcterms:created xsi:type="dcterms:W3CDTF">2023-11-29T19:33:05Z</dcterms:created>
  <dcterms:modified xsi:type="dcterms:W3CDTF">2026-01-14T22:03:47Z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