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12192000"/>
  <p:notesSz cx="6858000" cy="9144000"/>
  <p:embeddedFontLst>
    <p:embeddedFont>
      <p:font typeface="Lat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6" roundtripDataSignature="AMtx7mjk2JPJYOOqN3J9EpBGANJ3Fd6lv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Lato-bold.fntdata"/><Relationship Id="rId10" Type="http://schemas.openxmlformats.org/officeDocument/2006/relationships/slide" Target="slides/slide5.xml"/><Relationship Id="rId32" Type="http://schemas.openxmlformats.org/officeDocument/2006/relationships/font" Target="fonts/Lato-regular.fntdata"/><Relationship Id="rId13" Type="http://schemas.openxmlformats.org/officeDocument/2006/relationships/slide" Target="slides/slide8.xml"/><Relationship Id="rId35" Type="http://schemas.openxmlformats.org/officeDocument/2006/relationships/font" Target="fonts/Lato-boldItalic.fntdata"/><Relationship Id="rId12" Type="http://schemas.openxmlformats.org/officeDocument/2006/relationships/slide" Target="slides/slide7.xml"/><Relationship Id="rId34" Type="http://schemas.openxmlformats.org/officeDocument/2006/relationships/font" Target="fonts/Lato-italic.fntdata"/><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Preparación previa a la lección:</a:t>
            </a:r>
            <a:endParaRPr>
              <a:solidFill>
                <a:schemeClr val="dk1"/>
              </a:solidFill>
              <a:latin typeface="Calibri"/>
              <a:ea typeface="Calibri"/>
              <a:cs typeface="Calibri"/>
              <a:sym typeface="Calibri"/>
            </a:endParaRPr>
          </a:p>
          <a:p>
            <a:pPr indent="-298450" lvl="0" marL="457200" marR="1270" rtl="0" algn="l">
              <a:lnSpc>
                <a:spcPct val="10375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Poco después de la lección 8, comparta el enlace del video e indique a los estudiantes que miren el video antes de la clase en vivo. </a:t>
            </a:r>
            <a:endParaRPr>
              <a:solidFill>
                <a:schemeClr val="dk1"/>
              </a:solidFill>
              <a:latin typeface="Calibri"/>
              <a:ea typeface="Calibri"/>
              <a:cs typeface="Calibri"/>
              <a:sym typeface="Calibri"/>
            </a:endParaRPr>
          </a:p>
          <a:p>
            <a:pPr indent="-298450" lvl="0" marL="457200" marR="1270" rtl="0" algn="l">
              <a:lnSpc>
                <a:spcPct val="103750"/>
              </a:lnSpc>
              <a:spcBef>
                <a:spcPts val="205"/>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el grupo de WhatsApp, pida a los estudiantes que hagan dos cosas en preparación para la lección final: </a:t>
            </a:r>
            <a:endParaRPr>
              <a:solidFill>
                <a:schemeClr val="dk1"/>
              </a:solidFill>
              <a:latin typeface="Calibri"/>
              <a:ea typeface="Calibri"/>
              <a:cs typeface="Calibri"/>
              <a:sym typeface="Calibri"/>
            </a:endParaRPr>
          </a:p>
          <a:p>
            <a:pPr indent="-298450" lvl="1" marL="914400" marR="1270" rtl="0" algn="l">
              <a:lnSpc>
                <a:spcPct val="103750"/>
              </a:lnSpc>
              <a:spcBef>
                <a:spcPts val="205"/>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Memorice los “5 hábitos de un discípulo”. Publíquelos nuevamente en el grupo: </a:t>
            </a:r>
            <a:endParaRPr>
              <a:solidFill>
                <a:schemeClr val="dk1"/>
              </a:solidFill>
              <a:latin typeface="Calibri"/>
              <a:ea typeface="Calibri"/>
              <a:cs typeface="Calibri"/>
              <a:sym typeface="Calibri"/>
            </a:endParaRPr>
          </a:p>
          <a:p>
            <a:pPr indent="-298450" lvl="4" marL="1257300" marR="1270" rtl="0" algn="l">
              <a:lnSpc>
                <a:spcPct val="103750"/>
              </a:lnSpc>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Haciendo el bien.</a:t>
            </a:r>
            <a:endParaRPr>
              <a:solidFill>
                <a:schemeClr val="dk1"/>
              </a:solidFill>
              <a:latin typeface="Calibri"/>
              <a:ea typeface="Calibri"/>
              <a:cs typeface="Calibri"/>
              <a:sym typeface="Calibri"/>
            </a:endParaRPr>
          </a:p>
          <a:p>
            <a:pPr indent="-298450" lvl="4" marL="1257300" marR="1270" rtl="0" algn="l">
              <a:lnSpc>
                <a:spcPct val="103750"/>
              </a:lnSpc>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Ojos abiertos</a:t>
            </a:r>
            <a:endParaRPr>
              <a:solidFill>
                <a:schemeClr val="dk1"/>
              </a:solidFill>
              <a:latin typeface="Calibri"/>
              <a:ea typeface="Calibri"/>
              <a:cs typeface="Calibri"/>
              <a:sym typeface="Calibri"/>
            </a:endParaRPr>
          </a:p>
          <a:p>
            <a:pPr indent="-298450" lvl="4" marL="1257300" marR="1270" rtl="0" algn="l">
              <a:lnSpc>
                <a:spcPct val="103750"/>
              </a:lnSpc>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Hablar con las personas</a:t>
            </a:r>
            <a:endParaRPr>
              <a:solidFill>
                <a:schemeClr val="dk1"/>
              </a:solidFill>
              <a:latin typeface="Calibri"/>
              <a:ea typeface="Calibri"/>
              <a:cs typeface="Calibri"/>
              <a:sym typeface="Calibri"/>
            </a:endParaRPr>
          </a:p>
          <a:p>
            <a:pPr indent="-298450" lvl="4" marL="1257300" marR="1270" rtl="0" algn="l">
              <a:lnSpc>
                <a:spcPct val="103750"/>
              </a:lnSpc>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Orar con y por otros</a:t>
            </a:r>
            <a:endParaRPr>
              <a:solidFill>
                <a:schemeClr val="dk1"/>
              </a:solidFill>
              <a:latin typeface="Calibri"/>
              <a:ea typeface="Calibri"/>
              <a:cs typeface="Calibri"/>
              <a:sym typeface="Calibri"/>
            </a:endParaRPr>
          </a:p>
          <a:p>
            <a:pPr indent="-298450" lvl="4" marL="1257300" marR="1270" rtl="0" algn="l">
              <a:lnSpc>
                <a:spcPct val="103750"/>
              </a:lnSpc>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Escuchando a Jesús </a:t>
            </a:r>
            <a:endParaRPr>
              <a:solidFill>
                <a:schemeClr val="dk1"/>
              </a:solidFill>
              <a:latin typeface="Calibri"/>
              <a:ea typeface="Calibri"/>
              <a:cs typeface="Calibri"/>
              <a:sym typeface="Calibri"/>
            </a:endParaRPr>
          </a:p>
          <a:p>
            <a:pPr indent="-298450" lvl="1" marL="914400" marR="1270" rtl="0" algn="l">
              <a:lnSpc>
                <a:spcPct val="103750"/>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Envíe cualquier pregunta que todavía tengan relacionada con el contenido del curso y las publique en el grupo de WhatsApp. Dígales que algunas de esas preguntas se usarán en la clase en vivo. </a:t>
            </a:r>
            <a:endParaRPr>
              <a:solidFill>
                <a:schemeClr val="dk1"/>
              </a:solidFill>
              <a:latin typeface="Calibri"/>
              <a:ea typeface="Calibri"/>
              <a:cs typeface="Calibri"/>
              <a:sym typeface="Calibri"/>
            </a:endParaRPr>
          </a:p>
          <a:p>
            <a:pPr indent="-298450" lvl="0" marL="457200" marR="1270" rtl="0" algn="l">
              <a:lnSpc>
                <a:spcPct val="103750"/>
              </a:lnSpc>
              <a:spcBef>
                <a:spcPts val="205"/>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Cinco minutos antes de que comience la clase en vivo, comparta el enlace para que los estudiantes puedan conectarse a la clase en vivo. </a:t>
            </a:r>
            <a:endParaRPr>
              <a:solidFill>
                <a:schemeClr val="dk1"/>
              </a:solidFill>
              <a:latin typeface="Calibri"/>
              <a:ea typeface="Calibri"/>
              <a:cs typeface="Calibri"/>
              <a:sym typeface="Calibri"/>
            </a:endParaRPr>
          </a:p>
          <a:p>
            <a:pPr indent="0" lvl="0" marL="0" rtl="0" algn="l">
              <a:lnSpc>
                <a:spcPct val="100000"/>
              </a:lnSpc>
              <a:spcBef>
                <a:spcPts val="205"/>
              </a:spcBef>
              <a:spcAft>
                <a:spcPts val="0"/>
              </a:spcAft>
              <a:buSzPts val="1100"/>
              <a:buNone/>
            </a:pPr>
            <a:r>
              <a:t/>
            </a:r>
            <a:endParaRPr b="1">
              <a:solidFill>
                <a:schemeClr val="dk1"/>
              </a:solidFill>
              <a:latin typeface="Calibri"/>
              <a:ea typeface="Calibri"/>
              <a:cs typeface="Calibri"/>
              <a:sym typeface="Calibri"/>
            </a:endParaRPr>
          </a:p>
        </p:txBody>
      </p:sp>
      <p:sp>
        <p:nvSpPr>
          <p:cNvPr id="157" name="Google Shape;157;p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c144792572_0_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914400" marR="1270" rtl="0" algn="l">
              <a:lnSpc>
                <a:spcPct val="10375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[La diapositiva les recuerda a los alumnos la lección 2] En nuestra segunda lección, hablamos sobre la tranquilidad que tenemos en el bautismo. ¿Por qué es importante nuestro bautismo para nosotros cuando vivimos como discípulos? La respuesta debe usar la frase “en Cristo”. Recordamos que somos discípulos porque estamos “en Cristo”. Romanos 6:1-4 habla sobre cómo el bautismo nos conecta a Cristo. </a:t>
            </a:r>
            <a:endParaRPr>
              <a:solidFill>
                <a:schemeClr val="dk1"/>
              </a:solidFill>
              <a:latin typeface="Calibri"/>
              <a:ea typeface="Calibri"/>
              <a:cs typeface="Calibri"/>
              <a:sym typeface="Calibri"/>
            </a:endParaRPr>
          </a:p>
          <a:p>
            <a:pPr indent="0" lvl="0" marL="0" rtl="0" algn="l">
              <a:spcBef>
                <a:spcPts val="205"/>
              </a:spcBef>
              <a:spcAft>
                <a:spcPts val="600"/>
              </a:spcAft>
              <a:buNone/>
            </a:pPr>
            <a:r>
              <a:t/>
            </a:r>
            <a:endParaRPr>
              <a:solidFill>
                <a:schemeClr val="dk1"/>
              </a:solidFill>
              <a:latin typeface="Calibri"/>
              <a:ea typeface="Calibri"/>
              <a:cs typeface="Calibri"/>
              <a:sym typeface="Calibri"/>
            </a:endParaRPr>
          </a:p>
        </p:txBody>
      </p:sp>
      <p:sp>
        <p:nvSpPr>
          <p:cNvPr id="245" name="Google Shape;245;g2c144792572_0_3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c144792572_0_3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270" rtl="0" algn="l">
              <a:lnSpc>
                <a:spcPct val="10375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[La diapositiva les recuerda a los alumnos la lección 2] En nuestra segunda lección, hablamos sobre la tranquilidad que tenemos en el bautismo. ¿Por qué es importante nuestro bautismo para nosotros cuando vivimos como discípulos? La respuesta debe usar la frase “en Cristo”. Recordamos que somos discípulos porque estamos “en Cristo”. Romanos 6:1-4 habla sobre cómo el bautismo nos conecta a Cristo. </a:t>
            </a:r>
            <a:endParaRPr>
              <a:solidFill>
                <a:schemeClr val="dk1"/>
              </a:solidFill>
              <a:latin typeface="Calibri"/>
              <a:ea typeface="Calibri"/>
              <a:cs typeface="Calibri"/>
              <a:sym typeface="Calibri"/>
            </a:endParaRPr>
          </a:p>
          <a:p>
            <a:pPr indent="0" lvl="0" marL="0" rtl="0" algn="l">
              <a:lnSpc>
                <a:spcPct val="100000"/>
              </a:lnSpc>
              <a:spcBef>
                <a:spcPts val="205"/>
              </a:spcBef>
              <a:spcAft>
                <a:spcPts val="0"/>
              </a:spcAft>
              <a:buSzPts val="1100"/>
              <a:buNone/>
            </a:pPr>
            <a:r>
              <a:t/>
            </a:r>
            <a:endParaRPr/>
          </a:p>
        </p:txBody>
      </p:sp>
      <p:sp>
        <p:nvSpPr>
          <p:cNvPr id="254" name="Google Shape;254;g2c144792572_0_3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c144792572_0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914400" marR="1270" rtl="0" algn="l">
              <a:lnSpc>
                <a:spcPct val="103750"/>
              </a:lnSpc>
              <a:spcBef>
                <a:spcPts val="1000"/>
              </a:spcBef>
              <a:spcAft>
                <a:spcPts val="205"/>
              </a:spcAft>
              <a:buClr>
                <a:schemeClr val="dk1"/>
              </a:buClr>
              <a:buSzPts val="1100"/>
              <a:buFont typeface="Calibri"/>
              <a:buAutoNum type="arabicPeriod"/>
            </a:pPr>
            <a:r>
              <a:rPr lang="en-US">
                <a:solidFill>
                  <a:schemeClr val="dk1"/>
                </a:solidFill>
                <a:latin typeface="Calibri"/>
                <a:ea typeface="Calibri"/>
                <a:cs typeface="Calibri"/>
                <a:sym typeface="Calibri"/>
              </a:rPr>
              <a:t>[La diapositiva les recuerda a los alumnos la lección 3] En nuestra tercera lección, hablamos sobre cómo Jesús llama a la gente común como nosotros a hacer el trabajo extraordinario de compartir las Buenas Nuevas con toda la creación. ¿Qué es lo que permite a la gente común ser parte de un trabajo tan extraordinario? Las promesas de Dios. </a:t>
            </a:r>
            <a:endParaRPr>
              <a:solidFill>
                <a:schemeClr val="dk1"/>
              </a:solidFill>
              <a:latin typeface="Calibri"/>
              <a:ea typeface="Calibri"/>
              <a:cs typeface="Calibri"/>
              <a:sym typeface="Calibri"/>
            </a:endParaRPr>
          </a:p>
        </p:txBody>
      </p:sp>
      <p:sp>
        <p:nvSpPr>
          <p:cNvPr id="264" name="Google Shape;264;g2c144792572_0_3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c144792572_0_3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270" rtl="0" algn="l">
              <a:lnSpc>
                <a:spcPct val="103750"/>
              </a:lnSpc>
              <a:spcBef>
                <a:spcPts val="1000"/>
              </a:spcBef>
              <a:spcAft>
                <a:spcPts val="205"/>
              </a:spcAft>
              <a:buClr>
                <a:schemeClr val="dk1"/>
              </a:buClr>
              <a:buSzPts val="1100"/>
              <a:buFont typeface="Calibri"/>
              <a:buAutoNum type="arabicPeriod"/>
            </a:pPr>
            <a:r>
              <a:rPr lang="en-US">
                <a:solidFill>
                  <a:schemeClr val="dk1"/>
                </a:solidFill>
                <a:latin typeface="Calibri"/>
                <a:ea typeface="Calibri"/>
                <a:cs typeface="Calibri"/>
                <a:sym typeface="Calibri"/>
              </a:rPr>
              <a:t>[La diapositiva les recuerda a los alumnos la lección 3] En nuestra tercera lección, hablamos sobre cómo Jesús llama a la gente común como nosotros a hacer el trabajo extraordinario de compartir las Buenas Nuevas con toda la creación. ¿Qué es lo que permite a la gente común ser parte de un trabajo tan extraordinario? Las promesas de Dios. </a:t>
            </a:r>
            <a:endParaRPr/>
          </a:p>
        </p:txBody>
      </p:sp>
      <p:sp>
        <p:nvSpPr>
          <p:cNvPr id="273" name="Google Shape;273;g2c144792572_0_3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c0c0f4f331_0_1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270" rtl="0" algn="l">
              <a:lnSpc>
                <a:spcPct val="103750"/>
              </a:lnSpc>
              <a:spcBef>
                <a:spcPts val="1000"/>
              </a:spcBef>
              <a:spcAft>
                <a:spcPts val="205"/>
              </a:spcAft>
              <a:buClr>
                <a:schemeClr val="dk1"/>
              </a:buClr>
              <a:buSzPts val="1100"/>
              <a:buFont typeface="Calibri"/>
              <a:buAutoNum type="arabicPeriod"/>
            </a:pPr>
            <a:r>
              <a:rPr lang="en-US">
                <a:solidFill>
                  <a:schemeClr val="dk1"/>
                </a:solidFill>
                <a:latin typeface="Calibri"/>
                <a:ea typeface="Calibri"/>
                <a:cs typeface="Calibri"/>
                <a:sym typeface="Calibri"/>
              </a:rPr>
              <a:t>Se debe guiar a los alumnos a enumerar esas promesas mencionadas en la lección 3: Mateo 28:20, Romanos 8:28, Romanos 8:38-39, Juan 16:33, Salmo 23:6, Juan 14:2-3, Apocalipsis 22:20, Mateo 7:7, Salmo 91:11, Job 19:25-27, Juan 11:25-26, Filipenses 4:7, 1 Corintios 10:13, Santiago 4:7, Romanos 1:16, Isaías 55:10-12. </a:t>
            </a:r>
            <a:endParaRPr>
              <a:solidFill>
                <a:schemeClr val="dk1"/>
              </a:solidFill>
              <a:latin typeface="Calibri"/>
              <a:ea typeface="Calibri"/>
              <a:cs typeface="Calibri"/>
              <a:sym typeface="Calibri"/>
            </a:endParaRPr>
          </a:p>
        </p:txBody>
      </p:sp>
      <p:sp>
        <p:nvSpPr>
          <p:cNvPr id="283" name="Google Shape;283;g2c0c0f4f331_0_1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c144792572_0_3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270" rtl="0" algn="l">
              <a:lnSpc>
                <a:spcPct val="103750"/>
              </a:lnSpc>
              <a:spcBef>
                <a:spcPts val="1000"/>
              </a:spcBef>
              <a:spcAft>
                <a:spcPts val="205"/>
              </a:spcAft>
              <a:buClr>
                <a:schemeClr val="dk1"/>
              </a:buClr>
              <a:buSzPts val="1100"/>
              <a:buFont typeface="Calibri"/>
              <a:buAutoNum type="arabicPeriod"/>
            </a:pPr>
            <a:r>
              <a:rPr lang="en-US">
                <a:solidFill>
                  <a:schemeClr val="dk1"/>
                </a:solidFill>
                <a:latin typeface="Calibri"/>
                <a:ea typeface="Calibri"/>
                <a:cs typeface="Calibri"/>
                <a:sym typeface="Calibri"/>
              </a:rPr>
              <a:t>Se debe guiar a los alumnos a enumerar esas promesas mencionadas en la lección 3: Mateo 28:20, Romanos 8:28, Romanos 8:38-39, Juan 16:33, Salmo 23:6, Juan 14:2-3, Apocalipsis 22:20, Mateo 7:7, Salmo 91:11, Job 19:25-27, Juan 11:25-26, Filipenses 4:7, 1 Corintios 10:13, Santiago 4:7, Romanos 1:16, Isaías 55:10-12. </a:t>
            </a:r>
            <a:endParaRPr>
              <a:solidFill>
                <a:schemeClr val="dk1"/>
              </a:solidFill>
              <a:latin typeface="Calibri"/>
              <a:ea typeface="Calibri"/>
              <a:cs typeface="Calibri"/>
              <a:sym typeface="Calibri"/>
            </a:endParaRPr>
          </a:p>
        </p:txBody>
      </p:sp>
      <p:sp>
        <p:nvSpPr>
          <p:cNvPr id="293" name="Google Shape;293;g2c144792572_0_3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c144792572_0_4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270" rtl="0" algn="l">
              <a:lnSpc>
                <a:spcPct val="10375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Diapositivas mostrando los “5 hábitos de un discípulo” que estudiamos en este curso. Cuando aparezca cada diapositiva, solicite a los alumnos que describan el hábito con sus propias palabras. Tómese el tiempo suficiente para discutir cada uno. </a:t>
            </a:r>
            <a:endParaRPr>
              <a:solidFill>
                <a:schemeClr val="dk1"/>
              </a:solidFill>
              <a:latin typeface="Calibri"/>
              <a:ea typeface="Calibri"/>
              <a:cs typeface="Calibri"/>
              <a:sym typeface="Calibri"/>
            </a:endParaRPr>
          </a:p>
          <a:p>
            <a:pPr indent="-184150" lvl="2" marL="1371600" marR="1270" rtl="0" algn="l">
              <a:lnSpc>
                <a:spcPct val="10375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Haciendo el bien</a:t>
            </a:r>
            <a:endParaRPr>
              <a:solidFill>
                <a:schemeClr val="dk1"/>
              </a:solidFill>
              <a:latin typeface="Calibri"/>
              <a:ea typeface="Calibri"/>
              <a:cs typeface="Calibri"/>
              <a:sym typeface="Calibri"/>
            </a:endParaRPr>
          </a:p>
          <a:p>
            <a:pPr indent="-184150" lvl="2" marL="1371600" marR="1270" rtl="0" algn="l">
              <a:lnSpc>
                <a:spcPct val="10375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Ojos abiertos</a:t>
            </a:r>
            <a:endParaRPr>
              <a:solidFill>
                <a:schemeClr val="dk1"/>
              </a:solidFill>
              <a:latin typeface="Calibri"/>
              <a:ea typeface="Calibri"/>
              <a:cs typeface="Calibri"/>
              <a:sym typeface="Calibri"/>
            </a:endParaRPr>
          </a:p>
          <a:p>
            <a:pPr indent="-184150" lvl="2" marL="1371600" marR="1270" rtl="0" algn="l">
              <a:lnSpc>
                <a:spcPct val="10375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Hablar con las personas</a:t>
            </a:r>
            <a:endParaRPr>
              <a:solidFill>
                <a:schemeClr val="dk1"/>
              </a:solidFill>
              <a:latin typeface="Calibri"/>
              <a:ea typeface="Calibri"/>
              <a:cs typeface="Calibri"/>
              <a:sym typeface="Calibri"/>
            </a:endParaRPr>
          </a:p>
          <a:p>
            <a:pPr indent="-184150" lvl="2" marL="1371600" marR="1270" rtl="0" algn="l">
              <a:lnSpc>
                <a:spcPct val="10375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Orar con y por otros</a:t>
            </a:r>
            <a:endParaRPr>
              <a:solidFill>
                <a:schemeClr val="dk1"/>
              </a:solidFill>
              <a:latin typeface="Calibri"/>
              <a:ea typeface="Calibri"/>
              <a:cs typeface="Calibri"/>
              <a:sym typeface="Calibri"/>
            </a:endParaRPr>
          </a:p>
          <a:p>
            <a:pPr indent="-184150" lvl="2" marL="1371600" marR="1270" rtl="0" algn="l">
              <a:lnSpc>
                <a:spcPct val="10375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Escuchando a Jesús </a:t>
            </a:r>
            <a:endParaRPr>
              <a:solidFill>
                <a:schemeClr val="dk1"/>
              </a:solidFill>
              <a:latin typeface="Calibri"/>
              <a:ea typeface="Calibri"/>
              <a:cs typeface="Calibri"/>
              <a:sym typeface="Calibri"/>
            </a:endParaRPr>
          </a:p>
          <a:p>
            <a:pPr indent="0" lvl="0" marL="0" marR="1270" rtl="0" algn="l">
              <a:lnSpc>
                <a:spcPct val="111250"/>
              </a:lnSpc>
              <a:spcBef>
                <a:spcPts val="205"/>
              </a:spcBef>
              <a:spcAft>
                <a:spcPts val="1000"/>
              </a:spcAft>
              <a:buNone/>
            </a:pPr>
            <a:r>
              <a:t/>
            </a:r>
            <a:endParaRPr>
              <a:solidFill>
                <a:schemeClr val="dk1"/>
              </a:solidFill>
              <a:latin typeface="Calibri"/>
              <a:ea typeface="Calibri"/>
              <a:cs typeface="Calibri"/>
              <a:sym typeface="Calibri"/>
            </a:endParaRPr>
          </a:p>
        </p:txBody>
      </p:sp>
      <p:sp>
        <p:nvSpPr>
          <p:cNvPr id="303" name="Google Shape;303;g2c144792572_0_4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c144792572_0_4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270" rtl="0" algn="l">
              <a:lnSpc>
                <a:spcPct val="10375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Borrar la pantalla y preguntar quién recuerda los cinco. Muestre los cinco hábitos en la pantalla nuevamente. Repetir y revisar.</a:t>
            </a:r>
            <a:r>
              <a:rPr b="1"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marR="1270" rtl="0" algn="l">
              <a:lnSpc>
                <a:spcPct val="111250"/>
              </a:lnSpc>
              <a:spcBef>
                <a:spcPts val="205"/>
              </a:spcBef>
              <a:spcAft>
                <a:spcPts val="1000"/>
              </a:spcAft>
              <a:buNone/>
            </a:pPr>
            <a:r>
              <a:t/>
            </a:r>
            <a:endParaRPr>
              <a:solidFill>
                <a:schemeClr val="dk1"/>
              </a:solidFill>
              <a:latin typeface="Calibri"/>
              <a:ea typeface="Calibri"/>
              <a:cs typeface="Calibri"/>
              <a:sym typeface="Calibri"/>
            </a:endParaRPr>
          </a:p>
        </p:txBody>
      </p:sp>
      <p:sp>
        <p:nvSpPr>
          <p:cNvPr id="313" name="Google Shape;313;g2c144792572_0_4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c144792572_0_4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270" rtl="0" algn="l">
              <a:lnSpc>
                <a:spcPct val="10375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Pregunte si hay alguna pregunta sobre los 5 hábitos estudiados en este curso. </a:t>
            </a:r>
            <a:endParaRPr>
              <a:solidFill>
                <a:schemeClr val="dk1"/>
              </a:solidFill>
              <a:latin typeface="Calibri"/>
              <a:ea typeface="Calibri"/>
              <a:cs typeface="Calibri"/>
              <a:sym typeface="Calibri"/>
            </a:endParaRPr>
          </a:p>
          <a:p>
            <a:pPr indent="0" lvl="0" marL="228600" marR="1270" rtl="0" algn="l">
              <a:lnSpc>
                <a:spcPct val="103750"/>
              </a:lnSpc>
              <a:spcBef>
                <a:spcPts val="1000"/>
              </a:spcBef>
              <a:spcAft>
                <a:spcPts val="0"/>
              </a:spcAft>
              <a:buClr>
                <a:schemeClr val="dk1"/>
              </a:buClr>
              <a:buSzPts val="1100"/>
              <a:buFont typeface="Arial"/>
              <a:buNone/>
            </a:pPr>
            <a:r>
              <a:rPr b="1" lang="en-US">
                <a:solidFill>
                  <a:schemeClr val="dk1"/>
                </a:solidFill>
                <a:latin typeface="Calibri"/>
                <a:ea typeface="Calibri"/>
                <a:cs typeface="Calibri"/>
                <a:sym typeface="Calibri"/>
              </a:rPr>
              <a:t>Preguntas no respondidas</a:t>
            </a:r>
            <a:r>
              <a:rPr lang="en-US">
                <a:solidFill>
                  <a:schemeClr val="dk1"/>
                </a:solidFill>
                <a:latin typeface="Calibri"/>
                <a:ea typeface="Calibri"/>
                <a:cs typeface="Calibri"/>
                <a:sym typeface="Calibri"/>
              </a:rPr>
              <a:t>. Revise las preguntas publicadas en el grupo de WhatsApp. Si hay muchas preguntas, seleccione algunas antes de la clase para discutirlas. Involucre a la clase según corresponda para ayudar a responder las preguntas. Después de cada pregunta, verifique con el grupo para asegurarse de que estén satisfechos de que la pregunta haya sido respondida a fondo sobre la base de las Escrituras. </a:t>
            </a:r>
            <a:endParaRPr>
              <a:solidFill>
                <a:schemeClr val="dk1"/>
              </a:solidFill>
              <a:latin typeface="Calibri"/>
              <a:ea typeface="Calibri"/>
              <a:cs typeface="Calibri"/>
              <a:sym typeface="Calibri"/>
            </a:endParaRPr>
          </a:p>
          <a:p>
            <a:pPr indent="0" lvl="0" marL="0" rtl="0" algn="l">
              <a:lnSpc>
                <a:spcPct val="107916"/>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322" name="Google Shape;322;g2c144792572_0_4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c144792572_0_5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lnSpc>
                <a:spcPct val="107916"/>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Resumen de la lección</a:t>
            </a:r>
            <a:r>
              <a:rPr lang="en-US">
                <a:solidFill>
                  <a:schemeClr val="dk1"/>
                </a:solidFill>
                <a:latin typeface="Calibri"/>
                <a:ea typeface="Calibri"/>
                <a:cs typeface="Calibri"/>
                <a:sym typeface="Calibri"/>
              </a:rPr>
              <a:t>.  </a:t>
            </a:r>
            <a:endParaRPr b="1" sz="2400">
              <a:solidFill>
                <a:schemeClr val="dk1"/>
              </a:solidFill>
              <a:latin typeface="Calibri"/>
              <a:ea typeface="Calibri"/>
              <a:cs typeface="Calibri"/>
              <a:sym typeface="Calibri"/>
            </a:endParaRPr>
          </a:p>
          <a:p>
            <a:pPr indent="-250825" lvl="2" marL="914400" marR="1270" rtl="0" algn="l">
              <a:lnSpc>
                <a:spcPct val="10375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Diapositiva mencionando el proyecto final (pregunte si hay alguna pregunta y aliente a los estudiantes a continuar estudiando con la Academia Cristo). </a:t>
            </a:r>
            <a:endParaRPr>
              <a:solidFill>
                <a:schemeClr val="dk1"/>
              </a:solidFill>
              <a:latin typeface="Calibri"/>
              <a:ea typeface="Calibri"/>
              <a:cs typeface="Calibri"/>
              <a:sym typeface="Calibri"/>
            </a:endParaRPr>
          </a:p>
          <a:p>
            <a:pPr indent="0" lvl="0" marL="0" marR="1270" rtl="0" algn="l">
              <a:lnSpc>
                <a:spcPct val="111250"/>
              </a:lnSpc>
              <a:spcBef>
                <a:spcPts val="1000"/>
              </a:spcBef>
              <a:spcAft>
                <a:spcPts val="1000"/>
              </a:spcAft>
              <a:buNone/>
            </a:pPr>
            <a:r>
              <a:t/>
            </a:r>
            <a:endParaRPr>
              <a:solidFill>
                <a:schemeClr val="dk1"/>
              </a:solidFill>
              <a:latin typeface="Calibri"/>
              <a:ea typeface="Calibri"/>
              <a:cs typeface="Calibri"/>
              <a:sym typeface="Calibri"/>
            </a:endParaRPr>
          </a:p>
        </p:txBody>
      </p:sp>
      <p:sp>
        <p:nvSpPr>
          <p:cNvPr id="330" name="Google Shape;330;g2c144792572_0_5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ae502832d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g2ae502832d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6b1c11a913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50825" lvl="2" marL="914400" marR="1270" rtl="0" algn="l">
              <a:lnSpc>
                <a:spcPct val="10375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Una vez que se haya ocupado de estos puntos, continúe con una devoción final basada en Lucas 19:1-9 [en la pantalla] (con los siguientes puntos) </a:t>
            </a:r>
            <a:endParaRPr>
              <a:solidFill>
                <a:schemeClr val="dk1"/>
              </a:solidFill>
              <a:latin typeface="Calibri"/>
              <a:ea typeface="Calibri"/>
              <a:cs typeface="Calibri"/>
              <a:sym typeface="Calibri"/>
            </a:endParaRPr>
          </a:p>
          <a:p>
            <a:pPr indent="-298450" lvl="4" marL="1314450" marR="127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Lea la historia  </a:t>
            </a:r>
            <a:endParaRPr>
              <a:solidFill>
                <a:schemeClr val="dk1"/>
              </a:solidFill>
              <a:latin typeface="Calibri"/>
              <a:ea typeface="Calibri"/>
              <a:cs typeface="Calibri"/>
              <a:sym typeface="Calibri"/>
            </a:endParaRPr>
          </a:p>
          <a:p>
            <a:pPr indent="0" lvl="0" marL="0" marR="1270" rtl="0" algn="l">
              <a:lnSpc>
                <a:spcPct val="103750"/>
              </a:lnSpc>
              <a:spcBef>
                <a:spcPts val="1000"/>
              </a:spcBef>
              <a:spcAft>
                <a:spcPts val="1000"/>
              </a:spcAft>
              <a:buNone/>
            </a:pPr>
            <a:r>
              <a:t/>
            </a:r>
            <a:endParaRPr>
              <a:solidFill>
                <a:schemeClr val="dk1"/>
              </a:solidFill>
              <a:latin typeface="Calibri"/>
              <a:ea typeface="Calibri"/>
              <a:cs typeface="Calibri"/>
              <a:sym typeface="Calibri"/>
            </a:endParaRPr>
          </a:p>
        </p:txBody>
      </p:sp>
      <p:sp>
        <p:nvSpPr>
          <p:cNvPr id="340" name="Google Shape;340;g26b1c11a913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c144792572_0_6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50825" lvl="2" marL="914400" marR="1270" rtl="0" algn="l">
              <a:lnSpc>
                <a:spcPct val="10375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Una vez que se haya ocupado de estos puntos, continúe con una devoción final basada en Lucas 19:1-9 [en la pantalla] (con los siguientes puntos) </a:t>
            </a:r>
            <a:endParaRPr>
              <a:solidFill>
                <a:schemeClr val="dk1"/>
              </a:solidFill>
              <a:latin typeface="Calibri"/>
              <a:ea typeface="Calibri"/>
              <a:cs typeface="Calibri"/>
              <a:sym typeface="Calibri"/>
            </a:endParaRPr>
          </a:p>
          <a:p>
            <a:pPr indent="-298450" lvl="4" marL="1314450" marR="127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Lea la historia  </a:t>
            </a:r>
            <a:endParaRPr>
              <a:solidFill>
                <a:schemeClr val="dk1"/>
              </a:solidFill>
              <a:latin typeface="Calibri"/>
              <a:ea typeface="Calibri"/>
              <a:cs typeface="Calibri"/>
              <a:sym typeface="Calibri"/>
            </a:endParaRPr>
          </a:p>
          <a:p>
            <a:pPr indent="0" lvl="0" marL="0" marR="1270" rtl="0" algn="l">
              <a:lnSpc>
                <a:spcPct val="103750"/>
              </a:lnSpc>
              <a:spcBef>
                <a:spcPts val="1000"/>
              </a:spcBef>
              <a:spcAft>
                <a:spcPts val="1000"/>
              </a:spcAft>
              <a:buNone/>
            </a:pPr>
            <a:r>
              <a:t/>
            </a:r>
            <a:endParaRPr>
              <a:solidFill>
                <a:schemeClr val="dk1"/>
              </a:solidFill>
              <a:latin typeface="Calibri"/>
              <a:ea typeface="Calibri"/>
              <a:cs typeface="Calibri"/>
              <a:sym typeface="Calibri"/>
            </a:endParaRPr>
          </a:p>
        </p:txBody>
      </p:sp>
      <p:sp>
        <p:nvSpPr>
          <p:cNvPr id="348" name="Google Shape;348;g2c144792572_0_6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c144792572_0_6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50825" lvl="2" marL="914400" marR="1270" rtl="0" algn="l">
              <a:lnSpc>
                <a:spcPct val="10375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Una vez que se haya ocupado de estos puntos, continúe con una devoción final basada en Lucas 19:1-9 [en la pantalla] (con los siguientes puntos) </a:t>
            </a:r>
            <a:endParaRPr>
              <a:solidFill>
                <a:schemeClr val="dk1"/>
              </a:solidFill>
              <a:latin typeface="Calibri"/>
              <a:ea typeface="Calibri"/>
              <a:cs typeface="Calibri"/>
              <a:sym typeface="Calibri"/>
            </a:endParaRPr>
          </a:p>
          <a:p>
            <a:pPr indent="-298450" lvl="4" marL="1314450" marR="127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Lea la historia  </a:t>
            </a:r>
            <a:endParaRPr>
              <a:solidFill>
                <a:schemeClr val="dk1"/>
              </a:solidFill>
              <a:latin typeface="Calibri"/>
              <a:ea typeface="Calibri"/>
              <a:cs typeface="Calibri"/>
              <a:sym typeface="Calibri"/>
            </a:endParaRPr>
          </a:p>
          <a:p>
            <a:pPr indent="0" lvl="0" marL="0" marR="1270" rtl="0" algn="l">
              <a:lnSpc>
                <a:spcPct val="103750"/>
              </a:lnSpc>
              <a:spcBef>
                <a:spcPts val="1000"/>
              </a:spcBef>
              <a:spcAft>
                <a:spcPts val="1000"/>
              </a:spcAft>
              <a:buNone/>
            </a:pPr>
            <a:r>
              <a:t/>
            </a:r>
            <a:endParaRPr>
              <a:solidFill>
                <a:schemeClr val="dk1"/>
              </a:solidFill>
              <a:latin typeface="Calibri"/>
              <a:ea typeface="Calibri"/>
              <a:cs typeface="Calibri"/>
              <a:sym typeface="Calibri"/>
            </a:endParaRPr>
          </a:p>
        </p:txBody>
      </p:sp>
      <p:sp>
        <p:nvSpPr>
          <p:cNvPr id="356" name="Google Shape;356;g2c144792572_0_6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6b1c11a913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4" marL="1314450" marR="1270" rtl="0" algn="l">
              <a:lnSpc>
                <a:spcPct val="107916"/>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Zaqueo (o, si prefiere el instructor se pueden utilizar las 7 preguntas de considerar y las 5 preguntas de consolidar como en lecciones 1 y 5) </a:t>
            </a:r>
            <a:endParaRPr>
              <a:solidFill>
                <a:schemeClr val="dk1"/>
              </a:solidFill>
              <a:latin typeface="Calibri"/>
              <a:ea typeface="Calibri"/>
              <a:cs typeface="Calibri"/>
              <a:sym typeface="Calibri"/>
            </a:endParaRPr>
          </a:p>
          <a:p>
            <a:pPr indent="-298450" lvl="7" marL="1714500" marR="1270" rtl="0" algn="l">
              <a:lnSpc>
                <a:spcPct val="107916"/>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Zaqueo estaba perdido (un pecador, un recaudador de impuestos), completamente sin esperanza sin un Salvador. </a:t>
            </a:r>
            <a:endParaRPr>
              <a:solidFill>
                <a:schemeClr val="dk1"/>
              </a:solidFill>
              <a:latin typeface="Calibri"/>
              <a:ea typeface="Calibri"/>
              <a:cs typeface="Calibri"/>
              <a:sym typeface="Calibri"/>
            </a:endParaRPr>
          </a:p>
          <a:p>
            <a:pPr indent="-298450" lvl="7" marL="1714500" marR="1270" rtl="0" algn="l">
              <a:lnSpc>
                <a:spcPct val="107916"/>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Pero Jesús vino a Jericó para buscarlo y salvarlo. </a:t>
            </a:r>
            <a:endParaRPr>
              <a:solidFill>
                <a:schemeClr val="dk1"/>
              </a:solidFill>
              <a:latin typeface="Calibri"/>
              <a:ea typeface="Calibri"/>
              <a:cs typeface="Calibri"/>
              <a:sym typeface="Calibri"/>
            </a:endParaRPr>
          </a:p>
          <a:p>
            <a:pPr indent="-298450" lvl="7" marL="1714500" marR="1270" rtl="0" algn="l">
              <a:lnSpc>
                <a:spcPct val="107916"/>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No solo vino a su ciudad, sino que también vino a su casa. </a:t>
            </a:r>
            <a:endParaRPr>
              <a:solidFill>
                <a:schemeClr val="dk1"/>
              </a:solidFill>
              <a:latin typeface="Calibri"/>
              <a:ea typeface="Calibri"/>
              <a:cs typeface="Calibri"/>
              <a:sym typeface="Calibri"/>
            </a:endParaRPr>
          </a:p>
          <a:p>
            <a:pPr indent="-298450" lvl="7" marL="1714500" marR="1270" rtl="0" algn="l">
              <a:lnSpc>
                <a:spcPct val="107916"/>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Movido por el amor de Jesús por él, Zaqueo se conmovió para mostrar amor por Dios y su prójimo y dar testimonio público de ello. </a:t>
            </a:r>
            <a:endParaRPr>
              <a:solidFill>
                <a:schemeClr val="dk1"/>
              </a:solidFill>
              <a:latin typeface="Calibri"/>
              <a:ea typeface="Calibri"/>
              <a:cs typeface="Calibri"/>
              <a:sym typeface="Calibri"/>
            </a:endParaRPr>
          </a:p>
          <a:p>
            <a:pPr indent="-298450" lvl="4" marL="1314450" marR="1270" rtl="0" algn="l">
              <a:lnSpc>
                <a:spcPct val="10375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Nosotros</a:t>
            </a:r>
            <a:endParaRPr>
              <a:solidFill>
                <a:schemeClr val="dk1"/>
              </a:solidFill>
              <a:latin typeface="Calibri"/>
              <a:ea typeface="Calibri"/>
              <a:cs typeface="Calibri"/>
              <a:sym typeface="Calibri"/>
            </a:endParaRPr>
          </a:p>
          <a:p>
            <a:pPr indent="-298450" lvl="7" marL="1714500" marR="1270" rtl="0" algn="l">
              <a:lnSpc>
                <a:spcPct val="10375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Completamente perdidos y sin esperanza debido a nuestro pecado. </a:t>
            </a:r>
            <a:endParaRPr>
              <a:solidFill>
                <a:schemeClr val="dk1"/>
              </a:solidFill>
              <a:latin typeface="Calibri"/>
              <a:ea typeface="Calibri"/>
              <a:cs typeface="Calibri"/>
              <a:sym typeface="Calibri"/>
            </a:endParaRPr>
          </a:p>
          <a:p>
            <a:pPr indent="-298450" lvl="7" marL="1714500" marR="1270" rtl="0" algn="l">
              <a:lnSpc>
                <a:spcPct val="10375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La salvación ha venido a nosotros: Jesús nos ha buscado y nos ha salvado. </a:t>
            </a:r>
            <a:endParaRPr>
              <a:solidFill>
                <a:schemeClr val="dk1"/>
              </a:solidFill>
              <a:latin typeface="Calibri"/>
              <a:ea typeface="Calibri"/>
              <a:cs typeface="Calibri"/>
              <a:sym typeface="Calibri"/>
            </a:endParaRPr>
          </a:p>
          <a:p>
            <a:pPr indent="-298450" lvl="7" marL="1714500" marR="1270" rtl="0" algn="l">
              <a:lnSpc>
                <a:spcPct val="10375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Movidos por su amor por nosotros, amamos a Dios y a nuestro prójimo y damos testimonio público de ello como lo hizo Zaqueo. </a:t>
            </a:r>
            <a:endParaRPr>
              <a:solidFill>
                <a:schemeClr val="dk1"/>
              </a:solidFill>
              <a:latin typeface="Calibri"/>
              <a:ea typeface="Calibri"/>
              <a:cs typeface="Calibri"/>
              <a:sym typeface="Calibri"/>
            </a:endParaRPr>
          </a:p>
          <a:p>
            <a:pPr indent="-298450" lvl="4" marL="1314450" marR="1270" rtl="0" algn="l">
              <a:lnSpc>
                <a:spcPct val="107916"/>
              </a:lnSpc>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Esto es lo que hemos hecho en esta clase: vimos el amor de Dios por nosotros y discutimos cómo manifestar ese amor en cómo vivimos como sus discípulos. </a:t>
            </a:r>
            <a:endParaRPr>
              <a:solidFill>
                <a:schemeClr val="dk1"/>
              </a:solidFill>
              <a:latin typeface="Calibri"/>
              <a:ea typeface="Calibri"/>
              <a:cs typeface="Calibri"/>
              <a:sym typeface="Calibri"/>
            </a:endParaRPr>
          </a:p>
        </p:txBody>
      </p:sp>
      <p:sp>
        <p:nvSpPr>
          <p:cNvPr id="364" name="Google Shape;364;g26b1c11a913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2adf254731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Cierre</a:t>
            </a:r>
            <a:endParaRPr>
              <a:solidFill>
                <a:schemeClr val="dk1"/>
              </a:solidFill>
              <a:latin typeface="Calibri"/>
              <a:ea typeface="Calibri"/>
              <a:cs typeface="Calibri"/>
              <a:sym typeface="Calibri"/>
            </a:endParaRPr>
          </a:p>
          <a:p>
            <a:pPr indent="-241300" lvl="0" marL="914400" rtl="0" algn="l">
              <a:spcBef>
                <a:spcPts val="100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Termine con la bendición Aarónica. </a:t>
            </a:r>
            <a:endParaRPr>
              <a:solidFill>
                <a:schemeClr val="dk1"/>
              </a:solidFill>
              <a:latin typeface="Calibri"/>
              <a:ea typeface="Calibri"/>
              <a:cs typeface="Calibri"/>
              <a:sym typeface="Calibri"/>
            </a:endParaRPr>
          </a:p>
        </p:txBody>
      </p:sp>
      <p:sp>
        <p:nvSpPr>
          <p:cNvPr id="375" name="Google Shape;375;g2adf254731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2adf2547317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270" rtl="0" algn="l">
              <a:lnSpc>
                <a:spcPct val="103750"/>
              </a:lnSpc>
              <a:spcBef>
                <a:spcPts val="0"/>
              </a:spcBef>
              <a:spcAft>
                <a:spcPts val="850"/>
              </a:spcAft>
              <a:buClr>
                <a:schemeClr val="dk1"/>
              </a:buClr>
              <a:buSzPts val="1100"/>
              <a:buFont typeface="Calibri"/>
              <a:buAutoNum type="arabicPeriod"/>
            </a:pPr>
            <a:r>
              <a:rPr lang="en-US">
                <a:solidFill>
                  <a:schemeClr val="dk1"/>
                </a:solidFill>
                <a:latin typeface="Calibri"/>
                <a:ea typeface="Calibri"/>
                <a:cs typeface="Calibri"/>
                <a:sym typeface="Calibri"/>
              </a:rPr>
              <a:t>Deje que cada persona se despida de la clase (permita a los que están en el grupo todo el tiempo que necesiten para esto).</a:t>
            </a:r>
            <a:endParaRPr>
              <a:solidFill>
                <a:schemeClr val="dk1"/>
              </a:solidFill>
              <a:latin typeface="Calibri"/>
              <a:ea typeface="Calibri"/>
              <a:cs typeface="Calibri"/>
              <a:sym typeface="Calibri"/>
            </a:endParaRPr>
          </a:p>
        </p:txBody>
      </p:sp>
      <p:sp>
        <p:nvSpPr>
          <p:cNvPr id="383" name="Google Shape;383;g2adf2547317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2ac1ba269cb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457200" rtl="0" algn="l">
              <a:spcBef>
                <a:spcPts val="1000"/>
              </a:spcBef>
              <a:spcAft>
                <a:spcPts val="0"/>
              </a:spcAft>
              <a:buClr>
                <a:schemeClr val="dk1"/>
              </a:buClr>
              <a:buSzPts val="1100"/>
              <a:buFont typeface="Arial"/>
              <a:buNone/>
            </a:pPr>
            <a:r>
              <a:rPr b="1" lang="en-US">
                <a:solidFill>
                  <a:schemeClr val="dk1"/>
                </a:solidFill>
                <a:latin typeface="Calibri"/>
                <a:ea typeface="Calibri"/>
                <a:cs typeface="Calibri"/>
                <a:sym typeface="Calibri"/>
              </a:rPr>
              <a:t>Información adicional para el maestro</a:t>
            </a:r>
            <a:r>
              <a:rPr lang="en-US">
                <a:solidFill>
                  <a:schemeClr val="dk1"/>
                </a:solidFill>
                <a:latin typeface="Calibri"/>
                <a:ea typeface="Calibri"/>
                <a:cs typeface="Calibri"/>
                <a:sym typeface="Calibri"/>
              </a:rPr>
              <a:t>: temas que pueden surgir durante la clase </a:t>
            </a:r>
            <a:endParaRPr>
              <a:solidFill>
                <a:schemeClr val="dk1"/>
              </a:solidFill>
              <a:latin typeface="Calibri"/>
              <a:ea typeface="Calibri"/>
              <a:cs typeface="Calibri"/>
              <a:sym typeface="Calibri"/>
            </a:endParaRPr>
          </a:p>
          <a:p>
            <a:pPr indent="-298450" lvl="0" marL="971550" marR="1270" rtl="0" algn="l">
              <a:lnSpc>
                <a:spcPct val="103750"/>
              </a:lnSpc>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¿Qué viene después?</a:t>
            </a:r>
            <a:r>
              <a:rPr lang="en-US">
                <a:solidFill>
                  <a:schemeClr val="dk1"/>
                </a:solidFill>
                <a:latin typeface="Calibri"/>
                <a:ea typeface="Calibri"/>
                <a:cs typeface="Calibri"/>
                <a:sym typeface="Calibri"/>
              </a:rPr>
              <a:t> En esta lección, se alienta especialmente al maestro a estar preparado para alentar a las personas a continuar estudiando en los cursos de “Discipulado” de la Academia Cristo. Si no está familiarizado con esos cursos, estúdielos antes de consultar al Decano de Estudiantes para poder responder esas preguntas o invitar a un maestro más experimentado a asistir a la clase final para responder preguntas sobre el programa Academia Cristo y animar al grupo a continuar estudiando. </a:t>
            </a:r>
            <a:endParaRPr>
              <a:solidFill>
                <a:schemeClr val="dk1"/>
              </a:solidFill>
              <a:latin typeface="Calibri"/>
              <a:ea typeface="Calibri"/>
              <a:cs typeface="Calibri"/>
              <a:sym typeface="Calibri"/>
            </a:endParaRPr>
          </a:p>
          <a:p>
            <a:pPr indent="0" lvl="0" marL="0" marR="1270" rtl="0" algn="l">
              <a:lnSpc>
                <a:spcPct val="103750"/>
              </a:lnSpc>
              <a:spcBef>
                <a:spcPts val="1000"/>
              </a:spcBef>
              <a:spcAft>
                <a:spcPts val="205"/>
              </a:spcAft>
              <a:buSzPts val="1100"/>
              <a:buNone/>
            </a:pPr>
            <a:r>
              <a:t/>
            </a:r>
            <a:endParaRPr b="1">
              <a:solidFill>
                <a:schemeClr val="dk1"/>
              </a:solidFill>
              <a:latin typeface="Calibri"/>
              <a:ea typeface="Calibri"/>
              <a:cs typeface="Calibri"/>
              <a:sym typeface="Calibri"/>
            </a:endParaRPr>
          </a:p>
        </p:txBody>
      </p:sp>
      <p:sp>
        <p:nvSpPr>
          <p:cNvPr id="391" name="Google Shape;391;g2ac1ba269cb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3" name="Google Shape;173;p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b9bbf978dd_0_6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lnSpc>
                <a:spcPct val="10000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Salude </a:t>
            </a:r>
            <a:r>
              <a:rPr lang="en-US">
                <a:solidFill>
                  <a:schemeClr val="dk1"/>
                </a:solidFill>
                <a:latin typeface="Calibri"/>
                <a:ea typeface="Calibri"/>
                <a:cs typeface="Calibri"/>
                <a:sym typeface="Calibri"/>
              </a:rPr>
              <a:t>a los miembros de la clase cuando ingresen a la clase en vivo: Limite el tiempo dedicado a reconocer el hecho de que solo hay un poco tiempo de calidad y queremos dedicarlo a aprender / enseñar. (5 minutos) </a:t>
            </a:r>
            <a:endParaRPr b="1">
              <a:solidFill>
                <a:schemeClr val="dk1"/>
              </a:solidFill>
              <a:latin typeface="Calibri"/>
              <a:ea typeface="Calibri"/>
              <a:cs typeface="Calibri"/>
              <a:sym typeface="Calibri"/>
            </a:endParaRPr>
          </a:p>
          <a:p>
            <a:pPr indent="0" lvl="0" marL="0" rtl="0" algn="l">
              <a:lnSpc>
                <a:spcPct val="100000"/>
              </a:lnSpc>
              <a:spcBef>
                <a:spcPts val="1000"/>
              </a:spcBef>
              <a:spcAft>
                <a:spcPts val="100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183" name="Google Shape;183;g2b9bbf978dd_0_6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270" rtl="0" algn="l">
              <a:lnSpc>
                <a:spcPct val="10375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La oración</a:t>
            </a:r>
            <a:r>
              <a:rPr lang="en-US">
                <a:solidFill>
                  <a:schemeClr val="dk1"/>
                </a:solidFill>
                <a:latin typeface="Calibri"/>
                <a:ea typeface="Calibri"/>
                <a:cs typeface="Calibri"/>
                <a:sym typeface="Calibri"/>
              </a:rPr>
              <a:t>: pedir las bendiciones de Dios, enfocarse en el tema de la lección, y efectivamente terminar el tiempo de saludo y marcar el inicio de la lección. La siguiente oración puede ser nuestra: </a:t>
            </a:r>
            <a:endParaRPr>
              <a:solidFill>
                <a:schemeClr val="dk1"/>
              </a:solidFill>
              <a:latin typeface="Calibri"/>
              <a:ea typeface="Calibri"/>
              <a:cs typeface="Calibri"/>
              <a:sym typeface="Calibri"/>
            </a:endParaRPr>
          </a:p>
          <a:p>
            <a:pPr indent="0" lvl="0" marL="228600" marR="1270" rtl="0" algn="l">
              <a:lnSpc>
                <a:spcPct val="10375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Querido Señor, te agradecemos las bendiciones que nos hayas dado en este curso. Te agradecemos que nos hayas hecho tus discípulos porque nos elegiste, nos llamaste a través de la Palabra y del bautismo en Cristo. También le agradecemos que nos hayas dado el privilegio de ser tus testigos en el mundo. Te pedimos que continúes fortaleciéndonos con tu Espíritu a través de tu Palabra para que podamos vivir como tus discípulos. Infunde en nosotros el deseo de hacer el bien a los demás, tener los ojos abiertos a las oportunidades y hablar con las personas de una manera que te glorifique y fortalezca a los demás. Escucha nuestras oraciones mientras oramos con y por los demás. Edifícanos por todas estas palabras mientras nos sentamos a los pies de Jesús y lo escuchamos hablarnos a través de su Palabra. Pedimos todo esto por fe en Jesús y dejamos todo a tu voluntad. Amén. </a:t>
            </a:r>
            <a:endParaRPr>
              <a:solidFill>
                <a:schemeClr val="dk1"/>
              </a:solidFill>
              <a:latin typeface="Calibri"/>
              <a:ea typeface="Calibri"/>
              <a:cs typeface="Calibri"/>
              <a:sym typeface="Calibri"/>
            </a:endParaRPr>
          </a:p>
          <a:p>
            <a:pPr indent="0" lvl="0" marL="0" marR="1270" rtl="0" algn="l">
              <a:lnSpc>
                <a:spcPct val="103750"/>
              </a:lnSpc>
              <a:spcBef>
                <a:spcPts val="1000"/>
              </a:spcBef>
              <a:spcAft>
                <a:spcPts val="100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191" name="Google Shape;191;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6612c5aba9_0_1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199" name="Google Shape;199;g26612c5aba9_0_1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c144792572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270" rtl="0" algn="l">
              <a:lnSpc>
                <a:spcPct val="10375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Revisión del curso. </a:t>
            </a:r>
            <a:r>
              <a:rPr lang="en-US">
                <a:solidFill>
                  <a:schemeClr val="dk1"/>
                </a:solidFill>
                <a:latin typeface="Calibri"/>
                <a:ea typeface="Calibri"/>
                <a:cs typeface="Calibri"/>
                <a:sym typeface="Calibri"/>
              </a:rPr>
              <a:t>Trabaje en la revisión de las tres primeras lecciones rápidamente. Centrándose especialmente en la repetición de los cinco hábitos de un discípulo. </a:t>
            </a:r>
            <a:r>
              <a:rPr b="1" lang="en-US">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a:p>
            <a:pPr indent="0" lvl="0" marL="0" marR="1270" rtl="0" algn="l">
              <a:lnSpc>
                <a:spcPct val="11125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218" name="Google Shape;218;g2c144792572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c144792572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914400" marR="1270" rtl="0" algn="l">
              <a:lnSpc>
                <a:spcPct val="10375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[La diapositiva les recuerda a los estudiantes la lección 1] En nuestra primera lección hablamos sobre lo que hace a una persona un discípulo. ¿Quién puede compartir con nosotros cómo sé que soy un discípulo de Jesús? Dirija a los alumnos a Jesús y no a sí mismos. Use especialmente Juan 15:16a. Somos discípulos de Jesús porque él nos eligió y nos hizo suyos a través del poder del Evangelio. </a:t>
            </a:r>
            <a:endParaRPr>
              <a:solidFill>
                <a:schemeClr val="dk1"/>
              </a:solidFill>
              <a:latin typeface="Calibri"/>
              <a:ea typeface="Calibri"/>
              <a:cs typeface="Calibri"/>
              <a:sym typeface="Calibri"/>
            </a:endParaRPr>
          </a:p>
          <a:p>
            <a:pPr indent="0" lvl="0" marL="0" rtl="0" algn="l">
              <a:spcBef>
                <a:spcPts val="205"/>
              </a:spcBef>
              <a:spcAft>
                <a:spcPts val="600"/>
              </a:spcAft>
              <a:buNone/>
            </a:pPr>
            <a:r>
              <a:t/>
            </a:r>
            <a:endParaRPr>
              <a:solidFill>
                <a:schemeClr val="dk1"/>
              </a:solidFill>
              <a:latin typeface="Calibri"/>
              <a:ea typeface="Calibri"/>
              <a:cs typeface="Calibri"/>
              <a:sym typeface="Calibri"/>
            </a:endParaRPr>
          </a:p>
        </p:txBody>
      </p:sp>
      <p:sp>
        <p:nvSpPr>
          <p:cNvPr id="226" name="Google Shape;226;g2c144792572_0_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c144792572_0_2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270" rtl="0" algn="l">
              <a:lnSpc>
                <a:spcPct val="10375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[La diapositiva les recuerda a los estudiantes la lección 1] En nuestra primera lección hablamos sobre lo que hace a una persona un discípulo. ¿Quién puede compartir con nosotros cómo sé que soy un discípulo de Jesús? Dirija a los alumnos a Jesús y no a sí mismos. Use especialmente Juan 15:16a. Somos discípulos de Jesús porque él nos eligió y nos hizo suyos a través del poder del Evangelio. </a:t>
            </a:r>
            <a:endParaRPr>
              <a:solidFill>
                <a:schemeClr val="dk1"/>
              </a:solidFill>
              <a:latin typeface="Calibri"/>
              <a:ea typeface="Calibri"/>
              <a:cs typeface="Calibri"/>
              <a:sym typeface="Calibri"/>
            </a:endParaRPr>
          </a:p>
          <a:p>
            <a:pPr indent="0" lvl="0" marL="0" rtl="0" algn="l">
              <a:lnSpc>
                <a:spcPct val="100000"/>
              </a:lnSpc>
              <a:spcBef>
                <a:spcPts val="205"/>
              </a:spcBef>
              <a:spcAft>
                <a:spcPts val="0"/>
              </a:spcAft>
              <a:buSzPts val="1100"/>
              <a:buNone/>
            </a:pPr>
            <a:r>
              <a:t/>
            </a:r>
            <a:endParaRPr/>
          </a:p>
        </p:txBody>
      </p:sp>
      <p:sp>
        <p:nvSpPr>
          <p:cNvPr id="235" name="Google Shape;235;g2c144792572_0_2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6" name="Shape 86"/>
        <p:cNvGrpSpPr/>
        <p:nvPr/>
      </p:nvGrpSpPr>
      <p:grpSpPr>
        <a:xfrm>
          <a:off x="0" y="0"/>
          <a:ext cx="0" cy="0"/>
          <a:chOff x="0" y="0"/>
          <a:chExt cx="0" cy="0"/>
        </a:xfrm>
      </p:grpSpPr>
      <p:sp>
        <p:nvSpPr>
          <p:cNvPr id="87" name="Google Shape;87;g2c144792572_0_10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8" name="Google Shape;88;g2c144792572_0_10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9" name="Google Shape;89;g2c144792572_0_10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0" name="Shape 90"/>
        <p:cNvGrpSpPr/>
        <p:nvPr/>
      </p:nvGrpSpPr>
      <p:grpSpPr>
        <a:xfrm>
          <a:off x="0" y="0"/>
          <a:ext cx="0" cy="0"/>
          <a:chOff x="0" y="0"/>
          <a:chExt cx="0" cy="0"/>
        </a:xfrm>
      </p:grpSpPr>
      <p:sp>
        <p:nvSpPr>
          <p:cNvPr id="91" name="Google Shape;91;g2c144792572_0_111"/>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2" name="Google Shape;92;g2c144792572_0_111"/>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93" name="Google Shape;93;g2c144792572_0_11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4" name="Google Shape;94;g2c144792572_0_11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5" name="Google Shape;95;g2c144792572_0_11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6" name="Shape 96"/>
        <p:cNvGrpSpPr/>
        <p:nvPr/>
      </p:nvGrpSpPr>
      <p:grpSpPr>
        <a:xfrm>
          <a:off x="0" y="0"/>
          <a:ext cx="0" cy="0"/>
          <a:chOff x="0" y="0"/>
          <a:chExt cx="0" cy="0"/>
        </a:xfrm>
      </p:grpSpPr>
      <p:sp>
        <p:nvSpPr>
          <p:cNvPr id="97" name="Google Shape;97;g2c144792572_0_11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8" name="Google Shape;98;g2c144792572_0_11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9" name="Google Shape;99;g2c144792572_0_11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0" name="Google Shape;100;g2c144792572_0_11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1" name="Google Shape;101;g2c144792572_0_11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2" name="Shape 102"/>
        <p:cNvGrpSpPr/>
        <p:nvPr/>
      </p:nvGrpSpPr>
      <p:grpSpPr>
        <a:xfrm>
          <a:off x="0" y="0"/>
          <a:ext cx="0" cy="0"/>
          <a:chOff x="0" y="0"/>
          <a:chExt cx="0" cy="0"/>
        </a:xfrm>
      </p:grpSpPr>
      <p:sp>
        <p:nvSpPr>
          <p:cNvPr id="103" name="Google Shape;103;g2c144792572_0_123"/>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4" name="Google Shape;104;g2c144792572_0_123"/>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05" name="Google Shape;105;g2c144792572_0_12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6" name="Google Shape;106;g2c144792572_0_12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7" name="Google Shape;107;g2c144792572_0_12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8" name="Shape 108"/>
        <p:cNvGrpSpPr/>
        <p:nvPr/>
      </p:nvGrpSpPr>
      <p:grpSpPr>
        <a:xfrm>
          <a:off x="0" y="0"/>
          <a:ext cx="0" cy="0"/>
          <a:chOff x="0" y="0"/>
          <a:chExt cx="0" cy="0"/>
        </a:xfrm>
      </p:grpSpPr>
      <p:sp>
        <p:nvSpPr>
          <p:cNvPr id="109" name="Google Shape;109;g2c144792572_0_12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0" name="Google Shape;110;g2c144792572_0_129"/>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1" name="Google Shape;111;g2c144792572_0_129"/>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2" name="Google Shape;112;g2c144792572_0_12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3" name="Google Shape;113;g2c144792572_0_12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4" name="Google Shape;114;g2c144792572_0_12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5" name="Shape 115"/>
        <p:cNvGrpSpPr/>
        <p:nvPr/>
      </p:nvGrpSpPr>
      <p:grpSpPr>
        <a:xfrm>
          <a:off x="0" y="0"/>
          <a:ext cx="0" cy="0"/>
          <a:chOff x="0" y="0"/>
          <a:chExt cx="0" cy="0"/>
        </a:xfrm>
      </p:grpSpPr>
      <p:sp>
        <p:nvSpPr>
          <p:cNvPr id="116" name="Google Shape;116;g2c144792572_0_136"/>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7" name="Google Shape;117;g2c144792572_0_136"/>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18" name="Google Shape;118;g2c144792572_0_136"/>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9" name="Google Shape;119;g2c144792572_0_136"/>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20" name="Google Shape;120;g2c144792572_0_136"/>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21" name="Google Shape;121;g2c144792572_0_13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2" name="Google Shape;122;g2c144792572_0_13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3" name="Google Shape;123;g2c144792572_0_13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4" name="Shape 124"/>
        <p:cNvGrpSpPr/>
        <p:nvPr/>
      </p:nvGrpSpPr>
      <p:grpSpPr>
        <a:xfrm>
          <a:off x="0" y="0"/>
          <a:ext cx="0" cy="0"/>
          <a:chOff x="0" y="0"/>
          <a:chExt cx="0" cy="0"/>
        </a:xfrm>
      </p:grpSpPr>
      <p:sp>
        <p:nvSpPr>
          <p:cNvPr id="125" name="Google Shape;125;g2c144792572_0_14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6" name="Google Shape;126;g2c144792572_0_14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7" name="Google Shape;127;g2c144792572_0_14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8" name="Google Shape;128;g2c144792572_0_14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9" name="Shape 129"/>
        <p:cNvGrpSpPr/>
        <p:nvPr/>
      </p:nvGrpSpPr>
      <p:grpSpPr>
        <a:xfrm>
          <a:off x="0" y="0"/>
          <a:ext cx="0" cy="0"/>
          <a:chOff x="0" y="0"/>
          <a:chExt cx="0" cy="0"/>
        </a:xfrm>
      </p:grpSpPr>
      <p:sp>
        <p:nvSpPr>
          <p:cNvPr id="130" name="Google Shape;130;g2c144792572_0_150"/>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1" name="Google Shape;131;g2c144792572_0_150"/>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132" name="Google Shape;132;g2c144792572_0_150"/>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33" name="Google Shape;133;g2c144792572_0_15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4" name="Google Shape;134;g2c144792572_0_15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5" name="Google Shape;135;g2c144792572_0_15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6" name="Shape 136"/>
        <p:cNvGrpSpPr/>
        <p:nvPr/>
      </p:nvGrpSpPr>
      <p:grpSpPr>
        <a:xfrm>
          <a:off x="0" y="0"/>
          <a:ext cx="0" cy="0"/>
          <a:chOff x="0" y="0"/>
          <a:chExt cx="0" cy="0"/>
        </a:xfrm>
      </p:grpSpPr>
      <p:sp>
        <p:nvSpPr>
          <p:cNvPr id="137" name="Google Shape;137;g2c144792572_0_157"/>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8" name="Google Shape;138;g2c144792572_0_157"/>
          <p:cNvSpPr/>
          <p:nvPr>
            <p:ph idx="2" type="pic"/>
          </p:nvPr>
        </p:nvSpPr>
        <p:spPr>
          <a:xfrm>
            <a:off x="5183188" y="987425"/>
            <a:ext cx="6172200" cy="4873500"/>
          </a:xfrm>
          <a:prstGeom prst="rect">
            <a:avLst/>
          </a:prstGeom>
          <a:noFill/>
          <a:ln>
            <a:noFill/>
          </a:ln>
        </p:spPr>
      </p:sp>
      <p:sp>
        <p:nvSpPr>
          <p:cNvPr id="139" name="Google Shape;139;g2c144792572_0_157"/>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40" name="Google Shape;140;g2c144792572_0_15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1" name="Google Shape;141;g2c144792572_0_15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2" name="Google Shape;142;g2c144792572_0_15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3" name="Shape 143"/>
        <p:cNvGrpSpPr/>
        <p:nvPr/>
      </p:nvGrpSpPr>
      <p:grpSpPr>
        <a:xfrm>
          <a:off x="0" y="0"/>
          <a:ext cx="0" cy="0"/>
          <a:chOff x="0" y="0"/>
          <a:chExt cx="0" cy="0"/>
        </a:xfrm>
      </p:grpSpPr>
      <p:sp>
        <p:nvSpPr>
          <p:cNvPr id="144" name="Google Shape;144;g2c144792572_0_16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5" name="Google Shape;145;g2c144792572_0_164"/>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46" name="Google Shape;146;g2c144792572_0_16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7" name="Google Shape;147;g2c144792572_0_16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8" name="Google Shape;148;g2c144792572_0_16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9" name="Shape 149"/>
        <p:cNvGrpSpPr/>
        <p:nvPr/>
      </p:nvGrpSpPr>
      <p:grpSpPr>
        <a:xfrm>
          <a:off x="0" y="0"/>
          <a:ext cx="0" cy="0"/>
          <a:chOff x="0" y="0"/>
          <a:chExt cx="0" cy="0"/>
        </a:xfrm>
      </p:grpSpPr>
      <p:sp>
        <p:nvSpPr>
          <p:cNvPr id="150" name="Google Shape;150;g2c144792572_0_170"/>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1" name="Google Shape;151;g2c144792572_0_170"/>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52" name="Google Shape;152;g2c144792572_0_17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3" name="Google Shape;153;g2c144792572_0_17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4" name="Google Shape;154;g2c144792572_0_17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g2c144792572_0_10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2" name="Google Shape;82;g2c144792572_0_10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g2c144792572_0_10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g2c144792572_0_10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g2c144792572_0_10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1.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7.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3.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0" name="Google Shape;160;p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1" name="Google Shape;161;p1"/>
          <p:cNvPicPr preferRelativeResize="0"/>
          <p:nvPr/>
        </p:nvPicPr>
        <p:blipFill rotWithShape="1">
          <a:blip r:embed="rId3">
            <a:alphaModFix/>
          </a:blip>
          <a:srcRect b="8239" l="17153" r="29537" t="8250"/>
          <a:stretch/>
        </p:blipFill>
        <p:spPr>
          <a:xfrm>
            <a:off x="6580094" y="810985"/>
            <a:ext cx="5007431" cy="5236029"/>
          </a:xfrm>
          <a:prstGeom prst="rect">
            <a:avLst/>
          </a:prstGeom>
          <a:noFill/>
          <a:ln>
            <a:noFill/>
          </a:ln>
        </p:spPr>
      </p:pic>
      <p:pic>
        <p:nvPicPr>
          <p:cNvPr descr="A logo with a cross and a bird&#10;&#10;Description automatically generated" id="162" name="Google Shape;162;p1"/>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163" name="Google Shape;163;p1"/>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164" name="Google Shape;164;p1"/>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5" name="Google Shape;165;p1"/>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2c144792572_0_348"/>
          <p:cNvSpPr/>
          <p:nvPr/>
        </p:nvSpPr>
        <p:spPr>
          <a:xfrm>
            <a:off x="1839945"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green bird with leaves&#10;&#10;Description automatically generated" id="248" name="Google Shape;248;g2c144792572_0_348"/>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249" name="Google Shape;249;g2c144792572_0_348"/>
          <p:cNvSpPr/>
          <p:nvPr/>
        </p:nvSpPr>
        <p:spPr>
          <a:xfrm>
            <a:off x="1315325" y="711075"/>
            <a:ext cx="122100" cy="54357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50" name="Google Shape;250;g2c144792572_0_348"/>
          <p:cNvPicPr preferRelativeResize="0"/>
          <p:nvPr/>
        </p:nvPicPr>
        <p:blipFill rotWithShape="1">
          <a:blip r:embed="rId4">
            <a:alphaModFix/>
          </a:blip>
          <a:srcRect b="25000" l="0" r="0" t="25000"/>
          <a:stretch/>
        </p:blipFill>
        <p:spPr>
          <a:xfrm>
            <a:off x="1437427" y="711075"/>
            <a:ext cx="8153549" cy="5435699"/>
          </a:xfrm>
          <a:prstGeom prst="rect">
            <a:avLst/>
          </a:prstGeom>
          <a:noFill/>
          <a:ln>
            <a:noFill/>
          </a:ln>
        </p:spPr>
      </p:pic>
      <p:sp>
        <p:nvSpPr>
          <p:cNvPr id="251" name="Google Shape;251;g2c144792572_0_348"/>
          <p:cNvSpPr txBox="1"/>
          <p:nvPr/>
        </p:nvSpPr>
        <p:spPr>
          <a:xfrm>
            <a:off x="6082074" y="4960875"/>
            <a:ext cx="3643200" cy="840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    </a:t>
            </a:r>
            <a:r>
              <a:rPr b="0" i="0" lang="en-US" sz="4860" u="none" cap="none" strike="noStrik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2</a:t>
            </a:r>
            <a:endParaRPr b="0" i="0" sz="6000" u="none" cap="none" strike="noStrike">
              <a:solidFill>
                <a:srgbClr val="009444"/>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5" name="Shape 255"/>
        <p:cNvGrpSpPr/>
        <p:nvPr/>
      </p:nvGrpSpPr>
      <p:grpSpPr>
        <a:xfrm>
          <a:off x="0" y="0"/>
          <a:ext cx="0" cy="0"/>
          <a:chOff x="0" y="0"/>
          <a:chExt cx="0" cy="0"/>
        </a:xfrm>
      </p:grpSpPr>
      <p:sp>
        <p:nvSpPr>
          <p:cNvPr id="256" name="Google Shape;256;g2c144792572_0_356"/>
          <p:cNvSpPr txBox="1"/>
          <p:nvPr/>
        </p:nvSpPr>
        <p:spPr>
          <a:xfrm>
            <a:off x="4127382" y="2111643"/>
            <a:ext cx="50178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2</a:t>
            </a:r>
            <a:endParaRPr b="0" i="0" sz="6000" u="none" cap="none" strike="noStrike">
              <a:solidFill>
                <a:srgbClr val="009444"/>
              </a:solidFill>
              <a:latin typeface="Lato"/>
              <a:ea typeface="Lato"/>
              <a:cs typeface="Lato"/>
              <a:sym typeface="Lato"/>
            </a:endParaRPr>
          </a:p>
        </p:txBody>
      </p:sp>
      <p:cxnSp>
        <p:nvCxnSpPr>
          <p:cNvPr id="257" name="Google Shape;257;g2c144792572_0_356"/>
          <p:cNvCxnSpPr/>
          <p:nvPr/>
        </p:nvCxnSpPr>
        <p:spPr>
          <a:xfrm>
            <a:off x="4230827" y="33564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58" name="Google Shape;258;g2c144792572_0_356"/>
          <p:cNvSpPr txBox="1"/>
          <p:nvPr/>
        </p:nvSpPr>
        <p:spPr>
          <a:xfrm>
            <a:off x="4127372" y="3654225"/>
            <a:ext cx="7435200" cy="1289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i="1" lang="en-US" sz="3888">
                <a:solidFill>
                  <a:schemeClr val="dk1"/>
                </a:solidFill>
                <a:latin typeface="Lato"/>
                <a:ea typeface="Lato"/>
                <a:cs typeface="Lato"/>
                <a:sym typeface="Lato"/>
              </a:rPr>
              <a:t>Somos discípulos porque estamos “en Cristo.” (Romanos 6:1-4)</a:t>
            </a:r>
            <a:endParaRPr i="1" sz="3888">
              <a:solidFill>
                <a:schemeClr val="dk1"/>
              </a:solidFill>
              <a:latin typeface="Lato"/>
              <a:ea typeface="Lato"/>
              <a:cs typeface="Lato"/>
              <a:sym typeface="Lato"/>
            </a:endParaRPr>
          </a:p>
        </p:txBody>
      </p:sp>
      <p:sp>
        <p:nvSpPr>
          <p:cNvPr id="259" name="Google Shape;259;g2c144792572_0_35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60" name="Google Shape;260;g2c144792572_0_356"/>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61" name="Google Shape;261;g2c144792572_0_356"/>
          <p:cNvPicPr preferRelativeResize="0"/>
          <p:nvPr/>
        </p:nvPicPr>
        <p:blipFill rotWithShape="1">
          <a:blip r:embed="rId4">
            <a:alphaModFix/>
          </a:blip>
          <a:srcRect b="0" l="0" r="0" t="0"/>
          <a:stretch/>
        </p:blipFill>
        <p:spPr>
          <a:xfrm rot="5400000">
            <a:off x="4281" y="1168550"/>
            <a:ext cx="4051701" cy="40517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2c144792572_0_366"/>
          <p:cNvSpPr/>
          <p:nvPr/>
        </p:nvSpPr>
        <p:spPr>
          <a:xfrm>
            <a:off x="1839945"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green bird with leaves&#10;&#10;Description automatically generated" id="267" name="Google Shape;267;g2c144792572_0_366"/>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268" name="Google Shape;268;g2c144792572_0_366"/>
          <p:cNvSpPr/>
          <p:nvPr/>
        </p:nvSpPr>
        <p:spPr>
          <a:xfrm>
            <a:off x="1315325" y="711075"/>
            <a:ext cx="122100" cy="54357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69" name="Google Shape;269;g2c144792572_0_366"/>
          <p:cNvPicPr preferRelativeResize="0"/>
          <p:nvPr/>
        </p:nvPicPr>
        <p:blipFill rotWithShape="1">
          <a:blip r:embed="rId4">
            <a:alphaModFix/>
          </a:blip>
          <a:srcRect b="5555" l="0" r="0" t="5555"/>
          <a:stretch/>
        </p:blipFill>
        <p:spPr>
          <a:xfrm>
            <a:off x="1437427" y="711075"/>
            <a:ext cx="8153550" cy="5435699"/>
          </a:xfrm>
          <a:prstGeom prst="rect">
            <a:avLst/>
          </a:prstGeom>
          <a:noFill/>
          <a:ln>
            <a:noFill/>
          </a:ln>
        </p:spPr>
      </p:pic>
      <p:sp>
        <p:nvSpPr>
          <p:cNvPr id="270" name="Google Shape;270;g2c144792572_0_366"/>
          <p:cNvSpPr txBox="1"/>
          <p:nvPr/>
        </p:nvSpPr>
        <p:spPr>
          <a:xfrm>
            <a:off x="6082074" y="4960875"/>
            <a:ext cx="3643200" cy="840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    </a:t>
            </a:r>
            <a:r>
              <a:rPr b="0" i="0" lang="en-US" sz="4860" u="none" cap="none" strike="noStrik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3</a:t>
            </a:r>
            <a:endParaRPr b="0" i="0" sz="6000" u="none" cap="none" strike="noStrike">
              <a:solidFill>
                <a:srgbClr val="009444"/>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4" name="Shape 274"/>
        <p:cNvGrpSpPr/>
        <p:nvPr/>
      </p:nvGrpSpPr>
      <p:grpSpPr>
        <a:xfrm>
          <a:off x="0" y="0"/>
          <a:ext cx="0" cy="0"/>
          <a:chOff x="0" y="0"/>
          <a:chExt cx="0" cy="0"/>
        </a:xfrm>
      </p:grpSpPr>
      <p:sp>
        <p:nvSpPr>
          <p:cNvPr id="275" name="Google Shape;275;g2c144792572_0_388"/>
          <p:cNvSpPr txBox="1"/>
          <p:nvPr/>
        </p:nvSpPr>
        <p:spPr>
          <a:xfrm>
            <a:off x="4127382" y="2111643"/>
            <a:ext cx="50178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3</a:t>
            </a:r>
            <a:endParaRPr b="0" i="0" sz="6000" u="none" cap="none" strike="noStrike">
              <a:solidFill>
                <a:srgbClr val="009444"/>
              </a:solidFill>
              <a:latin typeface="Lato"/>
              <a:ea typeface="Lato"/>
              <a:cs typeface="Lato"/>
              <a:sym typeface="Lato"/>
            </a:endParaRPr>
          </a:p>
        </p:txBody>
      </p:sp>
      <p:cxnSp>
        <p:nvCxnSpPr>
          <p:cNvPr id="276" name="Google Shape;276;g2c144792572_0_388"/>
          <p:cNvCxnSpPr/>
          <p:nvPr/>
        </p:nvCxnSpPr>
        <p:spPr>
          <a:xfrm>
            <a:off x="4230827" y="33564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77" name="Google Shape;277;g2c144792572_0_388"/>
          <p:cNvSpPr txBox="1"/>
          <p:nvPr/>
        </p:nvSpPr>
        <p:spPr>
          <a:xfrm>
            <a:off x="4127372" y="3654225"/>
            <a:ext cx="7435200" cy="188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i="1" lang="en-US" sz="3888">
                <a:solidFill>
                  <a:schemeClr val="dk1"/>
                </a:solidFill>
                <a:latin typeface="Lato"/>
                <a:ea typeface="Lato"/>
                <a:cs typeface="Lato"/>
                <a:sym typeface="Lato"/>
              </a:rPr>
              <a:t>Las promesas de Dios permiten a la gente común ser parte de un trabajo tan extraordinario.</a:t>
            </a:r>
            <a:endParaRPr i="1" sz="3888">
              <a:solidFill>
                <a:schemeClr val="dk1"/>
              </a:solidFill>
              <a:latin typeface="Lato"/>
              <a:ea typeface="Lato"/>
              <a:cs typeface="Lato"/>
              <a:sym typeface="Lato"/>
            </a:endParaRPr>
          </a:p>
        </p:txBody>
      </p:sp>
      <p:sp>
        <p:nvSpPr>
          <p:cNvPr id="278" name="Google Shape;278;g2c144792572_0_38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79" name="Google Shape;279;g2c144792572_0_388"/>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80" name="Google Shape;280;g2c144792572_0_388"/>
          <p:cNvPicPr preferRelativeResize="0"/>
          <p:nvPr/>
        </p:nvPicPr>
        <p:blipFill rotWithShape="1">
          <a:blip r:embed="rId4">
            <a:alphaModFix/>
          </a:blip>
          <a:srcRect b="0" l="0" r="0" t="0"/>
          <a:stretch/>
        </p:blipFill>
        <p:spPr>
          <a:xfrm rot="5400000">
            <a:off x="4281" y="1168550"/>
            <a:ext cx="4051701" cy="40517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4" name="Shape 284"/>
        <p:cNvGrpSpPr/>
        <p:nvPr/>
      </p:nvGrpSpPr>
      <p:grpSpPr>
        <a:xfrm>
          <a:off x="0" y="0"/>
          <a:ext cx="0" cy="0"/>
          <a:chOff x="0" y="0"/>
          <a:chExt cx="0" cy="0"/>
        </a:xfrm>
      </p:grpSpPr>
      <p:sp>
        <p:nvSpPr>
          <p:cNvPr id="285" name="Google Shape;285;g2c0c0f4f331_0_19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86" name="Google Shape;286;g2c0c0f4f331_0_191"/>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287" name="Google Shape;287;g2c0c0f4f331_0_191"/>
          <p:cNvSpPr txBox="1"/>
          <p:nvPr/>
        </p:nvSpPr>
        <p:spPr>
          <a:xfrm>
            <a:off x="3894050" y="2056688"/>
            <a:ext cx="7710900" cy="45252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Mateo 28:20 </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Romanos 8:28 </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Romanos 8:38-39 </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Juan 16:33 </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Salmo 23:6</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Juan 14:2-3</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Apocalipsis 22:20</a:t>
            </a:r>
            <a:endParaRPr sz="3600">
              <a:solidFill>
                <a:schemeClr val="dk1"/>
              </a:solidFill>
              <a:latin typeface="Lato"/>
              <a:ea typeface="Lato"/>
              <a:cs typeface="Lato"/>
              <a:sym typeface="Lato"/>
            </a:endParaRPr>
          </a:p>
          <a:p>
            <a:pPr indent="-457200" lvl="0" marL="457200" rtl="0" algn="l">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Mateo 7:7</a:t>
            </a:r>
            <a:endParaRPr sz="3600">
              <a:solidFill>
                <a:schemeClr val="dk1"/>
              </a:solidFill>
              <a:latin typeface="Lato"/>
              <a:ea typeface="Lato"/>
              <a:cs typeface="Lato"/>
              <a:sym typeface="Lato"/>
            </a:endParaRPr>
          </a:p>
        </p:txBody>
      </p:sp>
      <p:pic>
        <p:nvPicPr>
          <p:cNvPr descr="A green bird with leaves&#10;&#10;Description automatically generated" id="288" name="Google Shape;288;g2c0c0f4f331_0_191"/>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
        <p:nvSpPr>
          <p:cNvPr id="289" name="Google Shape;289;g2c0c0f4f331_0_191"/>
          <p:cNvSpPr txBox="1"/>
          <p:nvPr/>
        </p:nvSpPr>
        <p:spPr>
          <a:xfrm>
            <a:off x="3636207" y="735643"/>
            <a:ext cx="50178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Promesas de Dios</a:t>
            </a:r>
            <a:endParaRPr b="0" i="0" sz="6000" u="none" cap="none" strike="noStrike">
              <a:solidFill>
                <a:srgbClr val="009444"/>
              </a:solidFill>
              <a:latin typeface="Lato"/>
              <a:ea typeface="Lato"/>
              <a:cs typeface="Lato"/>
              <a:sym typeface="Lato"/>
            </a:endParaRPr>
          </a:p>
        </p:txBody>
      </p:sp>
      <p:cxnSp>
        <p:nvCxnSpPr>
          <p:cNvPr id="290" name="Google Shape;290;g2c0c0f4f331_0_191"/>
          <p:cNvCxnSpPr/>
          <p:nvPr/>
        </p:nvCxnSpPr>
        <p:spPr>
          <a:xfrm>
            <a:off x="3739652" y="1828095"/>
            <a:ext cx="6269700" cy="0"/>
          </a:xfrm>
          <a:prstGeom prst="straightConnector1">
            <a:avLst/>
          </a:prstGeom>
          <a:noFill/>
          <a:ln cap="flat" cmpd="sng" w="38100">
            <a:solidFill>
              <a:srgbClr val="7F7F7F"/>
            </a:solidFill>
            <a:prstDash val="solid"/>
            <a:miter lim="800000"/>
            <a:headEnd len="sm" w="sm" type="none"/>
            <a:tailEnd len="sm" w="sm"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4" name="Shape 294"/>
        <p:cNvGrpSpPr/>
        <p:nvPr/>
      </p:nvGrpSpPr>
      <p:grpSpPr>
        <a:xfrm>
          <a:off x="0" y="0"/>
          <a:ext cx="0" cy="0"/>
          <a:chOff x="0" y="0"/>
          <a:chExt cx="0" cy="0"/>
        </a:xfrm>
      </p:grpSpPr>
      <p:sp>
        <p:nvSpPr>
          <p:cNvPr id="295" name="Google Shape;295;g2c144792572_0_37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6" name="Google Shape;296;g2c144792572_0_378"/>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297" name="Google Shape;297;g2c144792572_0_378"/>
          <p:cNvSpPr txBox="1"/>
          <p:nvPr/>
        </p:nvSpPr>
        <p:spPr>
          <a:xfrm>
            <a:off x="3894050" y="1447088"/>
            <a:ext cx="7710900" cy="507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Salmo 91:11</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Job 19:25-27</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Juan 11:25-26</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Filipenses 4:7</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1 Corintios 10:13</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Santiago 4:7</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Romanos 1:16</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Isaías 55:10-12</a:t>
            </a:r>
            <a:endParaRPr i="1" sz="2800" u="none" cap="none" strike="noStrike">
              <a:solidFill>
                <a:schemeClr val="dk1"/>
              </a:solidFill>
              <a:latin typeface="Lato"/>
              <a:ea typeface="Lato"/>
              <a:cs typeface="Lato"/>
              <a:sym typeface="Lato"/>
            </a:endParaRPr>
          </a:p>
        </p:txBody>
      </p:sp>
      <p:pic>
        <p:nvPicPr>
          <p:cNvPr descr="A green bird with leaves&#10;&#10;Description automatically generated" id="298" name="Google Shape;298;g2c144792572_0_378"/>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
        <p:nvSpPr>
          <p:cNvPr id="299" name="Google Shape;299;g2c144792572_0_378"/>
          <p:cNvSpPr txBox="1"/>
          <p:nvPr/>
        </p:nvSpPr>
        <p:spPr>
          <a:xfrm>
            <a:off x="3636207" y="735643"/>
            <a:ext cx="50178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Promesas de Dios</a:t>
            </a:r>
            <a:endParaRPr b="0" i="0" sz="6000" u="none" cap="none" strike="noStrike">
              <a:solidFill>
                <a:srgbClr val="009444"/>
              </a:solidFill>
              <a:latin typeface="Lato"/>
              <a:ea typeface="Lato"/>
              <a:cs typeface="Lato"/>
              <a:sym typeface="Lato"/>
            </a:endParaRPr>
          </a:p>
        </p:txBody>
      </p:sp>
      <p:cxnSp>
        <p:nvCxnSpPr>
          <p:cNvPr id="300" name="Google Shape;300;g2c144792572_0_378"/>
          <p:cNvCxnSpPr/>
          <p:nvPr/>
        </p:nvCxnSpPr>
        <p:spPr>
          <a:xfrm>
            <a:off x="3739652" y="1828095"/>
            <a:ext cx="6269700" cy="0"/>
          </a:xfrm>
          <a:prstGeom prst="straightConnector1">
            <a:avLst/>
          </a:prstGeom>
          <a:noFill/>
          <a:ln cap="flat" cmpd="sng" w="38100">
            <a:solidFill>
              <a:srgbClr val="7F7F7F"/>
            </a:solidFill>
            <a:prstDash val="solid"/>
            <a:miter lim="800000"/>
            <a:headEnd len="sm" w="sm" type="none"/>
            <a:tailEnd len="sm" w="sm"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4" name="Shape 304"/>
        <p:cNvGrpSpPr/>
        <p:nvPr/>
      </p:nvGrpSpPr>
      <p:grpSpPr>
        <a:xfrm>
          <a:off x="0" y="0"/>
          <a:ext cx="0" cy="0"/>
          <a:chOff x="0" y="0"/>
          <a:chExt cx="0" cy="0"/>
        </a:xfrm>
      </p:grpSpPr>
      <p:sp>
        <p:nvSpPr>
          <p:cNvPr id="305" name="Google Shape;305;g2c144792572_0_40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06" name="Google Shape;306;g2c144792572_0_406"/>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307" name="Google Shape;307;g2c144792572_0_406"/>
          <p:cNvPicPr preferRelativeResize="0"/>
          <p:nvPr/>
        </p:nvPicPr>
        <p:blipFill rotWithShape="1">
          <a:blip r:embed="rId4">
            <a:alphaModFix/>
          </a:blip>
          <a:srcRect b="0" l="0" r="0" t="0"/>
          <a:stretch/>
        </p:blipFill>
        <p:spPr>
          <a:xfrm rot="5400000">
            <a:off x="4281" y="1168550"/>
            <a:ext cx="4051701" cy="4051701"/>
          </a:xfrm>
          <a:prstGeom prst="rect">
            <a:avLst/>
          </a:prstGeom>
          <a:noFill/>
          <a:ln>
            <a:noFill/>
          </a:ln>
        </p:spPr>
      </p:pic>
      <p:sp>
        <p:nvSpPr>
          <p:cNvPr id="308" name="Google Shape;308;g2c144792572_0_406"/>
          <p:cNvSpPr txBox="1"/>
          <p:nvPr/>
        </p:nvSpPr>
        <p:spPr>
          <a:xfrm>
            <a:off x="4055978" y="945450"/>
            <a:ext cx="67887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Los 5 hábitos </a:t>
            </a:r>
            <a:endParaRPr b="0" i="0" sz="4860" u="none" cap="none" strike="noStrike">
              <a:solidFill>
                <a:srgbClr val="009444"/>
              </a:solidFill>
              <a:latin typeface="Lato"/>
              <a:ea typeface="Lato"/>
              <a:cs typeface="Lato"/>
              <a:sym typeface="Lato"/>
            </a:endParaRPr>
          </a:p>
        </p:txBody>
      </p:sp>
      <p:sp>
        <p:nvSpPr>
          <p:cNvPr id="309" name="Google Shape;309;g2c144792572_0_406"/>
          <p:cNvSpPr txBox="1"/>
          <p:nvPr/>
        </p:nvSpPr>
        <p:spPr>
          <a:xfrm>
            <a:off x="4078432" y="2237047"/>
            <a:ext cx="7432500" cy="3786600"/>
          </a:xfrm>
          <a:prstGeom prst="rect">
            <a:avLst/>
          </a:prstGeom>
          <a:noFill/>
          <a:ln>
            <a:noFill/>
          </a:ln>
        </p:spPr>
        <p:txBody>
          <a:bodyPr anchorCtr="0" anchor="t" bIns="45700" lIns="91425" spcFirstLastPara="1" rIns="91425" wrap="square" tIns="45700">
            <a:spAutoFit/>
          </a:bodyPr>
          <a:lstStyle/>
          <a:p>
            <a:pPr indent="-482600" lvl="0" marL="457200" rtl="0" algn="l">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Hábito #1: Hacer el Bien </a:t>
            </a:r>
            <a:endParaRPr sz="4000">
              <a:solidFill>
                <a:schemeClr val="dk1"/>
              </a:solidFill>
              <a:latin typeface="Lato"/>
              <a:ea typeface="Lato"/>
              <a:cs typeface="Lato"/>
              <a:sym typeface="Lato"/>
            </a:endParaRPr>
          </a:p>
          <a:p>
            <a:pPr indent="-482600" lvl="0" marL="457200" rtl="0" algn="l">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Hábito #2: Ojos Abiertos </a:t>
            </a:r>
            <a:endParaRPr sz="4000">
              <a:solidFill>
                <a:schemeClr val="dk1"/>
              </a:solidFill>
              <a:latin typeface="Lato"/>
              <a:ea typeface="Lato"/>
              <a:cs typeface="Lato"/>
              <a:sym typeface="Lato"/>
            </a:endParaRPr>
          </a:p>
          <a:p>
            <a:pPr indent="-482600" lvl="0" marL="457200" rtl="0" algn="l">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Hábito #3: Hablar con la gente</a:t>
            </a:r>
            <a:endParaRPr sz="4000">
              <a:solidFill>
                <a:schemeClr val="dk1"/>
              </a:solidFill>
              <a:latin typeface="Lato"/>
              <a:ea typeface="Lato"/>
              <a:cs typeface="Lato"/>
              <a:sym typeface="Lato"/>
            </a:endParaRPr>
          </a:p>
          <a:p>
            <a:pPr indent="-482600" lvl="0" marL="457200" rtl="0" algn="l">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Hábito #4: Orar por y con otros</a:t>
            </a:r>
            <a:endParaRPr sz="4000">
              <a:solidFill>
                <a:schemeClr val="dk1"/>
              </a:solidFill>
              <a:latin typeface="Lato"/>
              <a:ea typeface="Lato"/>
              <a:cs typeface="Lato"/>
              <a:sym typeface="Lato"/>
            </a:endParaRPr>
          </a:p>
          <a:p>
            <a:pPr indent="-482600" lvl="0" marL="457200" rtl="0" algn="l">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Hábito #5: Escuchar a Jesús</a:t>
            </a:r>
            <a:endParaRPr sz="4000">
              <a:solidFill>
                <a:schemeClr val="dk1"/>
              </a:solidFill>
              <a:latin typeface="Lato"/>
              <a:ea typeface="Lato"/>
              <a:cs typeface="Lato"/>
              <a:sym typeface="Lato"/>
            </a:endParaRPr>
          </a:p>
        </p:txBody>
      </p:sp>
      <p:cxnSp>
        <p:nvCxnSpPr>
          <p:cNvPr id="310" name="Google Shape;310;g2c144792572_0_406"/>
          <p:cNvCxnSpPr/>
          <p:nvPr/>
        </p:nvCxnSpPr>
        <p:spPr>
          <a:xfrm>
            <a:off x="4230827" y="1984895"/>
            <a:ext cx="6269700" cy="0"/>
          </a:xfrm>
          <a:prstGeom prst="straightConnector1">
            <a:avLst/>
          </a:prstGeom>
          <a:noFill/>
          <a:ln cap="flat" cmpd="sng" w="38100">
            <a:solidFill>
              <a:srgbClr val="7F7F7F"/>
            </a:solidFill>
            <a:prstDash val="solid"/>
            <a:miter lim="800000"/>
            <a:headEnd len="sm" w="sm" type="none"/>
            <a:tailEnd len="sm" w="sm"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4" name="Shape 314"/>
        <p:cNvGrpSpPr/>
        <p:nvPr/>
      </p:nvGrpSpPr>
      <p:grpSpPr>
        <a:xfrm>
          <a:off x="0" y="0"/>
          <a:ext cx="0" cy="0"/>
          <a:chOff x="0" y="0"/>
          <a:chExt cx="0" cy="0"/>
        </a:xfrm>
      </p:grpSpPr>
      <p:sp>
        <p:nvSpPr>
          <p:cNvPr id="315" name="Google Shape;315;g2c144792572_0_49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16" name="Google Shape;316;g2c144792572_0_490"/>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317" name="Google Shape;317;g2c144792572_0_490"/>
          <p:cNvPicPr preferRelativeResize="0"/>
          <p:nvPr/>
        </p:nvPicPr>
        <p:blipFill rotWithShape="1">
          <a:blip r:embed="rId4">
            <a:alphaModFix/>
          </a:blip>
          <a:srcRect b="0" l="0" r="0" t="0"/>
          <a:stretch/>
        </p:blipFill>
        <p:spPr>
          <a:xfrm rot="5400000">
            <a:off x="4281" y="1168550"/>
            <a:ext cx="4051701" cy="4051701"/>
          </a:xfrm>
          <a:prstGeom prst="rect">
            <a:avLst/>
          </a:prstGeom>
          <a:noFill/>
          <a:ln>
            <a:noFill/>
          </a:ln>
        </p:spPr>
      </p:pic>
      <p:sp>
        <p:nvSpPr>
          <p:cNvPr id="318" name="Google Shape;318;g2c144792572_0_490"/>
          <p:cNvSpPr txBox="1"/>
          <p:nvPr/>
        </p:nvSpPr>
        <p:spPr>
          <a:xfrm>
            <a:off x="4055978" y="945450"/>
            <a:ext cx="67887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Los 5 hábitos </a:t>
            </a:r>
            <a:endParaRPr b="0" i="0" sz="4860" u="none" cap="none" strike="noStrike">
              <a:solidFill>
                <a:srgbClr val="009444"/>
              </a:solidFill>
              <a:latin typeface="Lato"/>
              <a:ea typeface="Lato"/>
              <a:cs typeface="Lato"/>
              <a:sym typeface="Lato"/>
            </a:endParaRPr>
          </a:p>
        </p:txBody>
      </p:sp>
      <p:cxnSp>
        <p:nvCxnSpPr>
          <p:cNvPr id="319" name="Google Shape;319;g2c144792572_0_490"/>
          <p:cNvCxnSpPr/>
          <p:nvPr/>
        </p:nvCxnSpPr>
        <p:spPr>
          <a:xfrm>
            <a:off x="4230827" y="1984895"/>
            <a:ext cx="6269700" cy="0"/>
          </a:xfrm>
          <a:prstGeom prst="straightConnector1">
            <a:avLst/>
          </a:prstGeom>
          <a:noFill/>
          <a:ln cap="flat" cmpd="sng" w="38100">
            <a:solidFill>
              <a:srgbClr val="7F7F7F"/>
            </a:solidFill>
            <a:prstDash val="solid"/>
            <a:miter lim="800000"/>
            <a:headEnd len="sm" w="sm" type="none"/>
            <a:tailEnd len="sm" w="sm"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3" name="Shape 323"/>
        <p:cNvGrpSpPr/>
        <p:nvPr/>
      </p:nvGrpSpPr>
      <p:grpSpPr>
        <a:xfrm>
          <a:off x="0" y="0"/>
          <a:ext cx="0" cy="0"/>
          <a:chOff x="0" y="0"/>
          <a:chExt cx="0" cy="0"/>
        </a:xfrm>
      </p:grpSpPr>
      <p:sp>
        <p:nvSpPr>
          <p:cNvPr id="324" name="Google Shape;324;g2c144792572_0_49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25" name="Google Shape;325;g2c144792572_0_499"/>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26" name="Google Shape;326;g2c144792572_0_499"/>
          <p:cNvSpPr txBox="1"/>
          <p:nvPr/>
        </p:nvSpPr>
        <p:spPr>
          <a:xfrm>
            <a:off x="3666000" y="2692488"/>
            <a:ext cx="82974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6000">
                <a:solidFill>
                  <a:srgbClr val="009444"/>
                </a:solidFill>
                <a:latin typeface="Lato"/>
                <a:ea typeface="Lato"/>
                <a:cs typeface="Lato"/>
                <a:sym typeface="Lato"/>
              </a:rPr>
              <a:t> ¿Preguntas?</a:t>
            </a:r>
            <a:endParaRPr i="0" sz="6000" u="none" cap="none" strike="noStrike">
              <a:solidFill>
                <a:srgbClr val="009444"/>
              </a:solidFill>
              <a:latin typeface="Lato"/>
              <a:ea typeface="Lato"/>
              <a:cs typeface="Lato"/>
              <a:sym typeface="Lato"/>
            </a:endParaRPr>
          </a:p>
        </p:txBody>
      </p:sp>
      <p:pic>
        <p:nvPicPr>
          <p:cNvPr descr="A green bird with leaves&#10;&#10;Description automatically generated" id="327" name="Google Shape;327;g2c144792572_0_49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1" name="Shape 331"/>
        <p:cNvGrpSpPr/>
        <p:nvPr/>
      </p:nvGrpSpPr>
      <p:grpSpPr>
        <a:xfrm>
          <a:off x="0" y="0"/>
          <a:ext cx="0" cy="0"/>
          <a:chOff x="0" y="0"/>
          <a:chExt cx="0" cy="0"/>
        </a:xfrm>
      </p:grpSpPr>
      <p:sp>
        <p:nvSpPr>
          <p:cNvPr id="332" name="Google Shape;332;g2c144792572_0_58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33" name="Google Shape;333;g2c144792572_0_581"/>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334" name="Google Shape;334;g2c144792572_0_581"/>
          <p:cNvPicPr preferRelativeResize="0"/>
          <p:nvPr/>
        </p:nvPicPr>
        <p:blipFill rotWithShape="1">
          <a:blip r:embed="rId4">
            <a:alphaModFix/>
          </a:blip>
          <a:srcRect b="0" l="0" r="0" t="0"/>
          <a:stretch/>
        </p:blipFill>
        <p:spPr>
          <a:xfrm rot="5400000">
            <a:off x="4281" y="1168550"/>
            <a:ext cx="4051701" cy="4051701"/>
          </a:xfrm>
          <a:prstGeom prst="rect">
            <a:avLst/>
          </a:prstGeom>
          <a:noFill/>
          <a:ln>
            <a:noFill/>
          </a:ln>
        </p:spPr>
      </p:pic>
      <p:sp>
        <p:nvSpPr>
          <p:cNvPr id="335" name="Google Shape;335;g2c144792572_0_581"/>
          <p:cNvSpPr txBox="1"/>
          <p:nvPr/>
        </p:nvSpPr>
        <p:spPr>
          <a:xfrm>
            <a:off x="4055978" y="335850"/>
            <a:ext cx="67887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El Proyecto Final</a:t>
            </a:r>
            <a:endParaRPr b="0" i="0" sz="4860" u="none" cap="none" strike="noStrike">
              <a:solidFill>
                <a:srgbClr val="009444"/>
              </a:solidFill>
              <a:latin typeface="Lato"/>
              <a:ea typeface="Lato"/>
              <a:cs typeface="Lato"/>
              <a:sym typeface="Lato"/>
            </a:endParaRPr>
          </a:p>
        </p:txBody>
      </p:sp>
      <p:cxnSp>
        <p:nvCxnSpPr>
          <p:cNvPr id="336" name="Google Shape;336;g2c144792572_0_581"/>
          <p:cNvCxnSpPr/>
          <p:nvPr/>
        </p:nvCxnSpPr>
        <p:spPr>
          <a:xfrm>
            <a:off x="4230827" y="13752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37" name="Google Shape;337;g2c144792572_0_581"/>
          <p:cNvSpPr txBox="1"/>
          <p:nvPr/>
        </p:nvSpPr>
        <p:spPr>
          <a:xfrm>
            <a:off x="4078432" y="1627447"/>
            <a:ext cx="7432500" cy="5633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1" lang="en-US" sz="4000" u="none" cap="none" strike="noStrike">
                <a:solidFill>
                  <a:schemeClr val="dk1"/>
                </a:solidFill>
                <a:latin typeface="Lato"/>
                <a:ea typeface="Lato"/>
                <a:cs typeface="Lato"/>
                <a:sym typeface="Lato"/>
              </a:rPr>
              <a:t>Grupo de lectura de la Biblia (Whats</a:t>
            </a:r>
            <a:r>
              <a:rPr i="1" lang="en-US" sz="4000">
                <a:solidFill>
                  <a:schemeClr val="dk1"/>
                </a:solidFill>
                <a:latin typeface="Lato"/>
                <a:ea typeface="Lato"/>
                <a:cs typeface="Lato"/>
                <a:sym typeface="Lato"/>
              </a:rPr>
              <a:t>App)</a:t>
            </a:r>
            <a:endParaRPr b="0" i="1" sz="4000" u="none" cap="none" strike="noStrike">
              <a:solidFill>
                <a:schemeClr val="dk1"/>
              </a:solidFill>
              <a:latin typeface="Lato"/>
              <a:ea typeface="Lato"/>
              <a:cs typeface="Lato"/>
              <a:sym typeface="Lato"/>
            </a:endParaRPr>
          </a:p>
          <a:p>
            <a:pPr indent="-482600" lvl="0" marL="457200" marR="0" rtl="0" algn="l">
              <a:lnSpc>
                <a:spcPct val="100000"/>
              </a:lnSpc>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Leer 2 capítulos de Marcos 8 cada día </a:t>
            </a:r>
            <a:endParaRPr sz="4000">
              <a:solidFill>
                <a:schemeClr val="dk1"/>
              </a:solidFill>
              <a:latin typeface="Lato"/>
              <a:ea typeface="Lato"/>
              <a:cs typeface="Lato"/>
              <a:sym typeface="Lato"/>
            </a:endParaRPr>
          </a:p>
          <a:p>
            <a:pPr indent="-482600" lvl="0" marL="457200" marR="0" rtl="0" algn="l">
              <a:lnSpc>
                <a:spcPct val="100000"/>
              </a:lnSpc>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Comentar con uno de los 5 hábitos </a:t>
            </a:r>
            <a:endParaRPr sz="4000">
              <a:solidFill>
                <a:schemeClr val="dk1"/>
              </a:solidFill>
              <a:latin typeface="Lato"/>
              <a:ea typeface="Lato"/>
              <a:cs typeface="Lato"/>
              <a:sym typeface="Lato"/>
            </a:endParaRPr>
          </a:p>
          <a:p>
            <a:pPr indent="-482600" lvl="0" marL="457200" marR="0" rtl="0" algn="l">
              <a:lnSpc>
                <a:spcPct val="100000"/>
              </a:lnSpc>
              <a:spcBef>
                <a:spcPts val="0"/>
              </a:spcBef>
              <a:spcAft>
                <a:spcPts val="0"/>
              </a:spcAft>
              <a:buClr>
                <a:schemeClr val="dk1"/>
              </a:buClr>
              <a:buSzPts val="4000"/>
              <a:buFont typeface="Lato"/>
              <a:buChar char="●"/>
            </a:pPr>
            <a:r>
              <a:rPr b="1" lang="en-US" sz="4000">
                <a:solidFill>
                  <a:schemeClr val="dk1"/>
                </a:solidFill>
                <a:latin typeface="Lato"/>
                <a:ea typeface="Lato"/>
                <a:cs typeface="Lato"/>
                <a:sym typeface="Lato"/>
              </a:rPr>
              <a:t>Propósito: </a:t>
            </a:r>
            <a:r>
              <a:rPr lang="en-US" sz="4000">
                <a:solidFill>
                  <a:schemeClr val="dk1"/>
                </a:solidFill>
                <a:latin typeface="Lato"/>
                <a:ea typeface="Lato"/>
                <a:cs typeface="Lato"/>
                <a:sym typeface="Lato"/>
              </a:rPr>
              <a:t>fomentar el hábito de “escuchar a Jesús”</a:t>
            </a:r>
            <a:endParaRPr sz="40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4000"/>
              <a:buFont typeface="Arial"/>
              <a:buNone/>
            </a:pPr>
            <a:r>
              <a:t/>
            </a:r>
            <a:endParaRPr i="0" sz="4000" u="none" cap="none" strike="noStrike">
              <a:solidFill>
                <a:schemeClr val="dk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g2ae502832d3_0_0"/>
          <p:cNvPicPr preferRelativeResize="0"/>
          <p:nvPr/>
        </p:nvPicPr>
        <p:blipFill>
          <a:blip r:embed="rId3">
            <a:alphaModFix/>
          </a:blip>
          <a:stretch>
            <a:fillRect/>
          </a:stretch>
        </p:blipFill>
        <p:spPr>
          <a:xfrm>
            <a:off x="0" y="0"/>
            <a:ext cx="12192000" cy="68580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1" name="Shape 341"/>
        <p:cNvGrpSpPr/>
        <p:nvPr/>
      </p:nvGrpSpPr>
      <p:grpSpPr>
        <a:xfrm>
          <a:off x="0" y="0"/>
          <a:ext cx="0" cy="0"/>
          <a:chOff x="0" y="0"/>
          <a:chExt cx="0" cy="0"/>
        </a:xfrm>
      </p:grpSpPr>
      <p:sp>
        <p:nvSpPr>
          <p:cNvPr id="342" name="Google Shape;342;g26b1c11a913_0_2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43" name="Google Shape;343;g26b1c11a913_0_20"/>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344" name="Google Shape;344;g26b1c11a913_0_20"/>
          <p:cNvSpPr txBox="1"/>
          <p:nvPr/>
        </p:nvSpPr>
        <p:spPr>
          <a:xfrm>
            <a:off x="3927200" y="774538"/>
            <a:ext cx="7710900" cy="5633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Habiendo entrado Jesús en </a:t>
            </a:r>
            <a:endParaRPr sz="36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Jericó, iba pasando por la ciudad. </a:t>
            </a:r>
            <a:endParaRPr sz="36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Y sucedió que un varón llamado Zaqueo, que era jefe de los publicanos, y rico, procuraba ver quién era Jesús; pero no podía a causa de la multitud, pues era pequeño de estatura.  Y corriendo delante, subió a un árbol sicómoro para verle; porque había de pasar por allí. </a:t>
            </a:r>
            <a:endParaRPr b="0" i="0" sz="3600" u="none" cap="none" strike="noStrike">
              <a:solidFill>
                <a:schemeClr val="dk1"/>
              </a:solidFill>
              <a:latin typeface="Lato"/>
              <a:ea typeface="Lato"/>
              <a:cs typeface="Lato"/>
              <a:sym typeface="Lato"/>
            </a:endParaRPr>
          </a:p>
        </p:txBody>
      </p:sp>
      <p:pic>
        <p:nvPicPr>
          <p:cNvPr descr="A green bird with leaves&#10;&#10;Description automatically generated" id="345" name="Google Shape;345;g26b1c11a913_0_2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9" name="Shape 349"/>
        <p:cNvGrpSpPr/>
        <p:nvPr/>
      </p:nvGrpSpPr>
      <p:grpSpPr>
        <a:xfrm>
          <a:off x="0" y="0"/>
          <a:ext cx="0" cy="0"/>
          <a:chOff x="0" y="0"/>
          <a:chExt cx="0" cy="0"/>
        </a:xfrm>
      </p:grpSpPr>
      <p:sp>
        <p:nvSpPr>
          <p:cNvPr id="350" name="Google Shape;350;g2c144792572_0_66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51" name="Google Shape;351;g2c144792572_0_666"/>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352" name="Google Shape;352;g2c144792572_0_666"/>
          <p:cNvSpPr txBox="1"/>
          <p:nvPr/>
        </p:nvSpPr>
        <p:spPr>
          <a:xfrm>
            <a:off x="3927200" y="774538"/>
            <a:ext cx="7710900" cy="507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 Cuando Jesús llegó a aquel lugar, mirando hacia arriba, le vio, y le dijo: Zaqueo, date prisa, desciende, porque hoy es necesario que pose yo en tu casa. Entonces él descendió aprisa, y le recibió gozoso. Al ver esto, todos murmuraban, diciendo que había entrado a posar con un hombre pecador.</a:t>
            </a:r>
            <a:endParaRPr b="0" i="0" sz="3600" u="none" cap="none" strike="noStrike">
              <a:solidFill>
                <a:schemeClr val="dk1"/>
              </a:solidFill>
              <a:latin typeface="Lato"/>
              <a:ea typeface="Lato"/>
              <a:cs typeface="Lato"/>
              <a:sym typeface="Lato"/>
            </a:endParaRPr>
          </a:p>
        </p:txBody>
      </p:sp>
      <p:pic>
        <p:nvPicPr>
          <p:cNvPr descr="A green bird with leaves&#10;&#10;Description automatically generated" id="353" name="Google Shape;353;g2c144792572_0_666"/>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7" name="Shape 357"/>
        <p:cNvGrpSpPr/>
        <p:nvPr/>
      </p:nvGrpSpPr>
      <p:grpSpPr>
        <a:xfrm>
          <a:off x="0" y="0"/>
          <a:ext cx="0" cy="0"/>
          <a:chOff x="0" y="0"/>
          <a:chExt cx="0" cy="0"/>
        </a:xfrm>
      </p:grpSpPr>
      <p:sp>
        <p:nvSpPr>
          <p:cNvPr id="358" name="Google Shape;358;g2c144792572_0_68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59" name="Google Shape;359;g2c144792572_0_681"/>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360" name="Google Shape;360;g2c144792572_0_681"/>
          <p:cNvSpPr txBox="1"/>
          <p:nvPr/>
        </p:nvSpPr>
        <p:spPr>
          <a:xfrm>
            <a:off x="3851000" y="835125"/>
            <a:ext cx="7820400" cy="5387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Entonces Zaqueo, puesto en pie, </a:t>
            </a:r>
            <a:endParaRPr sz="36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dijo al Señor: He aquí, Señor, la mitad de mis bienes doy a los pobres; y si en algo he defraudado a alguno, se lo devuelvo cuadruplicado. Jesús le dijo: Hoy ha venido la salvación a esta casa; por cuanto él también es hijo de Abraham.</a:t>
            </a:r>
            <a:endParaRPr b="0" i="0" sz="36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1" sz="2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i="1" lang="en-US" sz="2800">
                <a:solidFill>
                  <a:schemeClr val="dk1"/>
                </a:solidFill>
                <a:latin typeface="Lato"/>
                <a:ea typeface="Lato"/>
                <a:cs typeface="Lato"/>
                <a:sym typeface="Lato"/>
              </a:rPr>
              <a:t>Lucas 19:1-9</a:t>
            </a:r>
            <a:endParaRPr b="0" i="1" sz="2800" u="none" cap="none" strike="noStrike">
              <a:solidFill>
                <a:schemeClr val="dk1"/>
              </a:solidFill>
              <a:latin typeface="Lato"/>
              <a:ea typeface="Lato"/>
              <a:cs typeface="Lato"/>
              <a:sym typeface="Lato"/>
            </a:endParaRPr>
          </a:p>
        </p:txBody>
      </p:sp>
      <p:pic>
        <p:nvPicPr>
          <p:cNvPr descr="A green bird with leaves&#10;&#10;Description automatically generated" id="361" name="Google Shape;361;g2c144792572_0_681"/>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5" name="Shape 365"/>
        <p:cNvGrpSpPr/>
        <p:nvPr/>
      </p:nvGrpSpPr>
      <p:grpSpPr>
        <a:xfrm>
          <a:off x="0" y="0"/>
          <a:ext cx="0" cy="0"/>
          <a:chOff x="0" y="0"/>
          <a:chExt cx="0" cy="0"/>
        </a:xfrm>
      </p:grpSpPr>
      <p:sp>
        <p:nvSpPr>
          <p:cNvPr id="366" name="Google Shape;366;g26b1c11a913_0_28"/>
          <p:cNvSpPr/>
          <p:nvPr/>
        </p:nvSpPr>
        <p:spPr>
          <a:xfrm>
            <a:off x="1376025" y="975775"/>
            <a:ext cx="5050800" cy="5060700"/>
          </a:xfrm>
          <a:prstGeom prst="ellipse">
            <a:avLst/>
          </a:prstGeom>
          <a:noFill/>
          <a:ln cap="flat" cmpd="sng" w="38100">
            <a:solidFill>
              <a:srgbClr val="7F7F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67" name="Google Shape;367;g26b1c11a913_0_28"/>
          <p:cNvSpPr/>
          <p:nvPr/>
        </p:nvSpPr>
        <p:spPr>
          <a:xfrm>
            <a:off x="5131395" y="975775"/>
            <a:ext cx="5050800" cy="5060700"/>
          </a:xfrm>
          <a:prstGeom prst="ellipse">
            <a:avLst/>
          </a:prstGeom>
          <a:noFill/>
          <a:ln cap="flat" cmpd="sng" w="38100">
            <a:solidFill>
              <a:srgbClr val="7F7F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descr="A green bird with leaves&#10;&#10;Description automatically generated" id="368" name="Google Shape;368;g26b1c11a913_0_28"/>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369" name="Google Shape;369;g26b1c11a913_0_28"/>
          <p:cNvSpPr txBox="1"/>
          <p:nvPr/>
        </p:nvSpPr>
        <p:spPr>
          <a:xfrm>
            <a:off x="1813300" y="3018300"/>
            <a:ext cx="2929200" cy="69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5500">
                <a:solidFill>
                  <a:srgbClr val="009444"/>
                </a:solidFill>
                <a:latin typeface="Calibri"/>
                <a:ea typeface="Calibri"/>
                <a:cs typeface="Calibri"/>
                <a:sym typeface="Calibri"/>
              </a:rPr>
              <a:t>Zaqueo</a:t>
            </a:r>
            <a:endParaRPr b="1" sz="5500">
              <a:solidFill>
                <a:srgbClr val="009444"/>
              </a:solidFill>
              <a:latin typeface="Calibri"/>
              <a:ea typeface="Calibri"/>
              <a:cs typeface="Calibri"/>
              <a:sym typeface="Calibri"/>
            </a:endParaRPr>
          </a:p>
        </p:txBody>
      </p:sp>
      <p:sp>
        <p:nvSpPr>
          <p:cNvPr id="370" name="Google Shape;370;g26b1c11a913_0_28"/>
          <p:cNvSpPr txBox="1"/>
          <p:nvPr/>
        </p:nvSpPr>
        <p:spPr>
          <a:xfrm>
            <a:off x="6947600" y="3018300"/>
            <a:ext cx="2929200" cy="69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5500">
                <a:solidFill>
                  <a:srgbClr val="009444"/>
                </a:solidFill>
                <a:latin typeface="Calibri"/>
                <a:ea typeface="Calibri"/>
                <a:cs typeface="Calibri"/>
                <a:sym typeface="Calibri"/>
              </a:rPr>
              <a:t>Nosotros</a:t>
            </a:r>
            <a:endParaRPr b="1" sz="5500">
              <a:solidFill>
                <a:srgbClr val="009444"/>
              </a:solidFill>
              <a:latin typeface="Calibri"/>
              <a:ea typeface="Calibri"/>
              <a:cs typeface="Calibri"/>
              <a:sym typeface="Calibri"/>
            </a:endParaRPr>
          </a:p>
        </p:txBody>
      </p:sp>
      <p:sp>
        <p:nvSpPr>
          <p:cNvPr id="371" name="Google Shape;371;g26b1c11a913_0_28"/>
          <p:cNvSpPr/>
          <p:nvPr/>
        </p:nvSpPr>
        <p:spPr>
          <a:xfrm>
            <a:off x="5211750" y="2781900"/>
            <a:ext cx="1114200" cy="1170300"/>
          </a:xfrm>
          <a:prstGeom prst="mathPlus">
            <a:avLst>
              <a:gd fmla="val 23520" name="adj1"/>
            </a:avLst>
          </a:prstGeom>
          <a:solidFill>
            <a:srgbClr val="88888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72" name="Google Shape;372;g26b1c11a913_0_28"/>
          <p:cNvSpPr/>
          <p:nvPr/>
        </p:nvSpPr>
        <p:spPr>
          <a:xfrm>
            <a:off x="5637600" y="3649675"/>
            <a:ext cx="261900" cy="482100"/>
          </a:xfrm>
          <a:prstGeom prst="rect">
            <a:avLst/>
          </a:prstGeom>
          <a:solidFill>
            <a:srgbClr val="88888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6" name="Shape 376"/>
        <p:cNvGrpSpPr/>
        <p:nvPr/>
      </p:nvGrpSpPr>
      <p:grpSpPr>
        <a:xfrm>
          <a:off x="0" y="0"/>
          <a:ext cx="0" cy="0"/>
          <a:chOff x="0" y="0"/>
          <a:chExt cx="0" cy="0"/>
        </a:xfrm>
      </p:grpSpPr>
      <p:sp>
        <p:nvSpPr>
          <p:cNvPr id="377" name="Google Shape;377;g2adf2547317_0_0"/>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La </a:t>
            </a:r>
            <a:r>
              <a:rPr b="0" i="0" lang="en-US" sz="4860" u="none" cap="none" strike="noStrike">
                <a:solidFill>
                  <a:srgbClr val="009444"/>
                </a:solidFill>
                <a:latin typeface="Lato"/>
                <a:ea typeface="Lato"/>
                <a:cs typeface="Lato"/>
                <a:sym typeface="Lato"/>
              </a:rPr>
              <a:t>Bendición </a:t>
            </a:r>
            <a:endParaRPr b="0" i="0" sz="6000" u="none" cap="none" strike="noStrike">
              <a:solidFill>
                <a:srgbClr val="009444"/>
              </a:solidFill>
              <a:latin typeface="Lato"/>
              <a:ea typeface="Lato"/>
              <a:cs typeface="Lato"/>
              <a:sym typeface="Lato"/>
            </a:endParaRPr>
          </a:p>
        </p:txBody>
      </p:sp>
      <p:sp>
        <p:nvSpPr>
          <p:cNvPr id="378" name="Google Shape;378;g2adf2547317_0_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79" name="Google Shape;379;g2adf2547317_0_0"/>
          <p:cNvPicPr preferRelativeResize="0"/>
          <p:nvPr/>
        </p:nvPicPr>
        <p:blipFill rotWithShape="1">
          <a:blip r:embed="rId3">
            <a:alphaModFix/>
          </a:blip>
          <a:srcRect b="0" l="0" r="0" t="0"/>
          <a:stretch/>
        </p:blipFill>
        <p:spPr>
          <a:xfrm>
            <a:off x="476645" y="1552538"/>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80" name="Google Shape;380;g2adf2547317_0_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4" name="Shape 384"/>
        <p:cNvGrpSpPr/>
        <p:nvPr/>
      </p:nvGrpSpPr>
      <p:grpSpPr>
        <a:xfrm>
          <a:off x="0" y="0"/>
          <a:ext cx="0" cy="0"/>
          <a:chOff x="0" y="0"/>
          <a:chExt cx="0" cy="0"/>
        </a:xfrm>
      </p:grpSpPr>
      <p:sp>
        <p:nvSpPr>
          <p:cNvPr id="385" name="Google Shape;385;g2adf2547317_0_9"/>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Despedida</a:t>
            </a:r>
            <a:endParaRPr b="0" i="0" sz="6000" u="none" cap="none" strike="noStrike">
              <a:solidFill>
                <a:srgbClr val="009444"/>
              </a:solidFill>
              <a:latin typeface="Lato"/>
              <a:ea typeface="Lato"/>
              <a:cs typeface="Lato"/>
              <a:sym typeface="Lato"/>
            </a:endParaRPr>
          </a:p>
        </p:txBody>
      </p:sp>
      <p:sp>
        <p:nvSpPr>
          <p:cNvPr id="386" name="Google Shape;386;g2adf2547317_0_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87" name="Google Shape;387;g2adf2547317_0_9"/>
          <p:cNvPicPr preferRelativeResize="0"/>
          <p:nvPr/>
        </p:nvPicPr>
        <p:blipFill rotWithShape="1">
          <a:blip r:embed="rId3">
            <a:alphaModFix/>
          </a:blip>
          <a:srcRect b="0" l="0" r="0" t="0"/>
          <a:stretch/>
        </p:blipFill>
        <p:spPr>
          <a:xfrm>
            <a:off x="476645" y="1552538"/>
            <a:ext cx="3125595"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88" name="Google Shape;388;g2adf2547317_0_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g2ac1ba269cb_0_46"/>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4" name="Google Shape;394;g2ac1ba269cb_0_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95" name="Google Shape;395;g2ac1ba269cb_0_46"/>
          <p:cNvPicPr preferRelativeResize="0"/>
          <p:nvPr/>
        </p:nvPicPr>
        <p:blipFill rotWithShape="1">
          <a:blip r:embed="rId3">
            <a:alphaModFix/>
          </a:blip>
          <a:srcRect b="8234" l="17158" r="29536" t="8251"/>
          <a:stretch/>
        </p:blipFill>
        <p:spPr>
          <a:xfrm>
            <a:off x="6580094" y="810985"/>
            <a:ext cx="5007425" cy="5236029"/>
          </a:xfrm>
          <a:prstGeom prst="rect">
            <a:avLst/>
          </a:prstGeom>
          <a:noFill/>
          <a:ln>
            <a:noFill/>
          </a:ln>
        </p:spPr>
      </p:pic>
      <p:pic>
        <p:nvPicPr>
          <p:cNvPr descr="A logo with a cross and a bird&#10;&#10;Description automatically generated" id="396" name="Google Shape;396;g2ac1ba269cb_0_46"/>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397" name="Google Shape;397;g2ac1ba269cb_0_46"/>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398" name="Google Shape;398;g2ac1ba269cb_0_46"/>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9" name="Google Shape;399;g2ac1ba269cb_0_46"/>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4" name="Shape 174"/>
        <p:cNvGrpSpPr/>
        <p:nvPr/>
      </p:nvGrpSpPr>
      <p:grpSpPr>
        <a:xfrm>
          <a:off x="0" y="0"/>
          <a:ext cx="0" cy="0"/>
          <a:chOff x="0" y="0"/>
          <a:chExt cx="0" cy="0"/>
        </a:xfrm>
      </p:grpSpPr>
      <p:sp>
        <p:nvSpPr>
          <p:cNvPr id="175" name="Google Shape;175;p2"/>
          <p:cNvSpPr txBox="1"/>
          <p:nvPr/>
        </p:nvSpPr>
        <p:spPr>
          <a:xfrm>
            <a:off x="4127382" y="2111643"/>
            <a:ext cx="50178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9</a:t>
            </a:r>
            <a:endParaRPr b="0" i="0" sz="6000" u="none" cap="none" strike="noStrike">
              <a:solidFill>
                <a:srgbClr val="009444"/>
              </a:solidFill>
              <a:latin typeface="Lato"/>
              <a:ea typeface="Lato"/>
              <a:cs typeface="Lato"/>
              <a:sym typeface="Lato"/>
            </a:endParaRPr>
          </a:p>
        </p:txBody>
      </p:sp>
      <p:cxnSp>
        <p:nvCxnSpPr>
          <p:cNvPr id="176" name="Google Shape;176;p2"/>
          <p:cNvCxnSpPr/>
          <p:nvPr/>
        </p:nvCxnSpPr>
        <p:spPr>
          <a:xfrm>
            <a:off x="4230827" y="33564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77" name="Google Shape;177;p2"/>
          <p:cNvSpPr txBox="1"/>
          <p:nvPr/>
        </p:nvSpPr>
        <p:spPr>
          <a:xfrm>
            <a:off x="4127372" y="3654225"/>
            <a:ext cx="74352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Conclusión </a:t>
            </a:r>
            <a:endParaRPr b="0" i="0" sz="3888" u="none" cap="none" strike="noStrike">
              <a:solidFill>
                <a:schemeClr val="dk1"/>
              </a:solidFill>
              <a:latin typeface="Lato"/>
              <a:ea typeface="Lato"/>
              <a:cs typeface="Lato"/>
              <a:sym typeface="Lato"/>
            </a:endParaRPr>
          </a:p>
        </p:txBody>
      </p:sp>
      <p:sp>
        <p:nvSpPr>
          <p:cNvPr id="178" name="Google Shape;178;p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circle with a white book and a magnifying glass&#10;&#10;Description automatically generated" id="179" name="Google Shape;179;p2"/>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80" name="Google Shape;180;p2"/>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4" name="Shape 184"/>
        <p:cNvGrpSpPr/>
        <p:nvPr/>
      </p:nvGrpSpPr>
      <p:grpSpPr>
        <a:xfrm>
          <a:off x="0" y="0"/>
          <a:ext cx="0" cy="0"/>
          <a:chOff x="0" y="0"/>
          <a:chExt cx="0" cy="0"/>
        </a:xfrm>
      </p:grpSpPr>
      <p:sp>
        <p:nvSpPr>
          <p:cNvPr id="185" name="Google Shape;185;g2b9bbf978dd_0_683"/>
          <p:cNvSpPr txBox="1"/>
          <p:nvPr/>
        </p:nvSpPr>
        <p:spPr>
          <a:xfrm>
            <a:off x="4078888" y="2741641"/>
            <a:ext cx="6627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Saludos y bienvenidos</a:t>
            </a:r>
            <a:endParaRPr b="0" i="0" sz="6000" u="none" cap="none" strike="noStrike">
              <a:solidFill>
                <a:srgbClr val="009444"/>
              </a:solidFill>
              <a:latin typeface="Lato"/>
              <a:ea typeface="Lato"/>
              <a:cs typeface="Lato"/>
              <a:sym typeface="Lato"/>
            </a:endParaRPr>
          </a:p>
        </p:txBody>
      </p:sp>
      <p:sp>
        <p:nvSpPr>
          <p:cNvPr id="186" name="Google Shape;186;g2b9bbf978dd_0_68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7" name="Google Shape;187;g2b9bbf978dd_0_68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88" name="Google Shape;188;g2b9bbf978dd_0_68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2" name="Shape 192"/>
        <p:cNvGrpSpPr/>
        <p:nvPr/>
      </p:nvGrpSpPr>
      <p:grpSpPr>
        <a:xfrm>
          <a:off x="0" y="0"/>
          <a:ext cx="0" cy="0"/>
          <a:chOff x="0" y="0"/>
          <a:chExt cx="0" cy="0"/>
        </a:xfrm>
      </p:grpSpPr>
      <p:sp>
        <p:nvSpPr>
          <p:cNvPr id="193" name="Google Shape;193;p4"/>
          <p:cNvSpPr txBox="1"/>
          <p:nvPr/>
        </p:nvSpPr>
        <p:spPr>
          <a:xfrm>
            <a:off x="4059441" y="2856483"/>
            <a:ext cx="7152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194" name="Google Shape;194;p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5" name="Google Shape;195;p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96" name="Google Shape;196;p4"/>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26612c5aba9_0_152"/>
          <p:cNvSpPr txBox="1"/>
          <p:nvPr/>
        </p:nvSpPr>
        <p:spPr>
          <a:xfrm>
            <a:off x="1670377" y="628000"/>
            <a:ext cx="8958900" cy="785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0" i="0" lang="en-US" sz="4500" u="none" cap="none" strike="noStrike">
                <a:solidFill>
                  <a:srgbClr val="009444"/>
                </a:solidFill>
                <a:latin typeface="Lato"/>
                <a:ea typeface="Lato"/>
                <a:cs typeface="Lato"/>
                <a:sym typeface="Lato"/>
              </a:rPr>
              <a:t>Objetivos de la Lección</a:t>
            </a:r>
            <a:endParaRPr b="0" i="0" sz="4500" u="none" cap="none" strike="noStrike">
              <a:solidFill>
                <a:srgbClr val="009444"/>
              </a:solidFill>
              <a:latin typeface="Lato"/>
              <a:ea typeface="Lato"/>
              <a:cs typeface="Lato"/>
              <a:sym typeface="Lato"/>
            </a:endParaRPr>
          </a:p>
        </p:txBody>
      </p:sp>
      <p:cxnSp>
        <p:nvCxnSpPr>
          <p:cNvPr id="202" name="Google Shape;202;g26612c5aba9_0_152"/>
          <p:cNvCxnSpPr/>
          <p:nvPr/>
        </p:nvCxnSpPr>
        <p:spPr>
          <a:xfrm>
            <a:off x="2373086" y="1597768"/>
            <a:ext cx="7195500" cy="0"/>
          </a:xfrm>
          <a:prstGeom prst="straightConnector1">
            <a:avLst/>
          </a:prstGeom>
          <a:noFill/>
          <a:ln cap="flat" cmpd="sng" w="38100">
            <a:solidFill>
              <a:srgbClr val="7F7F7F"/>
            </a:solidFill>
            <a:prstDash val="solid"/>
            <a:miter lim="800000"/>
            <a:headEnd len="sm" w="sm" type="none"/>
            <a:tailEnd len="sm" w="sm" type="none"/>
          </a:ln>
        </p:spPr>
      </p:cxnSp>
      <p:pic>
        <p:nvPicPr>
          <p:cNvPr descr="A green bird with leaves&#10;&#10;Description automatically generated" id="203" name="Google Shape;203;g26612c5aba9_0_152"/>
          <p:cNvPicPr preferRelativeResize="0"/>
          <p:nvPr/>
        </p:nvPicPr>
        <p:blipFill rotWithShape="1">
          <a:blip r:embed="rId3">
            <a:alphaModFix/>
          </a:blip>
          <a:srcRect b="0" l="0" r="0" t="0"/>
          <a:stretch/>
        </p:blipFill>
        <p:spPr>
          <a:xfrm>
            <a:off x="10500489" y="213724"/>
            <a:ext cx="1399034" cy="1170434"/>
          </a:xfrm>
          <a:prstGeom prst="rect">
            <a:avLst/>
          </a:prstGeom>
          <a:noFill/>
          <a:ln>
            <a:noFill/>
          </a:ln>
        </p:spPr>
      </p:pic>
      <p:sp>
        <p:nvSpPr>
          <p:cNvPr id="204" name="Google Shape;204;g26612c5aba9_0_152"/>
          <p:cNvSpPr/>
          <p:nvPr/>
        </p:nvSpPr>
        <p:spPr>
          <a:xfrm>
            <a:off x="551000" y="1994822"/>
            <a:ext cx="11197500" cy="950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05" name="Google Shape;205;g26612c5aba9_0_152"/>
          <p:cNvSpPr/>
          <p:nvPr/>
        </p:nvSpPr>
        <p:spPr>
          <a:xfrm>
            <a:off x="916545" y="2208708"/>
            <a:ext cx="664500" cy="522900"/>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06" name="Google Shape;206;g26612c5aba9_0_152"/>
          <p:cNvSpPr/>
          <p:nvPr/>
        </p:nvSpPr>
        <p:spPr>
          <a:xfrm>
            <a:off x="1946721" y="1994822"/>
            <a:ext cx="9801900" cy="950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07" name="Google Shape;207;g26612c5aba9_0_152"/>
          <p:cNvSpPr txBox="1"/>
          <p:nvPr/>
        </p:nvSpPr>
        <p:spPr>
          <a:xfrm>
            <a:off x="1946721" y="1994822"/>
            <a:ext cx="9801600" cy="9504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t/>
            </a:r>
            <a:endParaRPr b="0" i="0" sz="2500" u="none" cap="none" strike="noStrike">
              <a:solidFill>
                <a:schemeClr val="lt1"/>
              </a:solidFill>
              <a:latin typeface="Lato"/>
              <a:ea typeface="Lato"/>
              <a:cs typeface="Lato"/>
              <a:sym typeface="Lato"/>
            </a:endParaRPr>
          </a:p>
        </p:txBody>
      </p:sp>
      <p:sp>
        <p:nvSpPr>
          <p:cNvPr id="208" name="Google Shape;208;g26612c5aba9_0_152"/>
          <p:cNvSpPr/>
          <p:nvPr/>
        </p:nvSpPr>
        <p:spPr>
          <a:xfrm>
            <a:off x="551025" y="3183075"/>
            <a:ext cx="11197500" cy="950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09" name="Google Shape;209;g26612c5aba9_0_152"/>
          <p:cNvSpPr/>
          <p:nvPr/>
        </p:nvSpPr>
        <p:spPr>
          <a:xfrm>
            <a:off x="916558" y="3396958"/>
            <a:ext cx="664500" cy="522900"/>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10" name="Google Shape;210;g26612c5aba9_0_152"/>
          <p:cNvSpPr/>
          <p:nvPr/>
        </p:nvSpPr>
        <p:spPr>
          <a:xfrm>
            <a:off x="1946745" y="3183075"/>
            <a:ext cx="9801900" cy="950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11" name="Google Shape;211;g26612c5aba9_0_152"/>
          <p:cNvSpPr txBox="1"/>
          <p:nvPr/>
        </p:nvSpPr>
        <p:spPr>
          <a:xfrm>
            <a:off x="1946745" y="3183075"/>
            <a:ext cx="9801600" cy="950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t/>
            </a:r>
            <a:endParaRPr b="0" i="0" sz="2500" u="none" cap="none" strike="noStrike">
              <a:solidFill>
                <a:schemeClr val="lt1"/>
              </a:solidFill>
              <a:latin typeface="Lato"/>
              <a:ea typeface="Lato"/>
              <a:cs typeface="Lato"/>
              <a:sym typeface="Lato"/>
            </a:endParaRPr>
          </a:p>
        </p:txBody>
      </p:sp>
      <p:sp>
        <p:nvSpPr>
          <p:cNvPr id="212" name="Google Shape;212;g26612c5aba9_0_152"/>
          <p:cNvSpPr/>
          <p:nvPr/>
        </p:nvSpPr>
        <p:spPr>
          <a:xfrm>
            <a:off x="551013" y="4371325"/>
            <a:ext cx="11197500" cy="950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13" name="Google Shape;213;g26612c5aba9_0_152"/>
          <p:cNvSpPr/>
          <p:nvPr/>
        </p:nvSpPr>
        <p:spPr>
          <a:xfrm>
            <a:off x="916546" y="4585208"/>
            <a:ext cx="664500" cy="522900"/>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14" name="Google Shape;214;g26612c5aba9_0_152"/>
          <p:cNvSpPr/>
          <p:nvPr/>
        </p:nvSpPr>
        <p:spPr>
          <a:xfrm>
            <a:off x="1946732" y="4371325"/>
            <a:ext cx="9801900" cy="950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15" name="Google Shape;215;g26612c5aba9_0_152"/>
          <p:cNvSpPr txBox="1"/>
          <p:nvPr/>
        </p:nvSpPr>
        <p:spPr>
          <a:xfrm>
            <a:off x="1946732" y="4371325"/>
            <a:ext cx="9801600" cy="950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t/>
            </a:r>
            <a:endParaRPr b="0" i="0" sz="2500" u="none" cap="none" strike="noStrike">
              <a:solidFill>
                <a:schemeClr val="l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9" name="Shape 219"/>
        <p:cNvGrpSpPr/>
        <p:nvPr/>
      </p:nvGrpSpPr>
      <p:grpSpPr>
        <a:xfrm>
          <a:off x="0" y="0"/>
          <a:ext cx="0" cy="0"/>
          <a:chOff x="0" y="0"/>
          <a:chExt cx="0" cy="0"/>
        </a:xfrm>
      </p:grpSpPr>
      <p:sp>
        <p:nvSpPr>
          <p:cNvPr id="220" name="Google Shape;220;g2c144792572_0_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21" name="Google Shape;221;g2c144792572_0_2"/>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22" name="Google Shape;222;g2c144792572_0_2"/>
          <p:cNvPicPr preferRelativeResize="0"/>
          <p:nvPr/>
        </p:nvPicPr>
        <p:blipFill rotWithShape="1">
          <a:blip r:embed="rId4">
            <a:alphaModFix/>
          </a:blip>
          <a:srcRect b="0" l="0" r="0" t="0"/>
          <a:stretch/>
        </p:blipFill>
        <p:spPr>
          <a:xfrm rot="5400000">
            <a:off x="4281" y="1168550"/>
            <a:ext cx="4051701" cy="4051701"/>
          </a:xfrm>
          <a:prstGeom prst="rect">
            <a:avLst/>
          </a:prstGeom>
          <a:noFill/>
          <a:ln>
            <a:noFill/>
          </a:ln>
        </p:spPr>
      </p:pic>
      <p:sp>
        <p:nvSpPr>
          <p:cNvPr id="223" name="Google Shape;223;g2c144792572_0_2"/>
          <p:cNvSpPr txBox="1"/>
          <p:nvPr/>
        </p:nvSpPr>
        <p:spPr>
          <a:xfrm>
            <a:off x="4055978" y="2774250"/>
            <a:ext cx="67887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Revisión del curso</a:t>
            </a:r>
            <a:endParaRPr b="0" i="0" sz="4860" u="none" cap="none" strike="noStrike">
              <a:solidFill>
                <a:srgbClr val="009444"/>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2c144792572_0_94"/>
          <p:cNvSpPr/>
          <p:nvPr/>
        </p:nvSpPr>
        <p:spPr>
          <a:xfrm>
            <a:off x="1839945"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green bird with leaves&#10;&#10;Description automatically generated" id="229" name="Google Shape;229;g2c144792572_0_94"/>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230" name="Google Shape;230;g2c144792572_0_94"/>
          <p:cNvSpPr/>
          <p:nvPr/>
        </p:nvSpPr>
        <p:spPr>
          <a:xfrm>
            <a:off x="1315325" y="711075"/>
            <a:ext cx="122100" cy="54357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1" name="Google Shape;231;g2c144792572_0_94"/>
          <p:cNvPicPr preferRelativeResize="0"/>
          <p:nvPr/>
        </p:nvPicPr>
        <p:blipFill>
          <a:blip r:embed="rId4">
            <a:alphaModFix/>
          </a:blip>
          <a:stretch>
            <a:fillRect/>
          </a:stretch>
        </p:blipFill>
        <p:spPr>
          <a:xfrm>
            <a:off x="1437427" y="711075"/>
            <a:ext cx="8153549" cy="5435700"/>
          </a:xfrm>
          <a:prstGeom prst="rect">
            <a:avLst/>
          </a:prstGeom>
          <a:noFill/>
          <a:ln>
            <a:noFill/>
          </a:ln>
        </p:spPr>
      </p:pic>
      <p:sp>
        <p:nvSpPr>
          <p:cNvPr id="232" name="Google Shape;232;g2c144792572_0_94"/>
          <p:cNvSpPr txBox="1"/>
          <p:nvPr/>
        </p:nvSpPr>
        <p:spPr>
          <a:xfrm>
            <a:off x="6082074" y="4960875"/>
            <a:ext cx="3643200" cy="840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    </a:t>
            </a:r>
            <a:r>
              <a:rPr b="0" i="0" lang="en-US" sz="4860" u="none" cap="none" strike="noStrike">
                <a:solidFill>
                  <a:srgbClr val="009444"/>
                </a:solidFill>
                <a:latin typeface="Lato"/>
                <a:ea typeface="Lato"/>
                <a:cs typeface="Lato"/>
                <a:sym typeface="Lato"/>
              </a:rPr>
              <a:t>Lección 1</a:t>
            </a:r>
            <a:endParaRPr b="0" i="0" sz="6000" u="none" cap="none" strike="noStrike">
              <a:solidFill>
                <a:srgbClr val="009444"/>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6" name="Shape 236"/>
        <p:cNvGrpSpPr/>
        <p:nvPr/>
      </p:nvGrpSpPr>
      <p:grpSpPr>
        <a:xfrm>
          <a:off x="0" y="0"/>
          <a:ext cx="0" cy="0"/>
          <a:chOff x="0" y="0"/>
          <a:chExt cx="0" cy="0"/>
        </a:xfrm>
      </p:grpSpPr>
      <p:sp>
        <p:nvSpPr>
          <p:cNvPr id="237" name="Google Shape;237;g2c144792572_0_262"/>
          <p:cNvSpPr txBox="1"/>
          <p:nvPr/>
        </p:nvSpPr>
        <p:spPr>
          <a:xfrm>
            <a:off x="4127382" y="2111643"/>
            <a:ext cx="50178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1</a:t>
            </a:r>
            <a:endParaRPr b="0" i="0" sz="6000" u="none" cap="none" strike="noStrike">
              <a:solidFill>
                <a:srgbClr val="009444"/>
              </a:solidFill>
              <a:latin typeface="Lato"/>
              <a:ea typeface="Lato"/>
              <a:cs typeface="Lato"/>
              <a:sym typeface="Lato"/>
            </a:endParaRPr>
          </a:p>
        </p:txBody>
      </p:sp>
      <p:cxnSp>
        <p:nvCxnSpPr>
          <p:cNvPr id="238" name="Google Shape;238;g2c144792572_0_262"/>
          <p:cNvCxnSpPr/>
          <p:nvPr/>
        </p:nvCxnSpPr>
        <p:spPr>
          <a:xfrm>
            <a:off x="4230827" y="33564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39" name="Google Shape;239;g2c144792572_0_262"/>
          <p:cNvSpPr txBox="1"/>
          <p:nvPr/>
        </p:nvSpPr>
        <p:spPr>
          <a:xfrm>
            <a:off x="4127372" y="3654225"/>
            <a:ext cx="7435200" cy="188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i="1" lang="en-US" sz="3888">
                <a:solidFill>
                  <a:schemeClr val="dk1"/>
                </a:solidFill>
                <a:latin typeface="Lato"/>
                <a:ea typeface="Lato"/>
                <a:cs typeface="Lato"/>
                <a:sym typeface="Lato"/>
              </a:rPr>
              <a:t>Somos discípulos de Jesús porque </a:t>
            </a:r>
            <a:endParaRPr i="1" sz="3888">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i="1" lang="en-US" sz="3888">
                <a:solidFill>
                  <a:schemeClr val="dk1"/>
                </a:solidFill>
                <a:latin typeface="Lato"/>
                <a:ea typeface="Lato"/>
                <a:cs typeface="Lato"/>
                <a:sym typeface="Lato"/>
              </a:rPr>
              <a:t>él nos eligió y nos hizo suyos a </a:t>
            </a:r>
            <a:endParaRPr i="1" sz="3888">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i="1" lang="en-US" sz="3888">
                <a:solidFill>
                  <a:schemeClr val="dk1"/>
                </a:solidFill>
                <a:latin typeface="Lato"/>
                <a:ea typeface="Lato"/>
                <a:cs typeface="Lato"/>
                <a:sym typeface="Lato"/>
              </a:rPr>
              <a:t>través del poder del Evangelio. </a:t>
            </a:r>
            <a:endParaRPr i="1" sz="3888">
              <a:solidFill>
                <a:schemeClr val="dk1"/>
              </a:solidFill>
              <a:latin typeface="Lato"/>
              <a:ea typeface="Lato"/>
              <a:cs typeface="Lato"/>
              <a:sym typeface="Lato"/>
            </a:endParaRPr>
          </a:p>
        </p:txBody>
      </p:sp>
      <p:sp>
        <p:nvSpPr>
          <p:cNvPr id="240" name="Google Shape;240;g2c144792572_0_26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41" name="Google Shape;241;g2c144792572_0_262"/>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42" name="Google Shape;242;g2c144792572_0_262"/>
          <p:cNvPicPr preferRelativeResize="0"/>
          <p:nvPr/>
        </p:nvPicPr>
        <p:blipFill rotWithShape="1">
          <a:blip r:embed="rId4">
            <a:alphaModFix/>
          </a:blip>
          <a:srcRect b="0" l="0" r="0" t="0"/>
          <a:stretch/>
        </p:blipFill>
        <p:spPr>
          <a:xfrm rot="5400000">
            <a:off x="4281" y="1168550"/>
            <a:ext cx="4051701" cy="40517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2023-11-29T19:33:05Z</dcterms:created>
  <dc:creator>Michele Pfeifer</dc:creator>
</cp:coreProperties>
</file>